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70" r:id="rId5"/>
    <p:sldId id="272" r:id="rId6"/>
    <p:sldId id="258" r:id="rId7"/>
    <p:sldId id="271" r:id="rId8"/>
    <p:sldId id="265" r:id="rId9"/>
    <p:sldId id="266" r:id="rId10"/>
    <p:sldId id="267" r:id="rId11"/>
    <p:sldId id="260" r:id="rId12"/>
    <p:sldId id="269" r:id="rId13"/>
    <p:sldId id="264"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8/13/2020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8/13/2020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8/13/2020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32488"/>
            <a:ext cx="11782696" cy="1646302"/>
          </a:xfrm>
        </p:spPr>
        <p:txBody>
          <a:bodyPr/>
          <a:lstStyle/>
          <a:p>
            <a:pPr algn="ctr"/>
            <a:r>
              <a:rPr lang="ru-RU" b="1" dirty="0" smtClean="0"/>
              <a:t>Тема: </a:t>
            </a:r>
            <a:r>
              <a:rPr lang="ru-RU" b="1" dirty="0" smtClean="0">
                <a:solidFill>
                  <a:schemeClr val="tx1"/>
                </a:solidFill>
              </a:rPr>
              <a:t>Работа </a:t>
            </a:r>
            <a:r>
              <a:rPr lang="ru-RU" b="1" dirty="0" err="1" smtClean="0">
                <a:solidFill>
                  <a:schemeClr val="tx1"/>
                </a:solidFill>
              </a:rPr>
              <a:t>микрогрупп</a:t>
            </a:r>
            <a:r>
              <a:rPr lang="ru-RU" b="1" dirty="0" smtClean="0">
                <a:solidFill>
                  <a:schemeClr val="tx1"/>
                </a:solidFill>
              </a:rPr>
              <a:t> при дистанционном обучении</a:t>
            </a:r>
            <a:endParaRPr lang="en-US" b="1" dirty="0">
              <a:solidFill>
                <a:schemeClr val="tx1"/>
              </a:solidFill>
            </a:endParaRPr>
          </a:p>
        </p:txBody>
      </p:sp>
      <p:sp>
        <p:nvSpPr>
          <p:cNvPr id="3" name="Подзаголовок 2"/>
          <p:cNvSpPr>
            <a:spLocks noGrp="1"/>
          </p:cNvSpPr>
          <p:nvPr>
            <p:ph type="subTitle" idx="1"/>
          </p:nvPr>
        </p:nvSpPr>
        <p:spPr/>
        <p:txBody>
          <a:bodyPr/>
          <a:lstStyle/>
          <a:p>
            <a:endParaRPr lang="en-US"/>
          </a:p>
        </p:txBody>
      </p:sp>
      <p:pic>
        <p:nvPicPr>
          <p:cNvPr id="6" name="Рисунок 5"/>
          <p:cNvPicPr>
            <a:picLocks noChangeAspect="1"/>
          </p:cNvPicPr>
          <p:nvPr/>
        </p:nvPicPr>
        <p:blipFill>
          <a:blip r:embed="rId2"/>
          <a:stretch>
            <a:fillRect/>
          </a:stretch>
        </p:blipFill>
        <p:spPr>
          <a:xfrm>
            <a:off x="1419497" y="2529023"/>
            <a:ext cx="8630194" cy="4140517"/>
          </a:xfrm>
          <a:prstGeom prst="rect">
            <a:avLst/>
          </a:prstGeom>
        </p:spPr>
      </p:pic>
    </p:spTree>
    <p:extLst>
      <p:ext uri="{BB962C8B-B14F-4D97-AF65-F5344CB8AC3E}">
        <p14:creationId xmlns:p14="http://schemas.microsoft.com/office/powerpoint/2010/main" val="1055120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dirty="0"/>
          </a:p>
        </p:txBody>
      </p:sp>
      <p:pic>
        <p:nvPicPr>
          <p:cNvPr id="8" name="Объект 7"/>
          <p:cNvPicPr>
            <a:picLocks noGrp="1" noChangeAspect="1"/>
          </p:cNvPicPr>
          <p:nvPr>
            <p:ph idx="1"/>
          </p:nvPr>
        </p:nvPicPr>
        <p:blipFill>
          <a:blip r:embed="rId2"/>
          <a:stretch>
            <a:fillRect/>
          </a:stretch>
        </p:blipFill>
        <p:spPr>
          <a:xfrm>
            <a:off x="187337" y="1350050"/>
            <a:ext cx="5736808" cy="4571778"/>
          </a:xfrm>
          <a:prstGeom prst="rect">
            <a:avLst/>
          </a:prstGeom>
        </p:spPr>
      </p:pic>
      <p:sp>
        <p:nvSpPr>
          <p:cNvPr id="5" name="TextBox 4"/>
          <p:cNvSpPr txBox="1"/>
          <p:nvPr/>
        </p:nvSpPr>
        <p:spPr>
          <a:xfrm>
            <a:off x="5434148" y="948690"/>
            <a:ext cx="7480663" cy="5909310"/>
          </a:xfrm>
          <a:prstGeom prst="rect">
            <a:avLst/>
          </a:prstGeom>
          <a:noFill/>
        </p:spPr>
        <p:txBody>
          <a:bodyPr wrap="square" rtlCol="0">
            <a:spAutoFit/>
          </a:bodyPr>
          <a:lstStyle/>
          <a:p>
            <a:r>
              <a:rPr lang="ru-RU" sz="3600" b="1" dirty="0">
                <a:solidFill>
                  <a:schemeClr val="accent2">
                    <a:lumMod val="50000"/>
                  </a:schemeClr>
                </a:solidFill>
              </a:rPr>
              <a:t>Малая группа людей, объединенных постоянным, </a:t>
            </a:r>
            <a:r>
              <a:rPr lang="ru-RU" sz="3600" b="1" dirty="0" smtClean="0">
                <a:solidFill>
                  <a:schemeClr val="accent2">
                    <a:lumMod val="50000"/>
                  </a:schemeClr>
                </a:solidFill>
              </a:rPr>
              <a:t>относительно </a:t>
            </a:r>
            <a:r>
              <a:rPr lang="ru-RU" sz="3600" b="1" dirty="0">
                <a:solidFill>
                  <a:schemeClr val="accent2">
                    <a:lumMod val="50000"/>
                  </a:schemeClr>
                </a:solidFill>
              </a:rPr>
              <a:t>устойчивым по своей структуре межличностным общением, </a:t>
            </a:r>
            <a:endParaRPr lang="ru-RU" sz="3600" b="1" dirty="0" smtClean="0">
              <a:solidFill>
                <a:schemeClr val="accent2">
                  <a:lumMod val="50000"/>
                </a:schemeClr>
              </a:solidFill>
            </a:endParaRPr>
          </a:p>
          <a:p>
            <a:r>
              <a:rPr lang="ru-RU" sz="3600" b="1" dirty="0" smtClean="0">
                <a:solidFill>
                  <a:schemeClr val="accent2">
                    <a:lumMod val="50000"/>
                  </a:schemeClr>
                </a:solidFill>
              </a:rPr>
              <a:t>эмоциональным </a:t>
            </a:r>
            <a:r>
              <a:rPr lang="ru-RU" sz="3600" b="1" dirty="0">
                <a:solidFill>
                  <a:schemeClr val="accent2">
                    <a:lumMod val="50000"/>
                  </a:schemeClr>
                </a:solidFill>
              </a:rPr>
              <a:t>контактом, возникающим в процессе определенной </a:t>
            </a:r>
            <a:endParaRPr lang="ru-RU" sz="3600" b="1" dirty="0" smtClean="0">
              <a:solidFill>
                <a:schemeClr val="accent2">
                  <a:lumMod val="50000"/>
                </a:schemeClr>
              </a:solidFill>
            </a:endParaRPr>
          </a:p>
          <a:p>
            <a:r>
              <a:rPr lang="ru-RU" sz="3600" b="1" dirty="0" smtClean="0">
                <a:solidFill>
                  <a:schemeClr val="accent2">
                    <a:lumMod val="50000"/>
                  </a:schemeClr>
                </a:solidFill>
              </a:rPr>
              <a:t>деятельности </a:t>
            </a:r>
            <a:r>
              <a:rPr lang="ru-RU" sz="3600" b="1" dirty="0">
                <a:solidFill>
                  <a:schemeClr val="accent2">
                    <a:lumMod val="50000"/>
                  </a:schemeClr>
                </a:solidFill>
              </a:rPr>
              <a:t>взаимодействием.</a:t>
            </a:r>
            <a:endParaRPr lang="en-US" sz="3600" b="1" dirty="0">
              <a:solidFill>
                <a:schemeClr val="accent2">
                  <a:lumMod val="50000"/>
                </a:schemeClr>
              </a:solidFill>
            </a:endParaRPr>
          </a:p>
          <a:p>
            <a:endParaRPr lang="en-US" dirty="0"/>
          </a:p>
        </p:txBody>
      </p:sp>
      <p:sp>
        <p:nvSpPr>
          <p:cNvPr id="7" name="TextBox 6"/>
          <p:cNvSpPr txBox="1"/>
          <p:nvPr/>
        </p:nvSpPr>
        <p:spPr>
          <a:xfrm>
            <a:off x="2136683" y="26347"/>
            <a:ext cx="5867312" cy="923330"/>
          </a:xfrm>
          <a:prstGeom prst="rect">
            <a:avLst/>
          </a:prstGeom>
          <a:noFill/>
        </p:spPr>
        <p:txBody>
          <a:bodyPr wrap="none" rtlCol="0">
            <a:spAutoFit/>
          </a:bodyPr>
          <a:lstStyle/>
          <a:p>
            <a:r>
              <a:rPr lang="ru-RU" sz="5400" b="1" dirty="0" smtClean="0">
                <a:solidFill>
                  <a:schemeClr val="accent1">
                    <a:lumMod val="75000"/>
                  </a:schemeClr>
                </a:solidFill>
              </a:rPr>
              <a:t>ЧТО ЭТО ТАКОЕ?</a:t>
            </a:r>
            <a:endParaRPr lang="en-US" sz="5400" b="1" dirty="0">
              <a:solidFill>
                <a:schemeClr val="accent1">
                  <a:lumMod val="75000"/>
                </a:schemeClr>
              </a:solidFill>
            </a:endParaRPr>
          </a:p>
        </p:txBody>
      </p:sp>
    </p:spTree>
    <p:extLst>
      <p:ext uri="{BB962C8B-B14F-4D97-AF65-F5344CB8AC3E}">
        <p14:creationId xmlns:p14="http://schemas.microsoft.com/office/powerpoint/2010/main" val="3423785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anim calcmode="lin" valueType="num">
                                      <p:cBhvr>
                                        <p:cTn id="13"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5">
                                            <p:txEl>
                                              <p:pRg st="0" end="0"/>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2000"/>
                                        <p:tgtEl>
                                          <p:spTgt spid="5">
                                            <p:txEl>
                                              <p:pRg st="1" end="1"/>
                                            </p:txEl>
                                          </p:spTgt>
                                        </p:tgtEl>
                                      </p:cBhvr>
                                    </p:animEffect>
                                    <p:anim calcmode="lin" valueType="num">
                                      <p:cBhvr>
                                        <p:cTn id="18"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9" dur="2000" fill="hold"/>
                                        <p:tgtEl>
                                          <p:spTgt spid="5">
                                            <p:txEl>
                                              <p:pRg st="1" end="1"/>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2000"/>
                                        <p:tgtEl>
                                          <p:spTgt spid="5">
                                            <p:txEl>
                                              <p:pRg st="2" end="2"/>
                                            </p:txEl>
                                          </p:spTgt>
                                        </p:tgtEl>
                                      </p:cBhvr>
                                    </p:animEffect>
                                    <p:anim calcmode="lin" valueType="num">
                                      <p:cBhvr>
                                        <p:cTn id="23" dur="2000" fill="hold"/>
                                        <p:tgtEl>
                                          <p:spTgt spid="5">
                                            <p:txEl>
                                              <p:pRg st="2" end="2"/>
                                            </p:txEl>
                                          </p:spTgt>
                                        </p:tgtEl>
                                        <p:attrNameLst>
                                          <p:attrName>ppt_w</p:attrName>
                                        </p:attrNameLst>
                                      </p:cBhvr>
                                      <p:tavLst>
                                        <p:tav tm="0" fmla="#ppt_w*sin(2.5*pi*$)">
                                          <p:val>
                                            <p:fltVal val="0"/>
                                          </p:val>
                                        </p:tav>
                                        <p:tav tm="100000">
                                          <p:val>
                                            <p:fltVal val="1"/>
                                          </p:val>
                                        </p:tav>
                                      </p:tavLst>
                                    </p:anim>
                                    <p:anim calcmode="lin" valueType="num">
                                      <p:cBhvr>
                                        <p:cTn id="24" dur="2000" fill="hold"/>
                                        <p:tgtEl>
                                          <p:spTgt spid="5">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9452" y="331693"/>
            <a:ext cx="11828430" cy="2061883"/>
          </a:xfrm>
        </p:spPr>
        <p:txBody>
          <a:bodyPr>
            <a:normAutofit fontScale="90000"/>
          </a:bodyPr>
          <a:lstStyle/>
          <a:p>
            <a:r>
              <a:rPr lang="ru-RU" b="1" dirty="0" smtClean="0">
                <a:solidFill>
                  <a:schemeClr val="tx1"/>
                </a:solidFill>
              </a:rPr>
              <a:t>ЦЕЛИ МИКРОГРУПП:  </a:t>
            </a:r>
            <a:br>
              <a:rPr lang="ru-RU" b="1" dirty="0" smtClean="0">
                <a:solidFill>
                  <a:schemeClr val="tx1"/>
                </a:solidFill>
              </a:rPr>
            </a:br>
            <a:r>
              <a:rPr lang="ru-RU" b="1" dirty="0" smtClean="0">
                <a:solidFill>
                  <a:schemeClr val="tx1"/>
                </a:solidFill>
              </a:rPr>
              <a:t>1. Продуктивное взаимодействие учащихся;</a:t>
            </a:r>
            <a:br>
              <a:rPr lang="ru-RU" b="1" dirty="0" smtClean="0">
                <a:solidFill>
                  <a:schemeClr val="tx1"/>
                </a:solidFill>
              </a:rPr>
            </a:br>
            <a:r>
              <a:rPr lang="ru-RU" b="1" dirty="0" smtClean="0">
                <a:solidFill>
                  <a:schemeClr val="tx1"/>
                </a:solidFill>
              </a:rPr>
              <a:t>2. Развитие </a:t>
            </a:r>
            <a:r>
              <a:rPr lang="ru-RU" b="1" dirty="0">
                <a:solidFill>
                  <a:schemeClr val="tx1"/>
                </a:solidFill>
              </a:rPr>
              <a:t>способности видеть и оценивать позицию </a:t>
            </a:r>
            <a:r>
              <a:rPr lang="ru-RU" b="1" dirty="0" smtClean="0">
                <a:solidFill>
                  <a:schemeClr val="tx1"/>
                </a:solidFill>
              </a:rPr>
              <a:t>другого; </a:t>
            </a:r>
            <a:br>
              <a:rPr lang="ru-RU" b="1" dirty="0" smtClean="0">
                <a:solidFill>
                  <a:schemeClr val="tx1"/>
                </a:solidFill>
              </a:rPr>
            </a:br>
            <a:r>
              <a:rPr lang="ru-RU" b="1" dirty="0" smtClean="0">
                <a:solidFill>
                  <a:schemeClr val="tx1"/>
                </a:solidFill>
              </a:rPr>
              <a:t>3. Формирование собственной точки </a:t>
            </a:r>
            <a:r>
              <a:rPr lang="ru-RU" b="1" dirty="0">
                <a:solidFill>
                  <a:schemeClr val="tx1"/>
                </a:solidFill>
              </a:rPr>
              <a:t>зрения и </a:t>
            </a:r>
            <a:r>
              <a:rPr lang="ru-RU" b="1" dirty="0" smtClean="0">
                <a:solidFill>
                  <a:schemeClr val="tx1"/>
                </a:solidFill>
              </a:rPr>
              <a:t>умение </a:t>
            </a:r>
            <a:r>
              <a:rPr lang="ru-RU" b="1" dirty="0">
                <a:solidFill>
                  <a:schemeClr val="tx1"/>
                </a:solidFill>
              </a:rPr>
              <a:t>ее отстаивать.</a:t>
            </a:r>
            <a:br>
              <a:rPr lang="ru-RU" b="1" dirty="0">
                <a:solidFill>
                  <a:schemeClr val="tx1"/>
                </a:solidFill>
              </a:rPr>
            </a:br>
            <a:endParaRPr lang="en-US" b="1" dirty="0">
              <a:solidFill>
                <a:schemeClr val="tx1"/>
              </a:solidFill>
            </a:endParaRPr>
          </a:p>
        </p:txBody>
      </p:sp>
      <p:pic>
        <p:nvPicPr>
          <p:cNvPr id="1026" name="Picture 2" descr="Деление группы на микрогруппы - Психологос"/>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27793" y="3083860"/>
            <a:ext cx="5651748" cy="352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32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ЗАДАЧИ МИКРОГРУПП:</a:t>
            </a:r>
            <a:endParaRPr lang="en-US" dirty="0"/>
          </a:p>
        </p:txBody>
      </p:sp>
      <p:sp>
        <p:nvSpPr>
          <p:cNvPr id="3" name="Объект 2"/>
          <p:cNvSpPr>
            <a:spLocks noGrp="1"/>
          </p:cNvSpPr>
          <p:nvPr>
            <p:ph idx="1"/>
          </p:nvPr>
        </p:nvSpPr>
        <p:spPr/>
        <p:txBody>
          <a:bodyPr/>
          <a:lstStyle/>
          <a:p>
            <a:r>
              <a:rPr lang="ru-RU" dirty="0" smtClean="0"/>
              <a:t>Активизация познавательной деятельности;</a:t>
            </a:r>
          </a:p>
          <a:p>
            <a:r>
              <a:rPr lang="ru-RU" dirty="0" smtClean="0"/>
              <a:t>Развитие навыков самостоятельной учебной деятельности;</a:t>
            </a:r>
          </a:p>
          <a:p>
            <a:r>
              <a:rPr lang="ru-RU" dirty="0" smtClean="0"/>
              <a:t>Совершенствование исследовательской деятельности;</a:t>
            </a:r>
          </a:p>
          <a:p>
            <a:r>
              <a:rPr lang="ru-RU" dirty="0" smtClean="0"/>
              <a:t>Развитие умения успешного онлайн- общения</a:t>
            </a:r>
            <a:endParaRPr lang="en-US" dirty="0"/>
          </a:p>
        </p:txBody>
      </p:sp>
      <p:pic>
        <p:nvPicPr>
          <p:cNvPr id="4" name="Рисунок 3"/>
          <p:cNvPicPr>
            <a:picLocks noChangeAspect="1"/>
          </p:cNvPicPr>
          <p:nvPr/>
        </p:nvPicPr>
        <p:blipFill>
          <a:blip r:embed="rId2"/>
          <a:stretch>
            <a:fillRect/>
          </a:stretch>
        </p:blipFill>
        <p:spPr>
          <a:xfrm>
            <a:off x="7645580" y="808809"/>
            <a:ext cx="4389665" cy="5635534"/>
          </a:xfrm>
          <a:prstGeom prst="rect">
            <a:avLst/>
          </a:prstGeom>
        </p:spPr>
      </p:pic>
    </p:spTree>
    <p:extLst>
      <p:ext uri="{BB962C8B-B14F-4D97-AF65-F5344CB8AC3E}">
        <p14:creationId xmlns:p14="http://schemas.microsoft.com/office/powerpoint/2010/main" val="57381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wipe(down)">
                                      <p:cBhvr>
                                        <p:cTn id="28" dur="580">
                                          <p:stCondLst>
                                            <p:cond delay="0"/>
                                          </p:stCondLst>
                                        </p:cTn>
                                        <p:tgtEl>
                                          <p:spTgt spid="3">
                                            <p:txEl>
                                              <p:pRg st="1" end="1"/>
                                            </p:txEl>
                                          </p:spTgt>
                                        </p:tgtEl>
                                      </p:cBhvr>
                                    </p:animEffect>
                                    <p:anim calcmode="lin" valueType="num">
                                      <p:cBhvr>
                                        <p:cTn id="29"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1" end="1"/>
                                            </p:txEl>
                                          </p:spTgt>
                                        </p:tgtEl>
                                      </p:cBhvr>
                                      <p:to x="100000" y="60000"/>
                                    </p:animScale>
                                    <p:animScale>
                                      <p:cBhvr>
                                        <p:cTn id="35" dur="166" decel="50000">
                                          <p:stCondLst>
                                            <p:cond delay="676"/>
                                          </p:stCondLst>
                                        </p:cTn>
                                        <p:tgtEl>
                                          <p:spTgt spid="3">
                                            <p:txEl>
                                              <p:pRg st="1" end="1"/>
                                            </p:txEl>
                                          </p:spTgt>
                                        </p:tgtEl>
                                      </p:cBhvr>
                                      <p:to x="100000" y="100000"/>
                                    </p:animScale>
                                    <p:animScale>
                                      <p:cBhvr>
                                        <p:cTn id="36" dur="26">
                                          <p:stCondLst>
                                            <p:cond delay="1312"/>
                                          </p:stCondLst>
                                        </p:cTn>
                                        <p:tgtEl>
                                          <p:spTgt spid="3">
                                            <p:txEl>
                                              <p:pRg st="1" end="1"/>
                                            </p:txEl>
                                          </p:spTgt>
                                        </p:tgtEl>
                                      </p:cBhvr>
                                      <p:to x="100000" y="80000"/>
                                    </p:animScale>
                                    <p:animScale>
                                      <p:cBhvr>
                                        <p:cTn id="37" dur="166" decel="50000">
                                          <p:stCondLst>
                                            <p:cond delay="1338"/>
                                          </p:stCondLst>
                                        </p:cTn>
                                        <p:tgtEl>
                                          <p:spTgt spid="3">
                                            <p:txEl>
                                              <p:pRg st="1" end="1"/>
                                            </p:txEl>
                                          </p:spTgt>
                                        </p:tgtEl>
                                      </p:cBhvr>
                                      <p:to x="100000" y="100000"/>
                                    </p:animScale>
                                    <p:animScale>
                                      <p:cBhvr>
                                        <p:cTn id="38" dur="26">
                                          <p:stCondLst>
                                            <p:cond delay="1642"/>
                                          </p:stCondLst>
                                        </p:cTn>
                                        <p:tgtEl>
                                          <p:spTgt spid="3">
                                            <p:txEl>
                                              <p:pRg st="1" end="1"/>
                                            </p:txEl>
                                          </p:spTgt>
                                        </p:tgtEl>
                                      </p:cBhvr>
                                      <p:to x="100000" y="90000"/>
                                    </p:animScale>
                                    <p:animScale>
                                      <p:cBhvr>
                                        <p:cTn id="39" dur="166" decel="50000">
                                          <p:stCondLst>
                                            <p:cond delay="1668"/>
                                          </p:stCondLst>
                                        </p:cTn>
                                        <p:tgtEl>
                                          <p:spTgt spid="3">
                                            <p:txEl>
                                              <p:pRg st="1" end="1"/>
                                            </p:txEl>
                                          </p:spTgt>
                                        </p:tgtEl>
                                      </p:cBhvr>
                                      <p:to x="100000" y="100000"/>
                                    </p:animScale>
                                    <p:animScale>
                                      <p:cBhvr>
                                        <p:cTn id="40" dur="26">
                                          <p:stCondLst>
                                            <p:cond delay="1808"/>
                                          </p:stCondLst>
                                        </p:cTn>
                                        <p:tgtEl>
                                          <p:spTgt spid="3">
                                            <p:txEl>
                                              <p:pRg st="1" end="1"/>
                                            </p:txEl>
                                          </p:spTgt>
                                        </p:tgtEl>
                                      </p:cBhvr>
                                      <p:to x="100000" y="95000"/>
                                    </p:animScale>
                                    <p:animScale>
                                      <p:cBhvr>
                                        <p:cTn id="41" dur="166" decel="50000">
                                          <p:stCondLst>
                                            <p:cond delay="1834"/>
                                          </p:stCondLst>
                                        </p:cTn>
                                        <p:tgtEl>
                                          <p:spTgt spid="3">
                                            <p:txEl>
                                              <p:pRg st="1" end="1"/>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wipe(down)">
                                      <p:cBhvr>
                                        <p:cTn id="44" dur="580">
                                          <p:stCondLst>
                                            <p:cond delay="0"/>
                                          </p:stCondLst>
                                        </p:cTn>
                                        <p:tgtEl>
                                          <p:spTgt spid="3">
                                            <p:txEl>
                                              <p:pRg st="2" end="2"/>
                                            </p:txEl>
                                          </p:spTgt>
                                        </p:tgtEl>
                                      </p:cBhvr>
                                    </p:animEffect>
                                    <p:anim calcmode="lin" valueType="num">
                                      <p:cBhvr>
                                        <p:cTn id="45"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2" end="2"/>
                                            </p:txEl>
                                          </p:spTgt>
                                        </p:tgtEl>
                                      </p:cBhvr>
                                      <p:to x="100000" y="60000"/>
                                    </p:animScale>
                                    <p:animScale>
                                      <p:cBhvr>
                                        <p:cTn id="51" dur="166" decel="50000">
                                          <p:stCondLst>
                                            <p:cond delay="676"/>
                                          </p:stCondLst>
                                        </p:cTn>
                                        <p:tgtEl>
                                          <p:spTgt spid="3">
                                            <p:txEl>
                                              <p:pRg st="2" end="2"/>
                                            </p:txEl>
                                          </p:spTgt>
                                        </p:tgtEl>
                                      </p:cBhvr>
                                      <p:to x="100000" y="100000"/>
                                    </p:animScale>
                                    <p:animScale>
                                      <p:cBhvr>
                                        <p:cTn id="52" dur="26">
                                          <p:stCondLst>
                                            <p:cond delay="1312"/>
                                          </p:stCondLst>
                                        </p:cTn>
                                        <p:tgtEl>
                                          <p:spTgt spid="3">
                                            <p:txEl>
                                              <p:pRg st="2" end="2"/>
                                            </p:txEl>
                                          </p:spTgt>
                                        </p:tgtEl>
                                      </p:cBhvr>
                                      <p:to x="100000" y="80000"/>
                                    </p:animScale>
                                    <p:animScale>
                                      <p:cBhvr>
                                        <p:cTn id="53" dur="166" decel="50000">
                                          <p:stCondLst>
                                            <p:cond delay="1338"/>
                                          </p:stCondLst>
                                        </p:cTn>
                                        <p:tgtEl>
                                          <p:spTgt spid="3">
                                            <p:txEl>
                                              <p:pRg st="2" end="2"/>
                                            </p:txEl>
                                          </p:spTgt>
                                        </p:tgtEl>
                                      </p:cBhvr>
                                      <p:to x="100000" y="100000"/>
                                    </p:animScale>
                                    <p:animScale>
                                      <p:cBhvr>
                                        <p:cTn id="54" dur="26">
                                          <p:stCondLst>
                                            <p:cond delay="1642"/>
                                          </p:stCondLst>
                                        </p:cTn>
                                        <p:tgtEl>
                                          <p:spTgt spid="3">
                                            <p:txEl>
                                              <p:pRg st="2" end="2"/>
                                            </p:txEl>
                                          </p:spTgt>
                                        </p:tgtEl>
                                      </p:cBhvr>
                                      <p:to x="100000" y="90000"/>
                                    </p:animScale>
                                    <p:animScale>
                                      <p:cBhvr>
                                        <p:cTn id="55" dur="166" decel="50000">
                                          <p:stCondLst>
                                            <p:cond delay="1668"/>
                                          </p:stCondLst>
                                        </p:cTn>
                                        <p:tgtEl>
                                          <p:spTgt spid="3">
                                            <p:txEl>
                                              <p:pRg st="2" end="2"/>
                                            </p:txEl>
                                          </p:spTgt>
                                        </p:tgtEl>
                                      </p:cBhvr>
                                      <p:to x="100000" y="100000"/>
                                    </p:animScale>
                                    <p:animScale>
                                      <p:cBhvr>
                                        <p:cTn id="56" dur="26">
                                          <p:stCondLst>
                                            <p:cond delay="1808"/>
                                          </p:stCondLst>
                                        </p:cTn>
                                        <p:tgtEl>
                                          <p:spTgt spid="3">
                                            <p:txEl>
                                              <p:pRg st="2" end="2"/>
                                            </p:txEl>
                                          </p:spTgt>
                                        </p:tgtEl>
                                      </p:cBhvr>
                                      <p:to x="100000" y="95000"/>
                                    </p:animScale>
                                    <p:animScale>
                                      <p:cBhvr>
                                        <p:cTn id="57" dur="166" decel="50000">
                                          <p:stCondLst>
                                            <p:cond delay="1834"/>
                                          </p:stCondLst>
                                        </p:cTn>
                                        <p:tgtEl>
                                          <p:spTgt spid="3">
                                            <p:txEl>
                                              <p:pRg st="2" end="2"/>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3">
                                            <p:txEl>
                                              <p:pRg st="3" end="3"/>
                                            </p:txEl>
                                          </p:spTgt>
                                        </p:tgtEl>
                                        <p:attrNameLst>
                                          <p:attrName>style.visibility</p:attrName>
                                        </p:attrNameLst>
                                      </p:cBhvr>
                                      <p:to>
                                        <p:strVal val="visible"/>
                                      </p:to>
                                    </p:set>
                                    <p:animEffect transition="in" filter="wipe(down)">
                                      <p:cBhvr>
                                        <p:cTn id="60" dur="580">
                                          <p:stCondLst>
                                            <p:cond delay="0"/>
                                          </p:stCondLst>
                                        </p:cTn>
                                        <p:tgtEl>
                                          <p:spTgt spid="3">
                                            <p:txEl>
                                              <p:pRg st="3" end="3"/>
                                            </p:txEl>
                                          </p:spTgt>
                                        </p:tgtEl>
                                      </p:cBhvr>
                                    </p:animEffect>
                                    <p:anim calcmode="lin" valueType="num">
                                      <p:cBhvr>
                                        <p:cTn id="61"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3">
                                            <p:txEl>
                                              <p:pRg st="3" end="3"/>
                                            </p:txEl>
                                          </p:spTgt>
                                        </p:tgtEl>
                                      </p:cBhvr>
                                      <p:to x="100000" y="60000"/>
                                    </p:animScale>
                                    <p:animScale>
                                      <p:cBhvr>
                                        <p:cTn id="67" dur="166" decel="50000">
                                          <p:stCondLst>
                                            <p:cond delay="676"/>
                                          </p:stCondLst>
                                        </p:cTn>
                                        <p:tgtEl>
                                          <p:spTgt spid="3">
                                            <p:txEl>
                                              <p:pRg st="3" end="3"/>
                                            </p:txEl>
                                          </p:spTgt>
                                        </p:tgtEl>
                                      </p:cBhvr>
                                      <p:to x="100000" y="100000"/>
                                    </p:animScale>
                                    <p:animScale>
                                      <p:cBhvr>
                                        <p:cTn id="68" dur="26">
                                          <p:stCondLst>
                                            <p:cond delay="1312"/>
                                          </p:stCondLst>
                                        </p:cTn>
                                        <p:tgtEl>
                                          <p:spTgt spid="3">
                                            <p:txEl>
                                              <p:pRg st="3" end="3"/>
                                            </p:txEl>
                                          </p:spTgt>
                                        </p:tgtEl>
                                      </p:cBhvr>
                                      <p:to x="100000" y="80000"/>
                                    </p:animScale>
                                    <p:animScale>
                                      <p:cBhvr>
                                        <p:cTn id="69" dur="166" decel="50000">
                                          <p:stCondLst>
                                            <p:cond delay="1338"/>
                                          </p:stCondLst>
                                        </p:cTn>
                                        <p:tgtEl>
                                          <p:spTgt spid="3">
                                            <p:txEl>
                                              <p:pRg st="3" end="3"/>
                                            </p:txEl>
                                          </p:spTgt>
                                        </p:tgtEl>
                                      </p:cBhvr>
                                      <p:to x="100000" y="100000"/>
                                    </p:animScale>
                                    <p:animScale>
                                      <p:cBhvr>
                                        <p:cTn id="70" dur="26">
                                          <p:stCondLst>
                                            <p:cond delay="1642"/>
                                          </p:stCondLst>
                                        </p:cTn>
                                        <p:tgtEl>
                                          <p:spTgt spid="3">
                                            <p:txEl>
                                              <p:pRg st="3" end="3"/>
                                            </p:txEl>
                                          </p:spTgt>
                                        </p:tgtEl>
                                      </p:cBhvr>
                                      <p:to x="100000" y="90000"/>
                                    </p:animScale>
                                    <p:animScale>
                                      <p:cBhvr>
                                        <p:cTn id="71" dur="166" decel="50000">
                                          <p:stCondLst>
                                            <p:cond delay="1668"/>
                                          </p:stCondLst>
                                        </p:cTn>
                                        <p:tgtEl>
                                          <p:spTgt spid="3">
                                            <p:txEl>
                                              <p:pRg st="3" end="3"/>
                                            </p:txEl>
                                          </p:spTgt>
                                        </p:tgtEl>
                                      </p:cBhvr>
                                      <p:to x="100000" y="100000"/>
                                    </p:animScale>
                                    <p:animScale>
                                      <p:cBhvr>
                                        <p:cTn id="72" dur="26">
                                          <p:stCondLst>
                                            <p:cond delay="1808"/>
                                          </p:stCondLst>
                                        </p:cTn>
                                        <p:tgtEl>
                                          <p:spTgt spid="3">
                                            <p:txEl>
                                              <p:pRg st="3" end="3"/>
                                            </p:txEl>
                                          </p:spTgt>
                                        </p:tgtEl>
                                      </p:cBhvr>
                                      <p:to x="100000" y="95000"/>
                                    </p:animScale>
                                    <p:animScale>
                                      <p:cBhvr>
                                        <p:cTn id="73" dur="166" decel="50000">
                                          <p:stCondLst>
                                            <p:cond delay="1834"/>
                                          </p:stCondLst>
                                        </p:cTn>
                                        <p:tgtEl>
                                          <p:spTgt spid="3">
                                            <p:txEl>
                                              <p:pRg st="3" end="3"/>
                                            </p:txEl>
                                          </p:spTgt>
                                        </p:tgtEl>
                                      </p:cBhvr>
                                      <p:to x="100000" y="100000"/>
                                    </p:animScale>
                                  </p:childTnLst>
                                </p:cTn>
                              </p:par>
                            </p:childTnLst>
                          </p:cTn>
                        </p:par>
                      </p:childTnLst>
                    </p:cTn>
                  </p:par>
                  <p:par>
                    <p:cTn id="74" fill="hold">
                      <p:stCondLst>
                        <p:cond delay="indefinite"/>
                      </p:stCondLst>
                      <p:childTnLst>
                        <p:par>
                          <p:cTn id="75" fill="hold">
                            <p:stCondLst>
                              <p:cond delay="0"/>
                            </p:stCondLst>
                            <p:childTnLst>
                              <p:par>
                                <p:cTn id="76" presetID="16" presetClass="entr" presetSubtype="21" fill="hold" nodeType="click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arn(inVertical)">
                                      <p:cBhvr>
                                        <p:cTn id="7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sp>
        <p:nvSpPr>
          <p:cNvPr id="3" name="Объект 2"/>
          <p:cNvSpPr>
            <a:spLocks noGrp="1"/>
          </p:cNvSpPr>
          <p:nvPr>
            <p:ph idx="1"/>
          </p:nvPr>
        </p:nvSpPr>
        <p:spPr>
          <a:xfrm>
            <a:off x="0" y="0"/>
            <a:ext cx="12192000" cy="6857999"/>
          </a:xfrm>
        </p:spPr>
        <p:txBody>
          <a:bodyPr>
            <a:normAutofit/>
          </a:bodyPr>
          <a:lstStyle/>
          <a:p>
            <a:pPr marL="0" indent="0" algn="ctr" fontAlgn="base">
              <a:buNone/>
            </a:pPr>
            <a:r>
              <a:rPr lang="ru-RU" b="1" dirty="0">
                <a:solidFill>
                  <a:srgbClr val="0070C0"/>
                </a:solidFill>
              </a:rPr>
              <a:t>Процесс </a:t>
            </a:r>
            <a:r>
              <a:rPr lang="ru-RU" b="1" dirty="0" err="1">
                <a:solidFill>
                  <a:srgbClr val="0070C0"/>
                </a:solidFill>
              </a:rPr>
              <a:t>микрогрупповой</a:t>
            </a:r>
            <a:r>
              <a:rPr lang="ru-RU" b="1" dirty="0">
                <a:solidFill>
                  <a:srgbClr val="0070C0"/>
                </a:solidFill>
              </a:rPr>
              <a:t> работы при дистанционном обучении </a:t>
            </a:r>
            <a:endParaRPr lang="en-US" b="1" dirty="0">
              <a:solidFill>
                <a:srgbClr val="0070C0"/>
              </a:solidFill>
            </a:endParaRPr>
          </a:p>
          <a:p>
            <a:pPr fontAlgn="base"/>
            <a:r>
              <a:rPr lang="ru-RU" b="1" dirty="0">
                <a:solidFill>
                  <a:schemeClr val="accent1">
                    <a:lumMod val="75000"/>
                  </a:schemeClr>
                </a:solidFill>
              </a:rPr>
              <a:t>1. Подготовка к выполнению </a:t>
            </a:r>
            <a:r>
              <a:rPr lang="ru-RU" b="1" dirty="0" err="1">
                <a:solidFill>
                  <a:schemeClr val="accent1">
                    <a:lumMod val="75000"/>
                  </a:schemeClr>
                </a:solidFill>
              </a:rPr>
              <a:t>микрогруппового</a:t>
            </a:r>
            <a:r>
              <a:rPr lang="ru-RU" b="1" dirty="0">
                <a:solidFill>
                  <a:schemeClr val="accent1">
                    <a:lumMod val="75000"/>
                  </a:schemeClr>
                </a:solidFill>
              </a:rPr>
              <a:t> задания.</a:t>
            </a:r>
            <a:endParaRPr lang="en-US" b="1" dirty="0">
              <a:solidFill>
                <a:schemeClr val="accent1">
                  <a:lumMod val="75000"/>
                </a:schemeClr>
              </a:solidFill>
            </a:endParaRPr>
          </a:p>
          <a:p>
            <a:pPr fontAlgn="base"/>
            <a:r>
              <a:rPr lang="ru-RU" dirty="0"/>
              <a:t>а) Постановка проблемной ситуации.</a:t>
            </a:r>
            <a:endParaRPr lang="en-US" dirty="0"/>
          </a:p>
          <a:p>
            <a:pPr fontAlgn="base"/>
            <a:r>
              <a:rPr lang="ru-RU" dirty="0"/>
              <a:t>б) Инструктаж о последовательности работы.</a:t>
            </a:r>
            <a:endParaRPr lang="en-US" dirty="0"/>
          </a:p>
          <a:p>
            <a:pPr fontAlgn="base"/>
            <a:r>
              <a:rPr lang="ru-RU" dirty="0"/>
              <a:t>в) Онлайн- раздача дидактического материала по </a:t>
            </a:r>
            <a:r>
              <a:rPr lang="ru-RU" dirty="0" err="1"/>
              <a:t>микрогруппам</a:t>
            </a:r>
            <a:r>
              <a:rPr lang="ru-RU" dirty="0"/>
              <a:t>.</a:t>
            </a:r>
            <a:endParaRPr lang="en-US" dirty="0"/>
          </a:p>
          <a:p>
            <a:pPr fontAlgn="base"/>
            <a:r>
              <a:rPr lang="ru-RU" b="1" dirty="0">
                <a:solidFill>
                  <a:schemeClr val="accent1">
                    <a:lumMod val="75000"/>
                  </a:schemeClr>
                </a:solidFill>
              </a:rPr>
              <a:t>2. </a:t>
            </a:r>
            <a:r>
              <a:rPr lang="ru-RU" b="1" dirty="0" err="1">
                <a:solidFill>
                  <a:schemeClr val="accent1">
                    <a:lumMod val="75000"/>
                  </a:schemeClr>
                </a:solidFill>
              </a:rPr>
              <a:t>Микрорупповая</a:t>
            </a:r>
            <a:r>
              <a:rPr lang="ru-RU" b="1" dirty="0">
                <a:solidFill>
                  <a:schemeClr val="accent1">
                    <a:lumMod val="75000"/>
                  </a:schemeClr>
                </a:solidFill>
              </a:rPr>
              <a:t> работа на дистанционном обучении.</a:t>
            </a:r>
            <a:endParaRPr lang="en-US" b="1" dirty="0">
              <a:solidFill>
                <a:schemeClr val="accent1">
                  <a:lumMod val="75000"/>
                </a:schemeClr>
              </a:solidFill>
            </a:endParaRPr>
          </a:p>
          <a:p>
            <a:pPr fontAlgn="base"/>
            <a:r>
              <a:rPr lang="ru-RU" dirty="0"/>
              <a:t>а) Знакомство с материалом, планирование работы в </a:t>
            </a:r>
            <a:r>
              <a:rPr lang="ru-RU" dirty="0" err="1"/>
              <a:t>микрогруппе</a:t>
            </a:r>
            <a:r>
              <a:rPr lang="ru-RU" dirty="0"/>
              <a:t>.</a:t>
            </a:r>
            <a:endParaRPr lang="en-US" dirty="0"/>
          </a:p>
          <a:p>
            <a:pPr fontAlgn="base"/>
            <a:r>
              <a:rPr lang="ru-RU" dirty="0"/>
              <a:t>б) Распределение заданий внутри </a:t>
            </a:r>
            <a:r>
              <a:rPr lang="ru-RU" dirty="0" err="1"/>
              <a:t>микрогруппы</a:t>
            </a:r>
            <a:r>
              <a:rPr lang="ru-RU" dirty="0"/>
              <a:t>.</a:t>
            </a:r>
            <a:endParaRPr lang="en-US" dirty="0"/>
          </a:p>
          <a:p>
            <a:pPr fontAlgn="base"/>
            <a:r>
              <a:rPr lang="ru-RU" dirty="0"/>
              <a:t>в) Индивидуальное выполнение задания.</a:t>
            </a:r>
            <a:endParaRPr lang="en-US" dirty="0"/>
          </a:p>
          <a:p>
            <a:pPr fontAlgn="base"/>
            <a:r>
              <a:rPr lang="ru-RU" dirty="0"/>
              <a:t>г) Онлайн- обсуждение результатов работы в </a:t>
            </a:r>
            <a:r>
              <a:rPr lang="ru-RU" dirty="0" err="1"/>
              <a:t>микрогруппе</a:t>
            </a:r>
            <a:r>
              <a:rPr lang="ru-RU" dirty="0"/>
              <a:t>.</a:t>
            </a:r>
            <a:endParaRPr lang="en-US" dirty="0"/>
          </a:p>
          <a:p>
            <a:pPr fontAlgn="base"/>
            <a:r>
              <a:rPr lang="ru-RU" dirty="0"/>
              <a:t>д) Онлайн- обсуждение общего задания группы (замечания, дополнения).</a:t>
            </a:r>
            <a:endParaRPr lang="en-US" dirty="0"/>
          </a:p>
          <a:p>
            <a:pPr fontAlgn="base"/>
            <a:r>
              <a:rPr lang="ru-RU" dirty="0"/>
              <a:t>е) Подведение итогов </a:t>
            </a:r>
            <a:r>
              <a:rPr lang="ru-RU" dirty="0" err="1"/>
              <a:t>микрогруппового</a:t>
            </a:r>
            <a:r>
              <a:rPr lang="ru-RU" dirty="0"/>
              <a:t> задания.</a:t>
            </a:r>
            <a:endParaRPr lang="en-US" dirty="0"/>
          </a:p>
          <a:p>
            <a:pPr fontAlgn="base"/>
            <a:r>
              <a:rPr lang="ru-RU" b="1" dirty="0">
                <a:solidFill>
                  <a:schemeClr val="accent1">
                    <a:lumMod val="75000"/>
                  </a:schemeClr>
                </a:solidFill>
              </a:rPr>
              <a:t>3.Заключительная часть.</a:t>
            </a:r>
            <a:endParaRPr lang="en-US" b="1" dirty="0">
              <a:solidFill>
                <a:schemeClr val="accent1">
                  <a:lumMod val="75000"/>
                </a:schemeClr>
              </a:solidFill>
            </a:endParaRPr>
          </a:p>
          <a:p>
            <a:pPr fontAlgn="base"/>
            <a:r>
              <a:rPr lang="ru-RU" dirty="0"/>
              <a:t>а) Сообщение о результатах работы в </a:t>
            </a:r>
            <a:r>
              <a:rPr lang="ru-RU" dirty="0" err="1"/>
              <a:t>микрогруппах</a:t>
            </a:r>
            <a:r>
              <a:rPr lang="ru-RU" dirty="0"/>
              <a:t> (это желательно в общей группе, где участвует сам учитель).</a:t>
            </a:r>
            <a:endParaRPr lang="en-US" dirty="0"/>
          </a:p>
          <a:p>
            <a:pPr fontAlgn="base"/>
            <a:r>
              <a:rPr lang="ru-RU" dirty="0"/>
              <a:t>б) Анализ познавательной задачи, рефлексия.</a:t>
            </a:r>
            <a:endParaRPr lang="en-US" dirty="0"/>
          </a:p>
          <a:p>
            <a:pPr fontAlgn="base"/>
            <a:r>
              <a:rPr lang="ru-RU" dirty="0"/>
              <a:t>в) Общий вывод о групповой работе и достижении поставленной</a:t>
            </a:r>
            <a:r>
              <a:rPr lang="en-US" dirty="0"/>
              <a:t> </a:t>
            </a:r>
            <a:r>
              <a:rPr lang="ru-RU" dirty="0"/>
              <a:t>задачи.</a:t>
            </a:r>
            <a:endParaRPr lang="en-US" dirty="0"/>
          </a:p>
          <a:p>
            <a:endParaRPr lang="en-US" dirty="0"/>
          </a:p>
        </p:txBody>
      </p:sp>
    </p:spTree>
    <p:extLst>
      <p:ext uri="{BB962C8B-B14F-4D97-AF65-F5344CB8AC3E}">
        <p14:creationId xmlns:p14="http://schemas.microsoft.com/office/powerpoint/2010/main" val="3529683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sp>
        <p:nvSpPr>
          <p:cNvPr id="3" name="Объект 2"/>
          <p:cNvSpPr>
            <a:spLocks noGrp="1"/>
          </p:cNvSpPr>
          <p:nvPr>
            <p:ph idx="1"/>
          </p:nvPr>
        </p:nvSpPr>
        <p:spPr>
          <a:xfrm>
            <a:off x="296090" y="200297"/>
            <a:ext cx="11591110" cy="6505303"/>
          </a:xfrm>
        </p:spPr>
        <p:txBody>
          <a:bodyPr>
            <a:normAutofit/>
          </a:bodyPr>
          <a:lstStyle/>
          <a:p>
            <a:r>
              <a:rPr lang="ru-RU" dirty="0" smtClean="0"/>
              <a:t>Так, мы можем разделить класс на </a:t>
            </a:r>
            <a:r>
              <a:rPr lang="ru-RU" dirty="0" err="1" smtClean="0"/>
              <a:t>микрогруппы</a:t>
            </a:r>
            <a:r>
              <a:rPr lang="ru-RU" dirty="0" smtClean="0"/>
              <a:t>, в которых могут участвовать до семи учеников. Деление может быть разным, например: </a:t>
            </a:r>
            <a:endParaRPr lang="ru-RU" dirty="0"/>
          </a:p>
          <a:p>
            <a:pPr marL="0" indent="0">
              <a:buNone/>
            </a:pPr>
            <a:endParaRPr lang="ru-RU" dirty="0"/>
          </a:p>
          <a:p>
            <a:r>
              <a:rPr lang="ru-RU" dirty="0"/>
              <a:t>по уровню успеваемости для раздачи заданий разного уровня сложности;</a:t>
            </a:r>
          </a:p>
          <a:p>
            <a:r>
              <a:rPr lang="ru-RU" dirty="0"/>
              <a:t>группы, в которых есть ученики разного уровня успеваемости, чтобы дети помогали друг </a:t>
            </a:r>
            <a:r>
              <a:rPr lang="ru-RU" dirty="0" smtClean="0"/>
              <a:t>другу;</a:t>
            </a:r>
            <a:endParaRPr lang="ru-RU" dirty="0"/>
          </a:p>
          <a:p>
            <a:r>
              <a:rPr lang="ru-RU" dirty="0"/>
              <a:t>группы, в которых дети дружны между собой или, наоборот, </a:t>
            </a:r>
            <a:r>
              <a:rPr lang="ru-RU" dirty="0" smtClean="0"/>
              <a:t>враждуют;</a:t>
            </a:r>
            <a:endParaRPr lang="ru-RU" dirty="0"/>
          </a:p>
          <a:p>
            <a:r>
              <a:rPr lang="ru-RU" dirty="0"/>
              <a:t>группы, объединенные по темпераменту </a:t>
            </a:r>
            <a:r>
              <a:rPr lang="ru-RU" dirty="0" smtClean="0"/>
              <a:t>членов.</a:t>
            </a:r>
            <a:endParaRPr lang="ru-RU" dirty="0"/>
          </a:p>
          <a:p>
            <a:pPr marL="0" indent="0">
              <a:buNone/>
            </a:pPr>
            <a:endParaRPr lang="ru-RU" dirty="0"/>
          </a:p>
          <a:p>
            <a:pPr marL="0" indent="0">
              <a:buNone/>
            </a:pPr>
            <a:endParaRPr lang="en-US" dirty="0"/>
          </a:p>
        </p:txBody>
      </p:sp>
      <p:sp>
        <p:nvSpPr>
          <p:cNvPr id="4" name="Овал 3"/>
          <p:cNvSpPr/>
          <p:nvPr/>
        </p:nvSpPr>
        <p:spPr>
          <a:xfrm>
            <a:off x="539931" y="3448594"/>
            <a:ext cx="2673532" cy="26125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t>УЧИТЕЛЬ</a:t>
            </a:r>
            <a:endParaRPr lang="en-US" sz="2800" b="1" dirty="0"/>
          </a:p>
        </p:txBody>
      </p:sp>
      <p:sp>
        <p:nvSpPr>
          <p:cNvPr id="5" name="Стрелка вправо 4"/>
          <p:cNvSpPr/>
          <p:nvPr/>
        </p:nvSpPr>
        <p:spPr>
          <a:xfrm rot="19766369">
            <a:off x="3150393" y="3200564"/>
            <a:ext cx="137862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З</a:t>
            </a:r>
            <a:r>
              <a:rPr lang="ru-RU" dirty="0" smtClean="0"/>
              <a:t>адания</a:t>
            </a:r>
            <a:endParaRPr lang="en-US" dirty="0"/>
          </a:p>
        </p:txBody>
      </p:sp>
      <p:sp>
        <p:nvSpPr>
          <p:cNvPr id="6" name="Стрелка вправо 5"/>
          <p:cNvSpPr/>
          <p:nvPr/>
        </p:nvSpPr>
        <p:spPr>
          <a:xfrm>
            <a:off x="3526970" y="4320075"/>
            <a:ext cx="4737463"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Задания могут быть </a:t>
            </a:r>
            <a:r>
              <a:rPr lang="ru-RU" dirty="0" err="1" smtClean="0"/>
              <a:t>разноуровневые</a:t>
            </a:r>
            <a:endParaRPr lang="en-US" dirty="0"/>
          </a:p>
        </p:txBody>
      </p:sp>
      <p:sp>
        <p:nvSpPr>
          <p:cNvPr id="7" name="Стрелка вправо 6"/>
          <p:cNvSpPr/>
          <p:nvPr/>
        </p:nvSpPr>
        <p:spPr>
          <a:xfrm rot="782276">
            <a:off x="3400402" y="5753741"/>
            <a:ext cx="5481627"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Задания должны быть интересными </a:t>
            </a:r>
            <a:endParaRPr lang="en-US" dirty="0"/>
          </a:p>
        </p:txBody>
      </p:sp>
      <p:sp>
        <p:nvSpPr>
          <p:cNvPr id="8" name="TextBox 7"/>
          <p:cNvSpPr txBox="1"/>
          <p:nvPr/>
        </p:nvSpPr>
        <p:spPr>
          <a:xfrm>
            <a:off x="7383320" y="2883744"/>
            <a:ext cx="5137067" cy="1477328"/>
          </a:xfrm>
          <a:prstGeom prst="rect">
            <a:avLst/>
          </a:prstGeom>
          <a:noFill/>
        </p:spPr>
        <p:txBody>
          <a:bodyPr wrap="square" rtlCol="0">
            <a:spAutoFit/>
          </a:bodyPr>
          <a:lstStyle/>
          <a:p>
            <a:r>
              <a:rPr lang="ru-RU" dirty="0" smtClean="0"/>
              <a:t>Таким образом, поделив группу</a:t>
            </a:r>
          </a:p>
          <a:p>
            <a:r>
              <a:rPr lang="ru-RU" dirty="0"/>
              <a:t>н</a:t>
            </a:r>
            <a:r>
              <a:rPr lang="ru-RU" dirty="0" smtClean="0"/>
              <a:t>а </a:t>
            </a:r>
            <a:r>
              <a:rPr lang="ru-RU" dirty="0" err="1" smtClean="0"/>
              <a:t>микрогруппы</a:t>
            </a:r>
            <a:r>
              <a:rPr lang="ru-RU" dirty="0" smtClean="0"/>
              <a:t> (</a:t>
            </a:r>
            <a:r>
              <a:rPr lang="ru-RU" dirty="0" err="1" smtClean="0"/>
              <a:t>ватсап</a:t>
            </a:r>
            <a:r>
              <a:rPr lang="ru-RU" dirty="0" smtClean="0"/>
              <a:t>, телеграмм,</a:t>
            </a:r>
            <a:r>
              <a:rPr lang="en-US" dirty="0" smtClean="0"/>
              <a:t>zoom)</a:t>
            </a:r>
            <a:endParaRPr lang="ru-RU" dirty="0" smtClean="0"/>
          </a:p>
          <a:p>
            <a:r>
              <a:rPr lang="ru-RU" dirty="0"/>
              <a:t>у</a:t>
            </a:r>
            <a:r>
              <a:rPr lang="ru-RU" dirty="0" smtClean="0"/>
              <a:t>читель может приступать к заданиям, которые должны соответствовать теме и целям урока.</a:t>
            </a:r>
            <a:endParaRPr lang="en-US" dirty="0"/>
          </a:p>
        </p:txBody>
      </p:sp>
    </p:spTree>
    <p:extLst>
      <p:ext uri="{BB962C8B-B14F-4D97-AF65-F5344CB8AC3E}">
        <p14:creationId xmlns:p14="http://schemas.microsoft.com/office/powerpoint/2010/main" val="107220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calcmode="lin" valueType="num">
                                      <p:cBhvr additive="base">
                                        <p:cTn id="1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additive="base">
                                        <p:cTn id="2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in)">
                                      <p:cBhvr>
                                        <p:cTn id="30" dur="2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wheel(1)">
                                      <p:cBhvr>
                                        <p:cTn id="35" dur="2000"/>
                                        <p:tgtEl>
                                          <p:spTgt spid="4">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circle(in)">
                                      <p:cBhvr>
                                        <p:cTn id="40" dur="2000"/>
                                        <p:tgtEl>
                                          <p:spTgt spid="5"/>
                                        </p:tgtEl>
                                      </p:cBhvr>
                                    </p:animEffect>
                                  </p:childTnLst>
                                </p:cTn>
                              </p:par>
                            </p:childTnLst>
                          </p:cTn>
                        </p:par>
                      </p:childTnLst>
                    </p:cTn>
                  </p:par>
                  <p:par>
                    <p:cTn id="41" fill="hold">
                      <p:stCondLst>
                        <p:cond delay="indefinite"/>
                      </p:stCondLst>
                      <p:childTnLst>
                        <p:par>
                          <p:cTn id="42" fill="hold">
                            <p:stCondLst>
                              <p:cond delay="0"/>
                            </p:stCondLst>
                            <p:childTnLst>
                              <p:par>
                                <p:cTn id="43" presetID="21" presetClass="entr" presetSubtype="1" fill="hold"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wheel(1)">
                                      <p:cBhvr>
                                        <p:cTn id="45" dur="2000"/>
                                        <p:tgtEl>
                                          <p:spTgt spid="5">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ircle(in)">
                                      <p:cBhvr>
                                        <p:cTn id="50" dur="2000"/>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nodeType="clickEffect">
                                  <p:stCondLst>
                                    <p:cond delay="0"/>
                                  </p:stCondLst>
                                  <p:childTnLst>
                                    <p:set>
                                      <p:cBhvr>
                                        <p:cTn id="54" dur="1" fill="hold">
                                          <p:stCondLst>
                                            <p:cond delay="0"/>
                                          </p:stCondLst>
                                        </p:cTn>
                                        <p:tgtEl>
                                          <p:spTgt spid="6">
                                            <p:txEl>
                                              <p:pRg st="0" end="0"/>
                                            </p:txEl>
                                          </p:spTgt>
                                        </p:tgtEl>
                                        <p:attrNameLst>
                                          <p:attrName>style.visibility</p:attrName>
                                        </p:attrNameLst>
                                      </p:cBhvr>
                                      <p:to>
                                        <p:strVal val="visible"/>
                                      </p:to>
                                    </p:set>
                                    <p:animEffect transition="in" filter="wheel(1)">
                                      <p:cBhvr>
                                        <p:cTn id="55" dur="2000"/>
                                        <p:tgtEl>
                                          <p:spTgt spid="6">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circle(in)">
                                      <p:cBhvr>
                                        <p:cTn id="60" dur="2000"/>
                                        <p:tgtEl>
                                          <p:spTgt spid="7"/>
                                        </p:tgtEl>
                                      </p:cBhvr>
                                    </p:animEffect>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nodeType="clickEffect">
                                  <p:stCondLst>
                                    <p:cond delay="0"/>
                                  </p:stCondLst>
                                  <p:childTnLst>
                                    <p:set>
                                      <p:cBhvr>
                                        <p:cTn id="64" dur="1" fill="hold">
                                          <p:stCondLst>
                                            <p:cond delay="0"/>
                                          </p:stCondLst>
                                        </p:cTn>
                                        <p:tgtEl>
                                          <p:spTgt spid="7">
                                            <p:txEl>
                                              <p:pRg st="0" end="0"/>
                                            </p:txEl>
                                          </p:spTgt>
                                        </p:tgtEl>
                                        <p:attrNameLst>
                                          <p:attrName>style.visibility</p:attrName>
                                        </p:attrNameLst>
                                      </p:cBhvr>
                                      <p:to>
                                        <p:strVal val="visible"/>
                                      </p:to>
                                    </p:set>
                                    <p:animEffect transition="in" filter="wheel(1)">
                                      <p:cBhvr>
                                        <p:cTn id="65" dur="2000"/>
                                        <p:tgtEl>
                                          <p:spTgt spid="7">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nodeType="clickEffect">
                                  <p:stCondLst>
                                    <p:cond delay="0"/>
                                  </p:stCondLst>
                                  <p:childTnLst>
                                    <p:set>
                                      <p:cBhvr>
                                        <p:cTn id="69" dur="1" fill="hold">
                                          <p:stCondLst>
                                            <p:cond delay="0"/>
                                          </p:stCondLst>
                                        </p:cTn>
                                        <p:tgtEl>
                                          <p:spTgt spid="8">
                                            <p:txEl>
                                              <p:pRg st="0" end="0"/>
                                            </p:txEl>
                                          </p:spTgt>
                                        </p:tgtEl>
                                        <p:attrNameLst>
                                          <p:attrName>style.visibility</p:attrName>
                                        </p:attrNameLst>
                                      </p:cBhvr>
                                      <p:to>
                                        <p:strVal val="visible"/>
                                      </p:to>
                                    </p:set>
                                    <p:anim calcmode="lin" valueType="num">
                                      <p:cBhvr additive="base">
                                        <p:cTn id="7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8">
                                            <p:txEl>
                                              <p:pRg st="0" end="0"/>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8">
                                            <p:txEl>
                                              <p:pRg st="1" end="1"/>
                                            </p:txEl>
                                          </p:spTgt>
                                        </p:tgtEl>
                                        <p:attrNameLst>
                                          <p:attrName>style.visibility</p:attrName>
                                        </p:attrNameLst>
                                      </p:cBhvr>
                                      <p:to>
                                        <p:strVal val="visible"/>
                                      </p:to>
                                    </p:set>
                                    <p:anim calcmode="lin" valueType="num">
                                      <p:cBhvr additive="base">
                                        <p:cTn id="74"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8">
                                            <p:txEl>
                                              <p:pRg st="1" end="1"/>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8">
                                            <p:txEl>
                                              <p:pRg st="2" end="2"/>
                                            </p:txEl>
                                          </p:spTgt>
                                        </p:tgtEl>
                                        <p:attrNameLst>
                                          <p:attrName>style.visibility</p:attrName>
                                        </p:attrNameLst>
                                      </p:cBhvr>
                                      <p:to>
                                        <p:strVal val="visible"/>
                                      </p:to>
                                    </p:set>
                                    <p:anim calcmode="lin" valueType="num">
                                      <p:cBhvr additive="base">
                                        <p:cTn id="78"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sp>
        <p:nvSpPr>
          <p:cNvPr id="3" name="Объект 2"/>
          <p:cNvSpPr>
            <a:spLocks noGrp="1"/>
          </p:cNvSpPr>
          <p:nvPr>
            <p:ph idx="1"/>
          </p:nvPr>
        </p:nvSpPr>
        <p:spPr>
          <a:xfrm>
            <a:off x="746619" y="1355504"/>
            <a:ext cx="8596668" cy="3880773"/>
          </a:xfrm>
        </p:spPr>
        <p:txBody>
          <a:bodyPr/>
          <a:lstStyle/>
          <a:p>
            <a:endParaRPr lang="en-US" dirty="0"/>
          </a:p>
        </p:txBody>
      </p:sp>
      <p:sp>
        <p:nvSpPr>
          <p:cNvPr id="5" name="Овал 4"/>
          <p:cNvSpPr/>
          <p:nvPr/>
        </p:nvSpPr>
        <p:spPr>
          <a:xfrm>
            <a:off x="116048" y="4040777"/>
            <a:ext cx="2529418" cy="265234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tx1"/>
                </a:solidFill>
              </a:rPr>
              <a:t>УЧИТЕЛЬ</a:t>
            </a:r>
            <a:endParaRPr lang="en-US" sz="2800" b="1" dirty="0">
              <a:solidFill>
                <a:schemeClr val="tx1"/>
              </a:solidFill>
            </a:endParaRPr>
          </a:p>
        </p:txBody>
      </p:sp>
      <p:sp>
        <p:nvSpPr>
          <p:cNvPr id="6" name="Стрелка вправо 5"/>
          <p:cNvSpPr/>
          <p:nvPr/>
        </p:nvSpPr>
        <p:spPr>
          <a:xfrm rot="16200000">
            <a:off x="937232" y="3110484"/>
            <a:ext cx="814840"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Скругленный прямоугольник 6"/>
          <p:cNvSpPr/>
          <p:nvPr/>
        </p:nvSpPr>
        <p:spPr>
          <a:xfrm>
            <a:off x="102879" y="129610"/>
            <a:ext cx="2542587" cy="25352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ОБЩАЯ ГРУППА</a:t>
            </a:r>
          </a:p>
          <a:p>
            <a:pPr algn="ctr"/>
            <a:r>
              <a:rPr lang="ru-RU" dirty="0" smtClean="0"/>
              <a:t>Деление на </a:t>
            </a:r>
            <a:r>
              <a:rPr lang="ru-RU" dirty="0" err="1" smtClean="0"/>
              <a:t>микрогруппы</a:t>
            </a:r>
            <a:r>
              <a:rPr lang="ru-RU" dirty="0" smtClean="0"/>
              <a:t>:</a:t>
            </a:r>
          </a:p>
          <a:p>
            <a:pPr algn="ctr"/>
            <a:r>
              <a:rPr lang="ru-RU" dirty="0" smtClean="0"/>
              <a:t>Группа А:</a:t>
            </a:r>
          </a:p>
          <a:p>
            <a:pPr algn="ctr"/>
            <a:r>
              <a:rPr lang="ru-RU" dirty="0" err="1" smtClean="0"/>
              <a:t>Айнур</a:t>
            </a:r>
            <a:r>
              <a:rPr lang="ru-RU" dirty="0" smtClean="0"/>
              <a:t>, </a:t>
            </a:r>
            <a:r>
              <a:rPr lang="ru-RU" dirty="0" err="1" smtClean="0"/>
              <a:t>Асель</a:t>
            </a:r>
            <a:r>
              <a:rPr lang="ru-RU" dirty="0" smtClean="0"/>
              <a:t>, Марат, </a:t>
            </a:r>
            <a:r>
              <a:rPr lang="ru-RU" dirty="0" err="1" smtClean="0"/>
              <a:t>Жалгас</a:t>
            </a:r>
            <a:r>
              <a:rPr lang="ru-RU" dirty="0" smtClean="0"/>
              <a:t>;</a:t>
            </a:r>
          </a:p>
          <a:p>
            <a:pPr algn="ctr"/>
            <a:r>
              <a:rPr lang="ru-RU" dirty="0" err="1" smtClean="0"/>
              <a:t>ГруппаВ</a:t>
            </a:r>
            <a:endParaRPr lang="ru-RU" dirty="0" smtClean="0"/>
          </a:p>
          <a:p>
            <a:pPr algn="ctr"/>
            <a:r>
              <a:rPr lang="ru-RU" dirty="0" smtClean="0"/>
              <a:t>Группа С</a:t>
            </a:r>
          </a:p>
        </p:txBody>
      </p:sp>
      <p:sp>
        <p:nvSpPr>
          <p:cNvPr id="8" name="Стрелка вправо 7"/>
          <p:cNvSpPr/>
          <p:nvPr/>
        </p:nvSpPr>
        <p:spPr>
          <a:xfrm rot="19636014">
            <a:off x="8606753" y="4239140"/>
            <a:ext cx="1153178"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конечная звезда 8"/>
          <p:cNvSpPr/>
          <p:nvPr/>
        </p:nvSpPr>
        <p:spPr>
          <a:xfrm>
            <a:off x="9343287" y="2841784"/>
            <a:ext cx="2765128" cy="2248120"/>
          </a:xfrm>
          <a:prstGeom prst="star5">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Р</a:t>
            </a:r>
            <a:r>
              <a:rPr lang="ru-RU" dirty="0" smtClean="0"/>
              <a:t>ефлексия</a:t>
            </a:r>
            <a:endParaRPr lang="en-US" dirty="0"/>
          </a:p>
        </p:txBody>
      </p:sp>
      <p:sp>
        <p:nvSpPr>
          <p:cNvPr id="10" name="Стрелка вправо 9"/>
          <p:cNvSpPr/>
          <p:nvPr/>
        </p:nvSpPr>
        <p:spPr>
          <a:xfrm>
            <a:off x="2696075" y="939120"/>
            <a:ext cx="646663"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Скругленный прямоугольник 10"/>
          <p:cNvSpPr/>
          <p:nvPr/>
        </p:nvSpPr>
        <p:spPr>
          <a:xfrm>
            <a:off x="5448552" y="133535"/>
            <a:ext cx="2897227" cy="26186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ДЕЛЕНИЕ </a:t>
            </a:r>
          </a:p>
          <a:p>
            <a:pPr algn="ctr"/>
            <a:r>
              <a:rPr lang="ru-RU" dirty="0" smtClean="0"/>
              <a:t>Учащиеся </a:t>
            </a:r>
            <a:r>
              <a:rPr lang="ru-RU" dirty="0"/>
              <a:t>сами делятся на </a:t>
            </a:r>
            <a:r>
              <a:rPr lang="ru-RU" dirty="0" err="1"/>
              <a:t>микрогруппы</a:t>
            </a:r>
            <a:r>
              <a:rPr lang="ru-RU" dirty="0"/>
              <a:t>, обязательно добавляют учителя и на скорость выполняют </a:t>
            </a:r>
            <a:r>
              <a:rPr lang="ru-RU" b="1" dirty="0">
                <a:solidFill>
                  <a:srgbClr val="FF0000"/>
                </a:solidFill>
              </a:rPr>
              <a:t>общее</a:t>
            </a:r>
            <a:r>
              <a:rPr lang="ru-RU" dirty="0"/>
              <a:t> </a:t>
            </a:r>
            <a:r>
              <a:rPr lang="ru-RU" dirty="0" smtClean="0"/>
              <a:t>задание</a:t>
            </a:r>
            <a:endParaRPr lang="en-US" dirty="0"/>
          </a:p>
        </p:txBody>
      </p:sp>
      <p:sp>
        <p:nvSpPr>
          <p:cNvPr id="12" name="Скругленный прямоугольник 11"/>
          <p:cNvSpPr/>
          <p:nvPr/>
        </p:nvSpPr>
        <p:spPr>
          <a:xfrm>
            <a:off x="3393347" y="732506"/>
            <a:ext cx="1332412"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ЗАДАНИЯ</a:t>
            </a:r>
            <a:endParaRPr lang="en-US" dirty="0"/>
          </a:p>
        </p:txBody>
      </p:sp>
      <p:sp>
        <p:nvSpPr>
          <p:cNvPr id="13" name="Стрелка вправо 12"/>
          <p:cNvSpPr/>
          <p:nvPr/>
        </p:nvSpPr>
        <p:spPr>
          <a:xfrm>
            <a:off x="4804310" y="947390"/>
            <a:ext cx="609387"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Стрелка вправо 13"/>
          <p:cNvSpPr/>
          <p:nvPr/>
        </p:nvSpPr>
        <p:spPr>
          <a:xfrm>
            <a:off x="8415064" y="904996"/>
            <a:ext cx="717589"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Скругленный прямоугольник 14"/>
          <p:cNvSpPr/>
          <p:nvPr/>
        </p:nvSpPr>
        <p:spPr>
          <a:xfrm>
            <a:off x="9274002" y="80309"/>
            <a:ext cx="2872372" cy="27325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МИКРОГРУППЫ</a:t>
            </a:r>
          </a:p>
          <a:p>
            <a:pPr algn="ctr"/>
            <a:r>
              <a:rPr lang="ru-RU" dirty="0"/>
              <a:t>У</a:t>
            </a:r>
            <a:r>
              <a:rPr lang="ru-RU" dirty="0" smtClean="0"/>
              <a:t>чащиеся </a:t>
            </a:r>
            <a:r>
              <a:rPr lang="ru-RU" dirty="0"/>
              <a:t>отправляют ответы  </a:t>
            </a:r>
            <a:endParaRPr lang="en-US" dirty="0"/>
          </a:p>
          <a:p>
            <a:pPr algn="ctr"/>
            <a:r>
              <a:rPr lang="ru-RU" dirty="0" smtClean="0"/>
              <a:t>обсуждая </a:t>
            </a:r>
            <a:r>
              <a:rPr lang="ru-RU" dirty="0"/>
              <a:t>между собой  и выявляя самое разумное решение заданной </a:t>
            </a:r>
            <a:r>
              <a:rPr lang="ru-RU" dirty="0" smtClean="0"/>
              <a:t>задачи</a:t>
            </a:r>
          </a:p>
          <a:p>
            <a:pPr algn="ctr"/>
            <a:r>
              <a:rPr lang="ru-RU" dirty="0" smtClean="0"/>
              <a:t>(</a:t>
            </a:r>
            <a:r>
              <a:rPr lang="ru-RU" dirty="0" err="1" smtClean="0"/>
              <a:t>видеозвонки</a:t>
            </a:r>
            <a:r>
              <a:rPr lang="ru-RU" dirty="0" smtClean="0"/>
              <a:t>)</a:t>
            </a:r>
          </a:p>
          <a:p>
            <a:pPr algn="ctr"/>
            <a:endParaRPr lang="en-US" dirty="0"/>
          </a:p>
        </p:txBody>
      </p:sp>
      <p:sp>
        <p:nvSpPr>
          <p:cNvPr id="16" name="Стрелка вниз 15"/>
          <p:cNvSpPr/>
          <p:nvPr/>
        </p:nvSpPr>
        <p:spPr>
          <a:xfrm>
            <a:off x="6811055" y="2954806"/>
            <a:ext cx="484632" cy="722811"/>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Скругленный прямоугольник 16"/>
          <p:cNvSpPr/>
          <p:nvPr/>
        </p:nvSpPr>
        <p:spPr>
          <a:xfrm>
            <a:off x="5742663" y="3944588"/>
            <a:ext cx="2684824" cy="2566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 ВИДЕОЗВОНОК</a:t>
            </a:r>
          </a:p>
          <a:p>
            <a:pPr algn="ctr"/>
            <a:r>
              <a:rPr lang="ru-RU" dirty="0" smtClean="0"/>
              <a:t>Также ученики могут выйти на онлайн- связь с учителем через </a:t>
            </a:r>
            <a:r>
              <a:rPr lang="ru-RU" dirty="0" err="1" smtClean="0"/>
              <a:t>видеозвонок</a:t>
            </a:r>
            <a:endParaRPr lang="en-US" dirty="0"/>
          </a:p>
        </p:txBody>
      </p:sp>
      <p:sp>
        <p:nvSpPr>
          <p:cNvPr id="4" name="Стрелка вниз 3"/>
          <p:cNvSpPr/>
          <p:nvPr/>
        </p:nvSpPr>
        <p:spPr>
          <a:xfrm>
            <a:off x="3730574" y="2064194"/>
            <a:ext cx="484632" cy="978408"/>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Овал 18"/>
          <p:cNvSpPr/>
          <p:nvPr/>
        </p:nvSpPr>
        <p:spPr>
          <a:xfrm>
            <a:off x="2910945" y="3280942"/>
            <a:ext cx="2502751" cy="16149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a:t>ЗАДАНИЯ </a:t>
            </a:r>
            <a:r>
              <a:rPr lang="ru-RU" b="1">
                <a:solidFill>
                  <a:srgbClr val="FF0000"/>
                </a:solidFill>
              </a:rPr>
              <a:t>разного уровня </a:t>
            </a:r>
            <a:r>
              <a:rPr lang="ru-RU"/>
              <a:t>сложности</a:t>
            </a:r>
            <a:endParaRPr lang="en-US" dirty="0"/>
          </a:p>
        </p:txBody>
      </p:sp>
      <p:sp>
        <p:nvSpPr>
          <p:cNvPr id="20" name="Стрелка вправо 19"/>
          <p:cNvSpPr/>
          <p:nvPr/>
        </p:nvSpPr>
        <p:spPr>
          <a:xfrm rot="1826929">
            <a:off x="8664437" y="5426435"/>
            <a:ext cx="1059071" cy="48463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5-конечная звезда 20"/>
          <p:cNvSpPr/>
          <p:nvPr/>
        </p:nvSpPr>
        <p:spPr>
          <a:xfrm>
            <a:off x="9825514" y="4746171"/>
            <a:ext cx="2366485" cy="2111829"/>
          </a:xfrm>
          <a:prstGeom prst="star5">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rgbClr val="FF0000"/>
                </a:solidFill>
              </a:rPr>
              <a:t>Обратная связь</a:t>
            </a:r>
            <a:endParaRPr lang="en-US" dirty="0">
              <a:solidFill>
                <a:srgbClr val="FF0000"/>
              </a:solidFill>
            </a:endParaRPr>
          </a:p>
        </p:txBody>
      </p:sp>
    </p:spTree>
    <p:extLst>
      <p:ext uri="{BB962C8B-B14F-4D97-AF65-F5344CB8AC3E}">
        <p14:creationId xmlns:p14="http://schemas.microsoft.com/office/powerpoint/2010/main" val="25489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Овал 9"/>
          <p:cNvSpPr/>
          <p:nvPr/>
        </p:nvSpPr>
        <p:spPr>
          <a:xfrm>
            <a:off x="281723" y="178525"/>
            <a:ext cx="7478243" cy="65444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МИКРОГРУППА</a:t>
            </a:r>
          </a:p>
        </p:txBody>
      </p:sp>
      <p:sp>
        <p:nvSpPr>
          <p:cNvPr id="2" name="Заголовок 1"/>
          <p:cNvSpPr>
            <a:spLocks noGrp="1"/>
          </p:cNvSpPr>
          <p:nvPr>
            <p:ph type="title"/>
          </p:nvPr>
        </p:nvSpPr>
        <p:spPr/>
        <p:txBody>
          <a:bodyPr/>
          <a:lstStyle/>
          <a:p>
            <a:endParaRPr lang="en-US" dirty="0"/>
          </a:p>
        </p:txBody>
      </p:sp>
      <p:pic>
        <p:nvPicPr>
          <p:cNvPr id="4" name="Объект 3"/>
          <p:cNvPicPr>
            <a:picLocks noGrp="1" noChangeAspect="1"/>
          </p:cNvPicPr>
          <p:nvPr>
            <p:ph idx="1"/>
          </p:nvPr>
        </p:nvPicPr>
        <p:blipFill>
          <a:blip r:embed="rId2"/>
          <a:stretch>
            <a:fillRect/>
          </a:stretch>
        </p:blipFill>
        <p:spPr>
          <a:xfrm>
            <a:off x="8543109" y="70531"/>
            <a:ext cx="3545096" cy="3073263"/>
          </a:xfrm>
          <a:prstGeom prst="rect">
            <a:avLst/>
          </a:prstGeom>
        </p:spPr>
      </p:pic>
      <p:pic>
        <p:nvPicPr>
          <p:cNvPr id="5" name="Рисунок 4"/>
          <p:cNvPicPr>
            <a:picLocks noChangeAspect="1"/>
          </p:cNvPicPr>
          <p:nvPr/>
        </p:nvPicPr>
        <p:blipFill>
          <a:blip r:embed="rId3"/>
          <a:stretch>
            <a:fillRect/>
          </a:stretch>
        </p:blipFill>
        <p:spPr>
          <a:xfrm>
            <a:off x="4310552" y="1408668"/>
            <a:ext cx="2457151" cy="1796868"/>
          </a:xfrm>
          <a:prstGeom prst="rect">
            <a:avLst/>
          </a:prstGeom>
        </p:spPr>
      </p:pic>
      <p:pic>
        <p:nvPicPr>
          <p:cNvPr id="6" name="Рисунок 5"/>
          <p:cNvPicPr>
            <a:picLocks noChangeAspect="1"/>
          </p:cNvPicPr>
          <p:nvPr/>
        </p:nvPicPr>
        <p:blipFill>
          <a:blip r:embed="rId4"/>
          <a:stretch>
            <a:fillRect/>
          </a:stretch>
        </p:blipFill>
        <p:spPr>
          <a:xfrm>
            <a:off x="1958159" y="673805"/>
            <a:ext cx="2233221" cy="1713796"/>
          </a:xfrm>
          <a:prstGeom prst="rect">
            <a:avLst/>
          </a:prstGeom>
        </p:spPr>
      </p:pic>
      <p:pic>
        <p:nvPicPr>
          <p:cNvPr id="7" name="Рисунок 6"/>
          <p:cNvPicPr>
            <a:picLocks noChangeAspect="1"/>
          </p:cNvPicPr>
          <p:nvPr/>
        </p:nvPicPr>
        <p:blipFill>
          <a:blip r:embed="rId5"/>
          <a:stretch>
            <a:fillRect/>
          </a:stretch>
        </p:blipFill>
        <p:spPr>
          <a:xfrm>
            <a:off x="1893057" y="4400991"/>
            <a:ext cx="2363424" cy="1743075"/>
          </a:xfrm>
          <a:prstGeom prst="rect">
            <a:avLst/>
          </a:prstGeom>
        </p:spPr>
      </p:pic>
      <p:pic>
        <p:nvPicPr>
          <p:cNvPr id="8" name="Рисунок 7"/>
          <p:cNvPicPr>
            <a:picLocks noChangeAspect="1"/>
          </p:cNvPicPr>
          <p:nvPr/>
        </p:nvPicPr>
        <p:blipFill>
          <a:blip r:embed="rId6"/>
          <a:stretch>
            <a:fillRect/>
          </a:stretch>
        </p:blipFill>
        <p:spPr>
          <a:xfrm>
            <a:off x="487129" y="2567825"/>
            <a:ext cx="1933854" cy="1627006"/>
          </a:xfrm>
          <a:prstGeom prst="rect">
            <a:avLst/>
          </a:prstGeom>
        </p:spPr>
      </p:pic>
      <p:pic>
        <p:nvPicPr>
          <p:cNvPr id="9" name="Рисунок 8"/>
          <p:cNvPicPr>
            <a:picLocks noChangeAspect="1"/>
          </p:cNvPicPr>
          <p:nvPr/>
        </p:nvPicPr>
        <p:blipFill>
          <a:blip r:embed="rId7"/>
          <a:stretch>
            <a:fillRect/>
          </a:stretch>
        </p:blipFill>
        <p:spPr>
          <a:xfrm>
            <a:off x="4542869" y="3680346"/>
            <a:ext cx="2277389" cy="1743075"/>
          </a:xfrm>
          <a:prstGeom prst="rect">
            <a:avLst/>
          </a:prstGeom>
        </p:spPr>
      </p:pic>
      <p:sp>
        <p:nvSpPr>
          <p:cNvPr id="11" name="Стрелка вправо 10"/>
          <p:cNvSpPr/>
          <p:nvPr/>
        </p:nvSpPr>
        <p:spPr>
          <a:xfrm rot="9569361">
            <a:off x="7510811" y="149805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7053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ircle(in)">
                                      <p:cBhvr>
                                        <p:cTn id="27" dur="2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circle(in)">
                                      <p:cBhvr>
                                        <p:cTn id="37" dur="20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circle(in)">
                                      <p:cBhvr>
                                        <p:cTn id="42" dur="20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nodeType="clickEffect">
                                  <p:stCondLst>
                                    <p:cond delay="0"/>
                                  </p:stCondLst>
                                  <p:childTnLst>
                                    <p:set>
                                      <p:cBhvr>
                                        <p:cTn id="46" dur="1" fill="hold">
                                          <p:stCondLst>
                                            <p:cond delay="0"/>
                                          </p:stCondLst>
                                        </p:cTn>
                                        <p:tgtEl>
                                          <p:spTgt spid="10">
                                            <p:txEl>
                                              <p:pRg st="0" end="0"/>
                                            </p:txEl>
                                          </p:spTgt>
                                        </p:tgtEl>
                                        <p:attrNameLst>
                                          <p:attrName>style.visibility</p:attrName>
                                        </p:attrNameLst>
                                      </p:cBhvr>
                                      <p:to>
                                        <p:strVal val="visible"/>
                                      </p:to>
                                    </p:set>
                                    <p:animEffect transition="in" filter="wheel(1)">
                                      <p:cBhvr>
                                        <p:cTn id="4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845132" y="159359"/>
            <a:ext cx="2456901" cy="1798476"/>
          </a:xfrm>
          <a:prstGeom prst="rect">
            <a:avLst/>
          </a:prstGeom>
        </p:spPr>
      </p:pic>
      <p:sp>
        <p:nvSpPr>
          <p:cNvPr id="2" name="Заголовок 1"/>
          <p:cNvSpPr>
            <a:spLocks noGrp="1"/>
          </p:cNvSpPr>
          <p:nvPr>
            <p:ph type="title"/>
          </p:nvPr>
        </p:nvSpPr>
        <p:spPr/>
        <p:txBody>
          <a:bodyPr/>
          <a:lstStyle/>
          <a:p>
            <a:endParaRPr lang="en-US" dirty="0"/>
          </a:p>
        </p:txBody>
      </p:sp>
      <p:pic>
        <p:nvPicPr>
          <p:cNvPr id="7" name="Объект 6"/>
          <p:cNvPicPr>
            <a:picLocks noGrp="1" noChangeAspect="1"/>
          </p:cNvPicPr>
          <p:nvPr>
            <p:ph idx="1"/>
          </p:nvPr>
        </p:nvPicPr>
        <p:blipFill>
          <a:blip r:embed="rId3"/>
          <a:stretch>
            <a:fillRect/>
          </a:stretch>
        </p:blipFill>
        <p:spPr>
          <a:xfrm>
            <a:off x="543707" y="5103955"/>
            <a:ext cx="1932599" cy="1627773"/>
          </a:xfrm>
          <a:prstGeom prst="rect">
            <a:avLst/>
          </a:prstGeom>
        </p:spPr>
      </p:pic>
      <p:sp>
        <p:nvSpPr>
          <p:cNvPr id="4" name="Овал 3"/>
          <p:cNvSpPr/>
          <p:nvPr/>
        </p:nvSpPr>
        <p:spPr>
          <a:xfrm>
            <a:off x="3697513" y="1930400"/>
            <a:ext cx="4726745" cy="45023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ОНЛАЙН- СВЯЗЬ</a:t>
            </a:r>
          </a:p>
          <a:p>
            <a:pPr algn="ctr"/>
            <a:r>
              <a:rPr lang="ru-RU" dirty="0" smtClean="0"/>
              <a:t>Ученики могут открыть группы в </a:t>
            </a:r>
            <a:r>
              <a:rPr lang="ru-RU" dirty="0" err="1" smtClean="0"/>
              <a:t>ватсапе</a:t>
            </a:r>
            <a:r>
              <a:rPr lang="ru-RU" dirty="0" smtClean="0"/>
              <a:t>, </a:t>
            </a:r>
            <a:r>
              <a:rPr lang="ru-RU" dirty="0" err="1" smtClean="0"/>
              <a:t>телегр</a:t>
            </a:r>
            <a:r>
              <a:rPr lang="kk-KZ" dirty="0"/>
              <a:t>а</a:t>
            </a:r>
            <a:r>
              <a:rPr lang="ru-RU" dirty="0" err="1" smtClean="0"/>
              <a:t>мме</a:t>
            </a:r>
            <a:r>
              <a:rPr lang="ru-RU" dirty="0" smtClean="0"/>
              <a:t>, </a:t>
            </a:r>
            <a:r>
              <a:rPr lang="en-US" dirty="0" smtClean="0"/>
              <a:t>ZOOM</a:t>
            </a:r>
            <a:r>
              <a:rPr lang="ru-RU" dirty="0" smtClean="0"/>
              <a:t> и  обсудить, найти, выявить, решить заданную учителем задачу.  </a:t>
            </a:r>
            <a:endParaRPr lang="en-US" dirty="0"/>
          </a:p>
        </p:txBody>
      </p:sp>
      <p:pic>
        <p:nvPicPr>
          <p:cNvPr id="5" name="Рисунок 4"/>
          <p:cNvPicPr>
            <a:picLocks noChangeAspect="1"/>
          </p:cNvPicPr>
          <p:nvPr/>
        </p:nvPicPr>
        <p:blipFill>
          <a:blip r:embed="rId4"/>
          <a:stretch>
            <a:fillRect/>
          </a:stretch>
        </p:blipFill>
        <p:spPr>
          <a:xfrm>
            <a:off x="8956227" y="609600"/>
            <a:ext cx="3025439" cy="2316480"/>
          </a:xfrm>
          <a:prstGeom prst="rect">
            <a:avLst/>
          </a:prstGeom>
        </p:spPr>
      </p:pic>
      <p:pic>
        <p:nvPicPr>
          <p:cNvPr id="8" name="Рисунок 7"/>
          <p:cNvPicPr>
            <a:picLocks noChangeAspect="1"/>
          </p:cNvPicPr>
          <p:nvPr/>
        </p:nvPicPr>
        <p:blipFill>
          <a:blip r:embed="rId5"/>
          <a:stretch>
            <a:fillRect/>
          </a:stretch>
        </p:blipFill>
        <p:spPr>
          <a:xfrm>
            <a:off x="330328" y="2380641"/>
            <a:ext cx="2359356" cy="1743607"/>
          </a:xfrm>
          <a:prstGeom prst="rect">
            <a:avLst/>
          </a:prstGeom>
        </p:spPr>
      </p:pic>
      <p:pic>
        <p:nvPicPr>
          <p:cNvPr id="9" name="Рисунок 8"/>
          <p:cNvPicPr>
            <a:picLocks noChangeAspect="1"/>
          </p:cNvPicPr>
          <p:nvPr/>
        </p:nvPicPr>
        <p:blipFill>
          <a:blip r:embed="rId6"/>
          <a:stretch>
            <a:fillRect/>
          </a:stretch>
        </p:blipFill>
        <p:spPr>
          <a:xfrm>
            <a:off x="9124317" y="4124248"/>
            <a:ext cx="2823843" cy="2497557"/>
          </a:xfrm>
          <a:prstGeom prst="rect">
            <a:avLst/>
          </a:prstGeom>
        </p:spPr>
      </p:pic>
      <p:sp>
        <p:nvSpPr>
          <p:cNvPr id="10" name="Стрелка вправо 9"/>
          <p:cNvSpPr/>
          <p:nvPr/>
        </p:nvSpPr>
        <p:spPr>
          <a:xfrm rot="1931167">
            <a:off x="4486465" y="106870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Стрелка вправо 10"/>
          <p:cNvSpPr/>
          <p:nvPr/>
        </p:nvSpPr>
        <p:spPr>
          <a:xfrm>
            <a:off x="2796553" y="303631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Стрелка вправо 11"/>
          <p:cNvSpPr/>
          <p:nvPr/>
        </p:nvSpPr>
        <p:spPr>
          <a:xfrm rot="20571482">
            <a:off x="2739373" y="567552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Стрелка вправо 12"/>
          <p:cNvSpPr/>
          <p:nvPr/>
        </p:nvSpPr>
        <p:spPr>
          <a:xfrm rot="12081451">
            <a:off x="8011270" y="567552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Стрелка вправо 13"/>
          <p:cNvSpPr/>
          <p:nvPr/>
        </p:nvSpPr>
        <p:spPr>
          <a:xfrm rot="9100126">
            <a:off x="7795891" y="1488683"/>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713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ppt_x"/>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grpId="0" nodeType="click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circle(in)">
                                      <p:cBhvr>
                                        <p:cTn id="6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rot="20097844">
            <a:off x="734216" y="708893"/>
            <a:ext cx="3225735" cy="2037256"/>
          </a:xfrm>
          <a:prstGeom prst="rect">
            <a:avLst/>
          </a:prstGeom>
        </p:spPr>
      </p:pic>
      <p:sp>
        <p:nvSpPr>
          <p:cNvPr id="2" name="Заголовок 1"/>
          <p:cNvSpPr>
            <a:spLocks noGrp="1"/>
          </p:cNvSpPr>
          <p:nvPr>
            <p:ph type="title"/>
          </p:nvPr>
        </p:nvSpPr>
        <p:spPr/>
        <p:txBody>
          <a:bodyPr/>
          <a:lstStyle/>
          <a:p>
            <a:endParaRPr lang="en-US" dirty="0"/>
          </a:p>
        </p:txBody>
      </p:sp>
      <p:pic>
        <p:nvPicPr>
          <p:cNvPr id="4" name="Объект 3"/>
          <p:cNvPicPr>
            <a:picLocks noGrp="1" noChangeAspect="1"/>
          </p:cNvPicPr>
          <p:nvPr>
            <p:ph idx="1"/>
          </p:nvPr>
        </p:nvPicPr>
        <p:blipFill>
          <a:blip r:embed="rId2"/>
          <a:stretch>
            <a:fillRect/>
          </a:stretch>
        </p:blipFill>
        <p:spPr>
          <a:xfrm rot="922214">
            <a:off x="6671383" y="332905"/>
            <a:ext cx="3192828" cy="2105737"/>
          </a:xfrm>
          <a:prstGeom prst="rect">
            <a:avLst/>
          </a:prstGeom>
        </p:spPr>
      </p:pic>
      <p:sp>
        <p:nvSpPr>
          <p:cNvPr id="5" name="Стрелка вправо 4"/>
          <p:cNvSpPr/>
          <p:nvPr/>
        </p:nvSpPr>
        <p:spPr>
          <a:xfrm>
            <a:off x="4879413" y="998656"/>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Стрелка вниз 6"/>
          <p:cNvSpPr/>
          <p:nvPr/>
        </p:nvSpPr>
        <p:spPr>
          <a:xfrm rot="19085858">
            <a:off x="10257092" y="2396860"/>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Рисунок 7"/>
          <p:cNvPicPr>
            <a:picLocks noChangeAspect="1"/>
          </p:cNvPicPr>
          <p:nvPr/>
        </p:nvPicPr>
        <p:blipFill>
          <a:blip r:embed="rId2"/>
          <a:stretch>
            <a:fillRect/>
          </a:stretch>
        </p:blipFill>
        <p:spPr>
          <a:xfrm>
            <a:off x="8516983" y="3927566"/>
            <a:ext cx="3483428" cy="2625634"/>
          </a:xfrm>
          <a:prstGeom prst="rect">
            <a:avLst/>
          </a:prstGeom>
        </p:spPr>
      </p:pic>
      <p:sp>
        <p:nvSpPr>
          <p:cNvPr id="9" name="Стрелка вниз 8"/>
          <p:cNvSpPr/>
          <p:nvPr/>
        </p:nvSpPr>
        <p:spPr>
          <a:xfrm rot="5400000">
            <a:off x="7027559" y="4985461"/>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Рисунок 9"/>
          <p:cNvPicPr>
            <a:picLocks noChangeAspect="1"/>
          </p:cNvPicPr>
          <p:nvPr/>
        </p:nvPicPr>
        <p:blipFill>
          <a:blip r:embed="rId2"/>
          <a:stretch>
            <a:fillRect/>
          </a:stretch>
        </p:blipFill>
        <p:spPr>
          <a:xfrm rot="1677025">
            <a:off x="2852884" y="3908550"/>
            <a:ext cx="3419553" cy="2618674"/>
          </a:xfrm>
          <a:prstGeom prst="rect">
            <a:avLst/>
          </a:prstGeom>
        </p:spPr>
      </p:pic>
      <p:sp>
        <p:nvSpPr>
          <p:cNvPr id="11" name="Стрелка вправо 10"/>
          <p:cNvSpPr/>
          <p:nvPr/>
        </p:nvSpPr>
        <p:spPr>
          <a:xfrm rot="14118859">
            <a:off x="1988190" y="3664328"/>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2401049" y="2540187"/>
            <a:ext cx="7098418" cy="923330"/>
          </a:xfrm>
          <a:prstGeom prst="rect">
            <a:avLst/>
          </a:prstGeom>
          <a:noFill/>
        </p:spPr>
        <p:txBody>
          <a:bodyPr wrap="none" rtlCol="0">
            <a:spAutoFit/>
          </a:bodyPr>
          <a:lstStyle/>
          <a:p>
            <a:r>
              <a:rPr lang="kk-KZ" sz="5400" b="1" dirty="0" smtClean="0"/>
              <a:t>МЕТОД </a:t>
            </a:r>
            <a:r>
              <a:rPr lang="ru-RU" sz="5400" b="1" dirty="0" smtClean="0"/>
              <a:t>«КАРУСЕЛИ»</a:t>
            </a:r>
            <a:endParaRPr lang="en-US" sz="5400" b="1" dirty="0"/>
          </a:p>
        </p:txBody>
      </p:sp>
    </p:spTree>
    <p:extLst>
      <p:ext uri="{BB962C8B-B14F-4D97-AF65-F5344CB8AC3E}">
        <p14:creationId xmlns:p14="http://schemas.microsoft.com/office/powerpoint/2010/main" val="1173737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500" fill="hold"/>
                                        <p:tgtEl>
                                          <p:spTgt spid="10"/>
                                        </p:tgtEl>
                                        <p:attrNameLst>
                                          <p:attrName>ppt_x</p:attrName>
                                        </p:attrNameLst>
                                      </p:cBhvr>
                                      <p:tavLst>
                                        <p:tav tm="0">
                                          <p:val>
                                            <p:strVal val="#ppt_x"/>
                                          </p:val>
                                        </p:tav>
                                        <p:tav tm="100000">
                                          <p:val>
                                            <p:strVal val="#ppt_x"/>
                                          </p:val>
                                        </p:tav>
                                      </p:tavLst>
                                    </p:anim>
                                    <p:anim calcmode="lin" valueType="num">
                                      <p:cBhvr additive="base">
                                        <p:cTn id="5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pic>
        <p:nvPicPr>
          <p:cNvPr id="4" name="Объект 3"/>
          <p:cNvPicPr>
            <a:picLocks noGrp="1" noChangeAspect="1"/>
          </p:cNvPicPr>
          <p:nvPr>
            <p:ph idx="1"/>
          </p:nvPr>
        </p:nvPicPr>
        <p:blipFill>
          <a:blip r:embed="rId2"/>
          <a:stretch>
            <a:fillRect/>
          </a:stretch>
        </p:blipFill>
        <p:spPr>
          <a:xfrm>
            <a:off x="0" y="0"/>
            <a:ext cx="12192000" cy="6858000"/>
          </a:xfrm>
          <a:prstGeom prst="rect">
            <a:avLst/>
          </a:prstGeom>
        </p:spPr>
      </p:pic>
      <p:sp>
        <p:nvSpPr>
          <p:cNvPr id="5" name="Прямоугольник 4"/>
          <p:cNvSpPr/>
          <p:nvPr/>
        </p:nvSpPr>
        <p:spPr>
          <a:xfrm>
            <a:off x="409302" y="207554"/>
            <a:ext cx="11373395" cy="18650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6600" b="1" dirty="0" smtClean="0"/>
              <a:t>МЕТОД «КАРУСЕЛИ»</a:t>
            </a:r>
            <a:endParaRPr lang="en-US" sz="6600" b="1" dirty="0"/>
          </a:p>
        </p:txBody>
      </p:sp>
    </p:spTree>
    <p:extLst>
      <p:ext uri="{BB962C8B-B14F-4D97-AF65-F5344CB8AC3E}">
        <p14:creationId xmlns:p14="http://schemas.microsoft.com/office/powerpoint/2010/main" val="3329917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heel(1)">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10922483" cy="1320800"/>
          </a:xfrm>
        </p:spPr>
        <p:txBody>
          <a:bodyPr>
            <a:normAutofit/>
          </a:bodyPr>
          <a:lstStyle/>
          <a:p>
            <a:pPr algn="ctr"/>
            <a:r>
              <a:rPr lang="ru-RU" b="1" dirty="0" smtClean="0">
                <a:solidFill>
                  <a:srgbClr val="00B0F0"/>
                </a:solidFill>
              </a:rPr>
              <a:t>ПЛЮСЫ И МИНУСЫ МУКРОГРУППОВЫХ РАБОТ НА ДИСТАНЦИОННОМ ОБУЧЕНИИ</a:t>
            </a:r>
            <a:endParaRPr lang="en-US" b="1" dirty="0">
              <a:solidFill>
                <a:srgbClr val="00B0F0"/>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400684467"/>
              </p:ext>
            </p:extLst>
          </p:nvPr>
        </p:nvGraphicFramePr>
        <p:xfrm>
          <a:off x="677863" y="2160588"/>
          <a:ext cx="10033680" cy="4663440"/>
        </p:xfrm>
        <a:graphic>
          <a:graphicData uri="http://schemas.openxmlformats.org/drawingml/2006/table">
            <a:tbl>
              <a:tblPr firstRow="1" bandRow="1">
                <a:tableStyleId>{5C22544A-7EE6-4342-B048-85BDC9FD1C3A}</a:tableStyleId>
              </a:tblPr>
              <a:tblGrid>
                <a:gridCol w="5026251">
                  <a:extLst>
                    <a:ext uri="{9D8B030D-6E8A-4147-A177-3AD203B41FA5}">
                      <a16:colId xmlns:a16="http://schemas.microsoft.com/office/drawing/2014/main" val="2296933488"/>
                    </a:ext>
                  </a:extLst>
                </a:gridCol>
                <a:gridCol w="5007429">
                  <a:extLst>
                    <a:ext uri="{9D8B030D-6E8A-4147-A177-3AD203B41FA5}">
                      <a16:colId xmlns:a16="http://schemas.microsoft.com/office/drawing/2014/main" val="2359094750"/>
                    </a:ext>
                  </a:extLst>
                </a:gridCol>
              </a:tblGrid>
              <a:tr h="370840">
                <a:tc>
                  <a:txBody>
                    <a:bodyPr/>
                    <a:lstStyle/>
                    <a:p>
                      <a:r>
                        <a:rPr lang="ru-RU" i="0" dirty="0" smtClean="0"/>
                        <a:t>                                </a:t>
                      </a:r>
                      <a:r>
                        <a:rPr lang="ru-RU" sz="4800" i="0" dirty="0" smtClean="0"/>
                        <a:t>+</a:t>
                      </a:r>
                      <a:endParaRPr lang="en-US" sz="4800" i="0" dirty="0"/>
                    </a:p>
                  </a:txBody>
                  <a:tcPr/>
                </a:tc>
                <a:tc>
                  <a:txBody>
                    <a:bodyPr/>
                    <a:lstStyle/>
                    <a:p>
                      <a:r>
                        <a:rPr lang="ru-RU" dirty="0" smtClean="0"/>
                        <a:t>                                   </a:t>
                      </a:r>
                      <a:r>
                        <a:rPr lang="ru-RU" sz="4800" dirty="0" smtClean="0"/>
                        <a:t>-</a:t>
                      </a:r>
                      <a:endParaRPr lang="en-US" sz="4800" dirty="0"/>
                    </a:p>
                  </a:txBody>
                  <a:tcPr/>
                </a:tc>
                <a:extLst>
                  <a:ext uri="{0D108BD9-81ED-4DB2-BD59-A6C34878D82A}">
                    <a16:rowId xmlns:a16="http://schemas.microsoft.com/office/drawing/2014/main" val="2737056878"/>
                  </a:ext>
                </a:extLst>
              </a:tr>
              <a:tr h="708161">
                <a:tc>
                  <a:txBody>
                    <a:bodyPr/>
                    <a:lstStyle/>
                    <a:p>
                      <a:r>
                        <a:rPr lang="ru-RU" dirty="0" smtClean="0"/>
                        <a:t>Повышение учебной и</a:t>
                      </a:r>
                      <a:r>
                        <a:rPr lang="ru-RU" baseline="0" dirty="0" smtClean="0"/>
                        <a:t> познавательной </a:t>
                      </a:r>
                      <a:r>
                        <a:rPr lang="ru-RU" baseline="0" dirty="0" err="1" smtClean="0"/>
                        <a:t>мативации</a:t>
                      </a:r>
                      <a:endParaRPr lang="ru-RU" baseline="0" dirty="0" smtClean="0"/>
                    </a:p>
                    <a:p>
                      <a:endParaRPr lang="ru-RU" baseline="0" dirty="0" smtClean="0"/>
                    </a:p>
                    <a:p>
                      <a:endParaRPr lang="en-US" dirty="0"/>
                    </a:p>
                  </a:txBody>
                  <a:tcPr/>
                </a:tc>
                <a:tc>
                  <a:txBody>
                    <a:bodyPr/>
                    <a:lstStyle/>
                    <a:p>
                      <a:r>
                        <a:rPr lang="ru-RU" dirty="0" smtClean="0"/>
                        <a:t>Организация </a:t>
                      </a:r>
                      <a:r>
                        <a:rPr lang="ru-RU" dirty="0" err="1" smtClean="0"/>
                        <a:t>микрогрупп</a:t>
                      </a:r>
                      <a:r>
                        <a:rPr lang="ru-RU" baseline="0" dirty="0" smtClean="0"/>
                        <a:t> требует для учителя особых умений и </a:t>
                      </a:r>
                      <a:r>
                        <a:rPr lang="ru-RU" baseline="0" dirty="0" smtClean="0"/>
                        <a:t>усилий как при преподавании, так и при организаторских работ (</a:t>
                      </a:r>
                      <a:r>
                        <a:rPr lang="ru-RU" baseline="0" dirty="0" err="1" smtClean="0"/>
                        <a:t>микрогрупповой</a:t>
                      </a:r>
                      <a:r>
                        <a:rPr lang="ru-RU" baseline="0" dirty="0" smtClean="0"/>
                        <a:t> работе надо сначала научить)</a:t>
                      </a:r>
                      <a:endParaRPr lang="en-US" dirty="0"/>
                    </a:p>
                  </a:txBody>
                  <a:tcPr/>
                </a:tc>
                <a:extLst>
                  <a:ext uri="{0D108BD9-81ED-4DB2-BD59-A6C34878D82A}">
                    <a16:rowId xmlns:a16="http://schemas.microsoft.com/office/drawing/2014/main" val="1546656128"/>
                  </a:ext>
                </a:extLst>
              </a:tr>
              <a:tr h="370840">
                <a:tc>
                  <a:txBody>
                    <a:bodyPr/>
                    <a:lstStyle/>
                    <a:p>
                      <a:r>
                        <a:rPr lang="ru-RU" dirty="0" smtClean="0"/>
                        <a:t>Снижение</a:t>
                      </a:r>
                      <a:r>
                        <a:rPr lang="ru-RU" baseline="0" dirty="0" smtClean="0"/>
                        <a:t> уровня тревожности учащихся</a:t>
                      </a:r>
                    </a:p>
                    <a:p>
                      <a:endParaRPr lang="ru-RU" dirty="0" smtClean="0"/>
                    </a:p>
                    <a:p>
                      <a:endParaRPr lang="ru-RU" dirty="0" smtClean="0"/>
                    </a:p>
                    <a:p>
                      <a:endParaRPr lang="en-US" dirty="0"/>
                    </a:p>
                  </a:txBody>
                  <a:tcPr/>
                </a:tc>
                <a:tc>
                  <a:txBody>
                    <a:bodyPr/>
                    <a:lstStyle/>
                    <a:p>
                      <a:r>
                        <a:rPr lang="ru-RU" dirty="0" smtClean="0"/>
                        <a:t>Учитель должен быть подготовлен к таким онлайн- урокам, так как будет ждать </a:t>
                      </a:r>
                      <a:r>
                        <a:rPr lang="ru-RU" dirty="0" err="1" smtClean="0"/>
                        <a:t>рефликсию</a:t>
                      </a:r>
                      <a:r>
                        <a:rPr lang="ru-RU" dirty="0" smtClean="0"/>
                        <a:t> и обратную связь от учеников </a:t>
                      </a:r>
                      <a:endParaRPr lang="en-US" dirty="0"/>
                    </a:p>
                  </a:txBody>
                  <a:tcPr/>
                </a:tc>
                <a:extLst>
                  <a:ext uri="{0D108BD9-81ED-4DB2-BD59-A6C34878D82A}">
                    <a16:rowId xmlns:a16="http://schemas.microsoft.com/office/drawing/2014/main" val="2431392183"/>
                  </a:ext>
                </a:extLst>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ru-RU" baseline="0" dirty="0" smtClean="0"/>
                        <a:t>Высокая обучаемость, эффективность усвоения и актуализации знаний</a:t>
                      </a:r>
                      <a:endParaRPr lang="en-US" dirty="0" smtClean="0"/>
                    </a:p>
                    <a:p>
                      <a:endParaRPr lang="ru-RU"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ru-RU" dirty="0" smtClean="0"/>
                        <a:t>Некоторые</a:t>
                      </a:r>
                      <a:r>
                        <a:rPr lang="ru-RU" baseline="0" dirty="0" smtClean="0"/>
                        <a:t> ученики могут пользоваться знаниями сильных</a:t>
                      </a:r>
                      <a:endParaRPr lang="en-US" dirty="0" smtClean="0"/>
                    </a:p>
                    <a:p>
                      <a:endParaRPr lang="en-US" dirty="0"/>
                    </a:p>
                  </a:txBody>
                  <a:tcPr/>
                </a:tc>
                <a:extLst>
                  <a:ext uri="{0D108BD9-81ED-4DB2-BD59-A6C34878D82A}">
                    <a16:rowId xmlns:a16="http://schemas.microsoft.com/office/drawing/2014/main" val="737237588"/>
                  </a:ext>
                </a:extLst>
              </a:tr>
            </a:tbl>
          </a:graphicData>
        </a:graphic>
      </p:graphicFrame>
      <p:pic>
        <p:nvPicPr>
          <p:cNvPr id="3" name="Рисунок 2"/>
          <p:cNvPicPr>
            <a:picLocks noChangeAspect="1"/>
          </p:cNvPicPr>
          <p:nvPr/>
        </p:nvPicPr>
        <p:blipFill>
          <a:blip r:embed="rId2"/>
          <a:stretch>
            <a:fillRect/>
          </a:stretch>
        </p:blipFill>
        <p:spPr>
          <a:xfrm>
            <a:off x="9925835" y="1185589"/>
            <a:ext cx="2185851" cy="1766617"/>
          </a:xfrm>
          <a:prstGeom prst="rect">
            <a:avLst/>
          </a:prstGeom>
        </p:spPr>
      </p:pic>
      <p:pic>
        <p:nvPicPr>
          <p:cNvPr id="5" name="Рисунок 4"/>
          <p:cNvPicPr>
            <a:picLocks noChangeAspect="1"/>
          </p:cNvPicPr>
          <p:nvPr/>
        </p:nvPicPr>
        <p:blipFill>
          <a:blip r:embed="rId3"/>
          <a:stretch>
            <a:fillRect/>
          </a:stretch>
        </p:blipFill>
        <p:spPr>
          <a:xfrm>
            <a:off x="87087" y="1185590"/>
            <a:ext cx="2192654" cy="1766616"/>
          </a:xfrm>
          <a:prstGeom prst="rect">
            <a:avLst/>
          </a:prstGeom>
        </p:spPr>
      </p:pic>
    </p:spTree>
    <p:extLst>
      <p:ext uri="{BB962C8B-B14F-4D97-AF65-F5344CB8AC3E}">
        <p14:creationId xmlns:p14="http://schemas.microsoft.com/office/powerpoint/2010/main" val="2642973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634" y="609600"/>
            <a:ext cx="8934367" cy="1320800"/>
          </a:xfrm>
        </p:spPr>
        <p:txBody>
          <a:bodyPr>
            <a:normAutofit fontScale="90000"/>
          </a:bodyPr>
          <a:lstStyle/>
          <a:p>
            <a:pPr lvl="1" algn="l" defTabSz="457200" rtl="0">
              <a:spcBef>
                <a:spcPct val="0"/>
              </a:spcBef>
            </a:pPr>
            <a:r>
              <a:rPr lang="ru-RU" dirty="0" smtClean="0"/>
              <a:t>	При </a:t>
            </a:r>
            <a:r>
              <a:rPr lang="ru-RU" dirty="0"/>
              <a:t>использовании современных образовательных </a:t>
            </a:r>
            <a:r>
              <a:rPr lang="ru-RU" dirty="0" smtClean="0"/>
              <a:t>технологий, я считаю, что учитель </a:t>
            </a:r>
            <a:r>
              <a:rPr lang="ru-RU" dirty="0"/>
              <a:t>должен уметь организовать работу класса по </a:t>
            </a:r>
            <a:r>
              <a:rPr lang="ru-RU" dirty="0" err="1"/>
              <a:t>микрогруппам</a:t>
            </a:r>
            <a:r>
              <a:rPr lang="ru-RU" dirty="0"/>
              <a:t> на дистанционном обучении. Данная форма организации работы необходима для развития дискуссии между одноклассниками, ведь общение, </a:t>
            </a:r>
            <a:r>
              <a:rPr lang="ru-RU" dirty="0" smtClean="0"/>
              <a:t>является </a:t>
            </a:r>
            <a:r>
              <a:rPr lang="ru-RU" dirty="0"/>
              <a:t>необходимостью для любого человека. Только диалог способен развить критическое мышление. Диалог рассматривается как особая дидактико-коммуникативная среда, позволяющая усвоить заданное содержание смыслового общения, рефлексии, самореализации личности участников диалога. </a:t>
            </a:r>
            <a:r>
              <a:rPr lang="ru-RU" dirty="0" smtClean="0"/>
              <a:t>	</a:t>
            </a:r>
            <a:br>
              <a:rPr lang="ru-RU" dirty="0" smtClean="0"/>
            </a:br>
            <a:r>
              <a:rPr lang="ru-RU" dirty="0"/>
              <a:t/>
            </a:r>
            <a:br>
              <a:rPr lang="ru-RU" dirty="0"/>
            </a:br>
            <a:r>
              <a:rPr lang="ru-RU" dirty="0" smtClean="0"/>
              <a:t>	Включение </a:t>
            </a:r>
            <a:r>
              <a:rPr lang="ru-RU" dirty="0"/>
              <a:t>общения учащихся друг с другом в процесс обучения, которое происходит в </a:t>
            </a:r>
            <a:r>
              <a:rPr lang="ru-RU" dirty="0" err="1"/>
              <a:t>микрогруппах</a:t>
            </a:r>
            <a:r>
              <a:rPr lang="ru-RU" dirty="0"/>
              <a:t>, способствует более полноценному образованию. Только диалог в состоянии преодолеть противостояние учителя и ученика в процессе обучения. </a:t>
            </a:r>
            <a:endParaRPr lang="en-US" sz="2000" dirty="0"/>
          </a:p>
        </p:txBody>
      </p:sp>
      <p:pic>
        <p:nvPicPr>
          <p:cNvPr id="4" name="Объект 3"/>
          <p:cNvPicPr>
            <a:picLocks noGrp="1" noChangeAspect="1"/>
          </p:cNvPicPr>
          <p:nvPr>
            <p:ph idx="1"/>
          </p:nvPr>
        </p:nvPicPr>
        <p:blipFill>
          <a:blip r:embed="rId2"/>
          <a:stretch>
            <a:fillRect/>
          </a:stretch>
        </p:blipFill>
        <p:spPr>
          <a:xfrm>
            <a:off x="4389119" y="3378925"/>
            <a:ext cx="4197532" cy="3378926"/>
          </a:xfrm>
          <a:prstGeom prst="rect">
            <a:avLst/>
          </a:prstGeom>
        </p:spPr>
      </p:pic>
    </p:spTree>
    <p:extLst>
      <p:ext uri="{BB962C8B-B14F-4D97-AF65-F5344CB8AC3E}">
        <p14:creationId xmlns:p14="http://schemas.microsoft.com/office/powerpoint/2010/main" val="125793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en-US"/>
          </a:p>
        </p:txBody>
      </p:sp>
      <p:sp>
        <p:nvSpPr>
          <p:cNvPr id="3" name="Объект 2"/>
          <p:cNvSpPr>
            <a:spLocks noGrp="1"/>
          </p:cNvSpPr>
          <p:nvPr>
            <p:ph idx="1"/>
          </p:nvPr>
        </p:nvSpPr>
        <p:spPr>
          <a:xfrm>
            <a:off x="182879" y="426721"/>
            <a:ext cx="11408229" cy="6235336"/>
          </a:xfrm>
        </p:spPr>
        <p:txBody>
          <a:bodyPr/>
          <a:lstStyle/>
          <a:p>
            <a:r>
              <a:rPr lang="ru-RU" sz="3200" dirty="0"/>
              <a:t>В </a:t>
            </a:r>
            <a:r>
              <a:rPr lang="ru-RU" sz="3200" dirty="0" err="1"/>
              <a:t>микрогруппе</a:t>
            </a:r>
            <a:r>
              <a:rPr lang="ru-RU" sz="3200" dirty="0"/>
              <a:t> на дистанционном обучении учащиеся работают над одной и той же проблемой, изучают одну и ту же тему или пытаются общими групповыми усилиями, на основе единого мнения, выдвинуть свежие идеи, комбинации или нововведения. При этом ученики приобретают знания и навыки не только по конкретному предмету, но и </a:t>
            </a:r>
            <a:r>
              <a:rPr lang="ru-RU" sz="3200" dirty="0" err="1"/>
              <a:t>общеучебные</a:t>
            </a:r>
            <a:r>
              <a:rPr lang="ru-RU" sz="3200" dirty="0"/>
              <a:t> компетентности, развитие которых важно для становления личности учащихся.</a:t>
            </a:r>
          </a:p>
          <a:p>
            <a:endParaRPr lang="en-US" dirty="0"/>
          </a:p>
        </p:txBody>
      </p:sp>
      <p:pic>
        <p:nvPicPr>
          <p:cNvPr id="4" name="Рисунок 3"/>
          <p:cNvPicPr>
            <a:picLocks noChangeAspect="1"/>
          </p:cNvPicPr>
          <p:nvPr/>
        </p:nvPicPr>
        <p:blipFill>
          <a:blip r:embed="rId2"/>
          <a:stretch>
            <a:fillRect/>
          </a:stretch>
        </p:blipFill>
        <p:spPr>
          <a:xfrm>
            <a:off x="3598576" y="4331187"/>
            <a:ext cx="4143769" cy="2330870"/>
          </a:xfrm>
          <a:prstGeom prst="rect">
            <a:avLst/>
          </a:prstGeom>
        </p:spPr>
      </p:pic>
    </p:spTree>
    <p:extLst>
      <p:ext uri="{BB962C8B-B14F-4D97-AF65-F5344CB8AC3E}">
        <p14:creationId xmlns:p14="http://schemas.microsoft.com/office/powerpoint/2010/main" val="3138020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Аспект">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691</TotalTime>
  <Words>560</Words>
  <Application>Microsoft Office PowerPoint</Application>
  <PresentationFormat>Широкоэкранный</PresentationFormat>
  <Paragraphs>76</Paragraphs>
  <Slides>14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14</vt:i4>
      </vt:variant>
    </vt:vector>
  </HeadingPairs>
  <TitlesOfParts>
    <vt:vector size="18" baseType="lpstr">
      <vt:lpstr>Arial</vt:lpstr>
      <vt:lpstr>Trebuchet MS</vt:lpstr>
      <vt:lpstr>Wingdings 3</vt:lpstr>
      <vt:lpstr>Аспект</vt:lpstr>
      <vt:lpstr>Тема: Работа микрогрупп при дистанционном обучении</vt:lpstr>
      <vt:lpstr>Презентация PowerPoint</vt:lpstr>
      <vt:lpstr>ЦЕЛИ МИКРОГРУПП:   1. Продуктивное взаимодействие учащихся; 2. Развитие способности видеть и оценивать позицию другого;  3. Формирование собственной точки зрения и умение ее отстаивать. </vt:lpstr>
      <vt:lpstr>ЗАДАЧИ МИКРОГРУПП:</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ПЛЮСЫ И МИНУСЫ МУКРОГРУППОВЫХ РАБОТ НА ДИСТАНЦИОННОМ ОБУЧЕНИИ</vt:lpstr>
      <vt:lpstr> При использовании современных образовательных технологий, я считаю, что учитель должен уметь организовать работу класса по микрогруппам на дистанционном обучении. Данная форма организации работы необходима для развития дискуссии между одноклассниками, ведь общение, является необходимостью для любого человека. Только диалог способен развить критическое мышление. Диалог рассматривается как особая дидактико-коммуникативная среда, позволяющая усвоить заданное содержание смыслового общения, рефлексии, самореализации личности участников диалога.     Включение общения учащихся друг с другом в процесс обучения, которое происходит в микрогруппах, способствует более полноценному образованию. Только диалог в состоянии преодолеть противостояние учителя и ученика в процессе обучения.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Работа микрогрупп при дистанционном обучении</dc:title>
  <dc:creator>Данагуль</dc:creator>
  <cp:lastModifiedBy>Данагуль</cp:lastModifiedBy>
  <cp:revision>42</cp:revision>
  <dcterms:created xsi:type="dcterms:W3CDTF">2020-08-07T05:13:44Z</dcterms:created>
  <dcterms:modified xsi:type="dcterms:W3CDTF">2020-08-13T09:03:50Z</dcterms:modified>
</cp:coreProperties>
</file>