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08" r:id="rId2"/>
    <p:sldId id="315" r:id="rId3"/>
    <p:sldId id="312" r:id="rId4"/>
    <p:sldId id="313" r:id="rId5"/>
    <p:sldId id="320" r:id="rId6"/>
    <p:sldId id="322" r:id="rId7"/>
    <p:sldId id="317" r:id="rId8"/>
    <p:sldId id="318" r:id="rId9"/>
    <p:sldId id="295" r:id="rId10"/>
    <p:sldId id="298" r:id="rId11"/>
    <p:sldId id="301" r:id="rId12"/>
    <p:sldId id="294" r:id="rId13"/>
    <p:sldId id="302" r:id="rId14"/>
    <p:sldId id="306" r:id="rId15"/>
    <p:sldId id="319" r:id="rId16"/>
    <p:sldId id="321" r:id="rId17"/>
    <p:sldId id="309" r:id="rId18"/>
    <p:sldId id="323"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1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notesMaster" Target="notesMasters/notesMaster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D309C6-D140-4F71-8649-0B5CF3F6AAF4}" type="datetimeFigureOut">
              <a:rPr lang="ru-RU" smtClean="0"/>
              <a:t>20.08.2020</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529F99-4759-4E77-9C90-29FD4B2E52A5}" type="slidenum">
              <a:rPr lang="ru-RU" smtClean="0"/>
              <a:t>‹#›</a:t>
            </a:fld>
            <a:endParaRPr lang="ru-RU"/>
          </a:p>
        </p:txBody>
      </p:sp>
    </p:spTree>
    <p:extLst>
      <p:ext uri="{BB962C8B-B14F-4D97-AF65-F5344CB8AC3E}">
        <p14:creationId xmlns:p14="http://schemas.microsoft.com/office/powerpoint/2010/main" val="14266125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8529F99-4759-4E77-9C90-29FD4B2E52A5}" type="slidenum">
              <a:rPr lang="ru-RU" smtClean="0"/>
              <a:t>10</a:t>
            </a:fld>
            <a:endParaRPr lang="ru-RU"/>
          </a:p>
        </p:txBody>
      </p:sp>
    </p:spTree>
    <p:extLst>
      <p:ext uri="{BB962C8B-B14F-4D97-AF65-F5344CB8AC3E}">
        <p14:creationId xmlns:p14="http://schemas.microsoft.com/office/powerpoint/2010/main" val="2934022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3775413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1873691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766262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3255958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3575074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3913345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2369705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2153776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888484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3209144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1047360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C3089D-1B68-4D1C-823F-4C94B66EB77C}" type="slidenum">
              <a:rPr lang="ru-RU" smtClean="0"/>
              <a:pPr/>
              <a:t>‹#›</a:t>
            </a:fld>
            <a:endParaRPr lang="ru-RU"/>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35966385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4194806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37279903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12635308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22833906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5AE0752-57F6-4E09-85BA-4B2FED6B5C4A}" type="datetimeFigureOut">
              <a:rPr lang="ru-RU" smtClean="0"/>
              <a:pPr/>
              <a:t>20.08.2020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C3089D-1B68-4D1C-823F-4C94B66EB77C}" type="slidenum">
              <a:rPr lang="ru-RU" smtClean="0"/>
              <a:pPr/>
              <a:t>‹#›</a:t>
            </a:fld>
            <a:endParaRPr lang="ru-RU"/>
          </a:p>
        </p:txBody>
      </p:sp>
    </p:spTree>
    <p:extLst>
      <p:ext uri="{BB962C8B-B14F-4D97-AF65-F5344CB8AC3E}">
        <p14:creationId xmlns:p14="http://schemas.microsoft.com/office/powerpoint/2010/main" val="3189534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5AE0752-57F6-4E09-85BA-4B2FED6B5C4A}" type="datetimeFigureOut">
              <a:rPr lang="ru-RU" smtClean="0"/>
              <a:pPr/>
              <a:t>20.08.2020</a:t>
            </a:fld>
            <a:endParaRPr lang="ru-RU"/>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EDC3089D-1B68-4D1C-823F-4C94B66EB77C}" type="slidenum">
              <a:rPr lang="ru-RU" smtClean="0"/>
              <a:pPr/>
              <a:t>‹#›</a:t>
            </a:fld>
            <a:endParaRPr lang="ru-RU"/>
          </a:p>
        </p:txBody>
      </p:sp>
    </p:spTree>
    <p:extLst>
      <p:ext uri="{BB962C8B-B14F-4D97-AF65-F5344CB8AC3E}">
        <p14:creationId xmlns:p14="http://schemas.microsoft.com/office/powerpoint/2010/main" val="292389739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jpg" /><Relationship Id="rId1" Type="http://schemas.openxmlformats.org/officeDocument/2006/relationships/slideLayout" Target="../slideLayouts/slideLayout2.xml" /><Relationship Id="rId5" Type="http://schemas.openxmlformats.org/officeDocument/2006/relationships/image" Target="../media/image5.png" /><Relationship Id="rId4" Type="http://schemas.openxmlformats.org/officeDocument/2006/relationships/image" Target="../media/image4.png" /></Relationships>
</file>

<file path=ppt/slides/_rels/slide2.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3" Type="http://schemas.openxmlformats.org/officeDocument/2006/relationships/image" Target="../media/image7.jpg" /><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8.jpeg" /><Relationship Id="rId7" Type="http://schemas.openxmlformats.org/officeDocument/2006/relationships/image" Target="../media/image12.gif" /><Relationship Id="rId2" Type="http://schemas.openxmlformats.org/officeDocument/2006/relationships/image" Target="../media/image6.jpeg" /><Relationship Id="rId1" Type="http://schemas.openxmlformats.org/officeDocument/2006/relationships/slideLayout" Target="../slideLayouts/slideLayout2.xml" /><Relationship Id="rId6" Type="http://schemas.openxmlformats.org/officeDocument/2006/relationships/image" Target="../media/image11.gif" /><Relationship Id="rId5" Type="http://schemas.openxmlformats.org/officeDocument/2006/relationships/image" Target="../media/image10.gif" /><Relationship Id="rId4" Type="http://schemas.openxmlformats.org/officeDocument/2006/relationships/image" Target="../media/image9.png" /></Relationships>
</file>

<file path=ppt/slides/_rels/slide9.xml.rels><?xml version="1.0" encoding="UTF-8" standalone="yes"?>
<Relationships xmlns="http://schemas.openxmlformats.org/package/2006/relationships"><Relationship Id="rId3" Type="http://schemas.openxmlformats.org/officeDocument/2006/relationships/hyperlink" Target="../&#1178;&#1072;&#1081;&#1099;&#1088;&#1083;&#1099;%20&#1100;&#1072;&#1187;.aac" TargetMode="External" /><Relationship Id="rId2" Type="http://schemas.openxmlformats.org/officeDocument/2006/relationships/image" Target="../media/image6.jpeg" /><Relationship Id="rId1" Type="http://schemas.openxmlformats.org/officeDocument/2006/relationships/slideLayout" Target="../slideLayouts/slideLayout2.xml" /><Relationship Id="rId4" Type="http://schemas.openxmlformats.org/officeDocument/2006/relationships/image" Target="../media/image13.jpeg" /></Relationships>
</file>

<file path=ppt/slides/_rels/slide10.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8" Type="http://schemas.openxmlformats.org/officeDocument/2006/relationships/image" Target="../media/image19.jpeg" /><Relationship Id="rId3" Type="http://schemas.openxmlformats.org/officeDocument/2006/relationships/image" Target="../media/image14.jpeg" /><Relationship Id="rId7" Type="http://schemas.openxmlformats.org/officeDocument/2006/relationships/image" Target="../media/image18.jpeg" /><Relationship Id="rId2" Type="http://schemas.openxmlformats.org/officeDocument/2006/relationships/image" Target="../media/image6.jpeg" /><Relationship Id="rId1" Type="http://schemas.openxmlformats.org/officeDocument/2006/relationships/slideLayout" Target="../slideLayouts/slideLayout2.xml" /><Relationship Id="rId6" Type="http://schemas.openxmlformats.org/officeDocument/2006/relationships/image" Target="../media/image17.jpeg" /><Relationship Id="rId5" Type="http://schemas.openxmlformats.org/officeDocument/2006/relationships/image" Target="../media/image16.jpeg" /><Relationship Id="rId4" Type="http://schemas.openxmlformats.org/officeDocument/2006/relationships/image" Target="../media/image15.jpeg" /></Relationships>
</file>

<file path=ppt/slides/_rels/slide12.xml.rels><?xml version="1.0" encoding="UTF-8" standalone="yes"?>
<Relationships xmlns="http://schemas.openxmlformats.org/package/2006/relationships"><Relationship Id="rId3" Type="http://schemas.openxmlformats.org/officeDocument/2006/relationships/image" Target="../media/image20.jpeg" /><Relationship Id="rId7" Type="http://schemas.openxmlformats.org/officeDocument/2006/relationships/image" Target="../media/image24.jpeg" /><Relationship Id="rId2" Type="http://schemas.openxmlformats.org/officeDocument/2006/relationships/image" Target="../media/image6.jpeg" /><Relationship Id="rId1" Type="http://schemas.openxmlformats.org/officeDocument/2006/relationships/slideLayout" Target="../slideLayouts/slideLayout2.xml" /><Relationship Id="rId6" Type="http://schemas.openxmlformats.org/officeDocument/2006/relationships/image" Target="../media/image23.jpeg" /><Relationship Id="rId5" Type="http://schemas.openxmlformats.org/officeDocument/2006/relationships/image" Target="../media/image22.jpeg" /><Relationship Id="rId4" Type="http://schemas.openxmlformats.org/officeDocument/2006/relationships/image" Target="../media/image21.png" /></Relationships>
</file>

<file path=ppt/slides/_rels/slide13.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image" Target="../media/image25.jpg" /><Relationship Id="rId1" Type="http://schemas.openxmlformats.org/officeDocument/2006/relationships/slideLayout" Target="../slideLayouts/slideLayout2.xml" /><Relationship Id="rId4" Type="http://schemas.openxmlformats.org/officeDocument/2006/relationships/image" Target="../media/image26.jpg" /></Relationships>
</file>

<file path=ppt/slides/_rels/slide16.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7.png" /><Relationship Id="rId1" Type="http://schemas.openxmlformats.org/officeDocument/2006/relationships/slideLayout" Target="../slideLayouts/slideLayout2.xml" /><Relationship Id="rId4" Type="http://schemas.openxmlformats.org/officeDocument/2006/relationships/image" Target="../media/image28.png"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85182" y="2052638"/>
            <a:ext cx="4195762" cy="4195762"/>
          </a:xfr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1717675"/>
            <a:ext cx="457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52003" y="2674161"/>
            <a:ext cx="3170237" cy="3531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619672" y="658208"/>
            <a:ext cx="6240508" cy="1569660"/>
          </a:xfrm>
          <a:prstGeom prst="rect">
            <a:avLst/>
          </a:prstGeom>
          <a:solidFill>
            <a:schemeClr val="bg2">
              <a:lumMod val="20000"/>
              <a:lumOff val="80000"/>
            </a:schemeClr>
          </a:solidFill>
        </p:spPr>
        <p:txBody>
          <a:bodyPr wrap="square" rtlCol="0">
            <a:spAutoFit/>
          </a:bodyPr>
          <a:lstStyle/>
          <a:p>
            <a:r>
              <a:rPr lang="kk-KZ" sz="2400" dirty="0">
                <a:solidFill>
                  <a:schemeClr val="accent1"/>
                </a:solidFill>
                <a:latin typeface="Times New Roman" pitchFamily="18" charset="0"/>
                <a:cs typeface="Times New Roman" pitchFamily="18" charset="0"/>
              </a:rPr>
              <a:t>Маңғыстау облысы,</a:t>
            </a:r>
          </a:p>
          <a:p>
            <a:r>
              <a:rPr lang="kk-KZ" sz="2400" dirty="0">
                <a:solidFill>
                  <a:schemeClr val="accent1"/>
                </a:solidFill>
                <a:latin typeface="Times New Roman" pitchFamily="18" charset="0"/>
                <a:cs typeface="Times New Roman" pitchFamily="18" charset="0"/>
              </a:rPr>
              <a:t>Мұнайлы ауданы, </a:t>
            </a:r>
          </a:p>
          <a:p>
            <a:r>
              <a:rPr lang="ru-RU" sz="2400" dirty="0">
                <a:solidFill>
                  <a:schemeClr val="accent1"/>
                </a:solidFill>
                <a:latin typeface="Times New Roman" pitchFamily="18" charset="0"/>
                <a:cs typeface="Times New Roman" pitchFamily="18" charset="0"/>
              </a:rPr>
              <a:t>№ 4 орта </a:t>
            </a:r>
            <a:r>
              <a:rPr lang="ru-RU" sz="2400" dirty="0" err="1">
                <a:solidFill>
                  <a:schemeClr val="accent1"/>
                </a:solidFill>
                <a:latin typeface="Times New Roman" pitchFamily="18" charset="0"/>
                <a:cs typeface="Times New Roman" pitchFamily="18" charset="0"/>
              </a:rPr>
              <a:t>мектебінің</a:t>
            </a:r>
            <a:r>
              <a:rPr lang="ru-RU" sz="2400" dirty="0">
                <a:solidFill>
                  <a:schemeClr val="accent1"/>
                </a:solidFill>
                <a:latin typeface="Times New Roman" pitchFamily="18" charset="0"/>
                <a:cs typeface="Times New Roman" pitchFamily="18" charset="0"/>
              </a:rPr>
              <a:t> музыка </a:t>
            </a:r>
            <a:r>
              <a:rPr lang="ru-RU" sz="2400" dirty="0" err="1">
                <a:solidFill>
                  <a:schemeClr val="accent1"/>
                </a:solidFill>
                <a:latin typeface="Times New Roman" pitchFamily="18" charset="0"/>
                <a:cs typeface="Times New Roman" pitchFamily="18" charset="0"/>
              </a:rPr>
              <a:t>пәні</a:t>
            </a:r>
            <a:r>
              <a:rPr lang="ru-RU" sz="2400" dirty="0">
                <a:solidFill>
                  <a:schemeClr val="accent1"/>
                </a:solidFill>
                <a:latin typeface="Times New Roman" pitchFamily="18" charset="0"/>
                <a:cs typeface="Times New Roman" pitchFamily="18" charset="0"/>
              </a:rPr>
              <a:t> </a:t>
            </a:r>
            <a:r>
              <a:rPr lang="ru-RU" sz="2400" dirty="0" err="1">
                <a:solidFill>
                  <a:schemeClr val="accent1"/>
                </a:solidFill>
                <a:latin typeface="Times New Roman" pitchFamily="18" charset="0"/>
                <a:cs typeface="Times New Roman" pitchFamily="18" charset="0"/>
              </a:rPr>
              <a:t>мұғалімі</a:t>
            </a:r>
            <a:r>
              <a:rPr lang="ru-RU" sz="2400" dirty="0">
                <a:solidFill>
                  <a:schemeClr val="accent1"/>
                </a:solidFill>
                <a:latin typeface="Times New Roman" pitchFamily="18" charset="0"/>
                <a:cs typeface="Times New Roman" pitchFamily="18" charset="0"/>
              </a:rPr>
              <a:t> </a:t>
            </a:r>
          </a:p>
          <a:p>
            <a:r>
              <a:rPr lang="kk-KZ" sz="2400" dirty="0">
                <a:solidFill>
                  <a:schemeClr val="accent1"/>
                </a:solidFill>
                <a:latin typeface="Times New Roman" pitchFamily="18" charset="0"/>
                <a:cs typeface="Times New Roman" pitchFamily="18" charset="0"/>
              </a:rPr>
              <a:t>Кошенова Салима Худайбергеновна</a:t>
            </a:r>
            <a:endParaRPr lang="ru-RU" sz="2400" dirty="0">
              <a:solidFill>
                <a:schemeClr val="accent1"/>
              </a:solidFill>
              <a:latin typeface="Times New Roman" pitchFamily="18" charset="0"/>
              <a:cs typeface="Times New Roman" pitchFamily="18" charset="0"/>
            </a:endParaRPr>
          </a:p>
        </p:txBody>
      </p:sp>
    </p:spTree>
    <p:extLst>
      <p:ext uri="{BB962C8B-B14F-4D97-AF65-F5344CB8AC3E}">
        <p14:creationId xmlns:p14="http://schemas.microsoft.com/office/powerpoint/2010/main" val="2586116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25602" name="Picture 2" descr="https://ds03.infourok.ru/uploads/ex/0ec1/00029348-5f967c95/img14.jpg"/>
          <p:cNvPicPr>
            <a:picLocks noChangeAspect="1" noChangeArrowheads="1"/>
          </p:cNvPicPr>
          <p:nvPr/>
        </p:nvPicPr>
        <p:blipFill>
          <a:blip r:embed="rId2" cstate="print"/>
          <a:srcRect/>
          <a:stretch>
            <a:fillRect/>
          </a:stretch>
        </p:blipFill>
        <p:spPr bwMode="auto">
          <a:xfrm>
            <a:off x="0" y="0"/>
            <a:ext cx="9144000" cy="6858001"/>
          </a:xfrm>
          <a:prstGeom prst="rect">
            <a:avLst/>
          </a:prstGeom>
          <a:noFill/>
        </p:spPr>
      </p:pic>
      <p:sp>
        <p:nvSpPr>
          <p:cNvPr id="5" name="TextBox 4"/>
          <p:cNvSpPr txBox="1"/>
          <p:nvPr/>
        </p:nvSpPr>
        <p:spPr>
          <a:xfrm>
            <a:off x="1115616" y="980728"/>
            <a:ext cx="7128792" cy="1200329"/>
          </a:xfrm>
          <a:prstGeom prst="rect">
            <a:avLst/>
          </a:prstGeom>
          <a:noFill/>
        </p:spPr>
        <p:txBody>
          <a:bodyPr wrap="square" rtlCol="0">
            <a:spAutoFit/>
          </a:bodyPr>
          <a:lstStyle/>
          <a:p>
            <a:pPr algn="ctr"/>
            <a:r>
              <a:rPr lang="kk-KZ" sz="7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63500">
                    <a:schemeClr val="accent1">
                      <a:satMod val="175000"/>
                      <a:alpha val="40000"/>
                    </a:schemeClr>
                  </a:glow>
                  <a:reflection blurRad="12700" stA="28000" endPos="45000" dist="1000" dir="5400000" sy="-100000" algn="bl" rotWithShape="0"/>
                </a:effectLst>
              </a:rPr>
              <a:t> </a:t>
            </a:r>
            <a:endParaRPr lang="ru-RU" sz="7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63500">
                  <a:schemeClr val="accent1">
                    <a:satMod val="175000"/>
                    <a:alpha val="40000"/>
                  </a:schemeClr>
                </a:glow>
                <a:reflection blurRad="12700" stA="28000" endPos="45000" dist="1000" dir="5400000" sy="-100000" algn="bl" rotWithShape="0"/>
              </a:effectLst>
            </a:endParaRPr>
          </a:p>
        </p:txBody>
      </p:sp>
      <p:sp>
        <p:nvSpPr>
          <p:cNvPr id="6" name="TextBox 5"/>
          <p:cNvSpPr txBox="1"/>
          <p:nvPr/>
        </p:nvSpPr>
        <p:spPr>
          <a:xfrm>
            <a:off x="1079612" y="1150005"/>
            <a:ext cx="6984776" cy="2062103"/>
          </a:xfrm>
          <a:prstGeom prst="rect">
            <a:avLst/>
          </a:prstGeom>
          <a:noFill/>
        </p:spPr>
        <p:txBody>
          <a:bodyPr wrap="square" rtlCol="0">
            <a:spAutoFit/>
            <a:scene3d>
              <a:camera prst="orthographicFront"/>
              <a:lightRig rig="brightRoom" dir="t"/>
            </a:scene3d>
            <a:sp3d extrusionH="57150" contourW="6350" prstMaterial="plastic">
              <a:bevelT w="20320" h="20320" prst="riblet"/>
              <a:contourClr>
                <a:schemeClr val="accent1">
                  <a:tint val="100000"/>
                  <a:shade val="100000"/>
                  <a:hueMod val="100000"/>
                  <a:satMod val="100000"/>
                </a:schemeClr>
              </a:contourClr>
            </a:sp3d>
          </a:bodyPr>
          <a:lstStyle/>
          <a:p>
            <a:pPr algn="ctr"/>
            <a:r>
              <a:rPr lang="ru-RU"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anose="02020603050405020304" pitchFamily="18" charset="0"/>
                <a:cs typeface="Times New Roman" panose="02020603050405020304" pitchFamily="18" charset="0"/>
              </a:rPr>
              <a:t>«М</a:t>
            </a:r>
            <a:r>
              <a:rPr lang="kk-KZ"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anose="02020603050405020304" pitchFamily="18" charset="0"/>
                <a:cs typeface="Times New Roman" panose="02020603050405020304" pitchFamily="18" charset="0"/>
              </a:rPr>
              <a:t>узыка»  пәнін  оқыту  барысында қолданатын инновациялық әдіс- тәсілдер</a:t>
            </a:r>
            <a:endParaRPr lang="ru-RU"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115616" y="3794552"/>
            <a:ext cx="6569852" cy="830997"/>
          </a:xfrm>
          <a:prstGeom prst="rect">
            <a:avLst/>
          </a:prstGeom>
          <a:solidFill>
            <a:schemeClr val="accent5">
              <a:lumMod val="20000"/>
              <a:lumOff val="80000"/>
            </a:schemeClr>
          </a:solidFill>
        </p:spPr>
        <p:txBody>
          <a:bodyPr wrap="square">
            <a:spAutoFit/>
          </a:bodyPr>
          <a:lstStyle/>
          <a:p>
            <a:pPr algn="ctr"/>
            <a:r>
              <a:rPr lang="ru-RU" sz="2400" b="1" dirty="0" err="1">
                <a:solidFill>
                  <a:schemeClr val="accent1"/>
                </a:solidFill>
                <a:latin typeface="Times New Roman" panose="02020603050405020304" pitchFamily="18" charset="0"/>
                <a:cs typeface="Times New Roman" panose="02020603050405020304" pitchFamily="18" charset="0"/>
              </a:rPr>
              <a:t>Мақсаты</a:t>
            </a:r>
            <a:r>
              <a:rPr lang="ru-RU" sz="2400" b="1" dirty="0">
                <a:solidFill>
                  <a:schemeClr val="accent1"/>
                </a:solidFill>
                <a:latin typeface="Times New Roman" panose="02020603050405020304" pitchFamily="18" charset="0"/>
                <a:cs typeface="Times New Roman" panose="02020603050405020304" pitchFamily="18" charset="0"/>
              </a:rPr>
              <a:t>:</a:t>
            </a:r>
            <a:r>
              <a:rPr lang="ru-RU" sz="2400" dirty="0">
                <a:solidFill>
                  <a:schemeClr val="accent1"/>
                </a:solidFill>
                <a:latin typeface="Times New Roman" panose="02020603050405020304" pitchFamily="18" charset="0"/>
                <a:cs typeface="Times New Roman" panose="02020603050405020304" pitchFamily="18" charset="0"/>
              </a:rPr>
              <a:t> </a:t>
            </a:r>
            <a:r>
              <a:rPr lang="ru-RU" sz="2400" dirty="0" err="1">
                <a:solidFill>
                  <a:schemeClr val="accent1"/>
                </a:solidFill>
                <a:latin typeface="Times New Roman" panose="02020603050405020304" pitchFamily="18" charset="0"/>
                <a:cs typeface="Times New Roman" panose="02020603050405020304" pitchFamily="18" charset="0"/>
              </a:rPr>
              <a:t>Сабақтарда</a:t>
            </a:r>
            <a:r>
              <a:rPr lang="ru-RU" sz="2400" dirty="0">
                <a:solidFill>
                  <a:schemeClr val="accent1"/>
                </a:solidFill>
                <a:latin typeface="Times New Roman" panose="02020603050405020304" pitchFamily="18" charset="0"/>
                <a:cs typeface="Times New Roman" panose="02020603050405020304" pitchFamily="18" charset="0"/>
              </a:rPr>
              <a:t> </a:t>
            </a:r>
            <a:r>
              <a:rPr lang="ru-RU" sz="2400" dirty="0" err="1">
                <a:solidFill>
                  <a:schemeClr val="accent1"/>
                </a:solidFill>
                <a:latin typeface="Times New Roman" panose="02020603050405020304" pitchFamily="18" charset="0"/>
                <a:cs typeface="Times New Roman" panose="02020603050405020304" pitchFamily="18" charset="0"/>
              </a:rPr>
              <a:t>инновациялық</a:t>
            </a:r>
            <a:r>
              <a:rPr lang="ru-RU" sz="2400" dirty="0">
                <a:solidFill>
                  <a:schemeClr val="accent1"/>
                </a:solidFill>
                <a:latin typeface="Times New Roman" panose="02020603050405020304" pitchFamily="18" charset="0"/>
                <a:cs typeface="Times New Roman" panose="02020603050405020304" pitchFamily="18" charset="0"/>
              </a:rPr>
              <a:t> </a:t>
            </a:r>
            <a:r>
              <a:rPr lang="ru-RU" sz="2400" dirty="0" err="1">
                <a:solidFill>
                  <a:schemeClr val="accent1"/>
                </a:solidFill>
                <a:latin typeface="Times New Roman" panose="02020603050405020304" pitchFamily="18" charset="0"/>
                <a:cs typeface="Times New Roman" panose="02020603050405020304" pitchFamily="18" charset="0"/>
              </a:rPr>
              <a:t>әдіс-тәсілдерді</a:t>
            </a:r>
            <a:r>
              <a:rPr lang="ru-RU" sz="2400" dirty="0">
                <a:solidFill>
                  <a:schemeClr val="accent1"/>
                </a:solidFill>
                <a:latin typeface="Times New Roman" panose="02020603050405020304" pitchFamily="18" charset="0"/>
                <a:cs typeface="Times New Roman" panose="02020603050405020304" pitchFamily="18" charset="0"/>
              </a:rPr>
              <a:t> </a:t>
            </a:r>
            <a:r>
              <a:rPr lang="ru-RU" sz="2400" dirty="0" err="1">
                <a:solidFill>
                  <a:schemeClr val="accent1"/>
                </a:solidFill>
                <a:latin typeface="Times New Roman" panose="02020603050405020304" pitchFamily="18" charset="0"/>
                <a:cs typeface="Times New Roman" panose="02020603050405020304" pitchFamily="18" charset="0"/>
              </a:rPr>
              <a:t>қолдану</a:t>
            </a:r>
            <a:r>
              <a:rPr lang="ru-RU" sz="2400" dirty="0">
                <a:solidFill>
                  <a:schemeClr val="accent1"/>
                </a:solidFill>
                <a:latin typeface="Times New Roman" panose="02020603050405020304" pitchFamily="18" charset="0"/>
                <a:cs typeface="Times New Roman" panose="02020603050405020304" pitchFamily="18" charset="0"/>
              </a:rPr>
              <a:t> </a:t>
            </a:r>
            <a:r>
              <a:rPr lang="ru-RU" sz="2400" dirty="0" err="1">
                <a:solidFill>
                  <a:schemeClr val="accent1"/>
                </a:solidFill>
                <a:latin typeface="Times New Roman" panose="02020603050405020304" pitchFamily="18" charset="0"/>
                <a:cs typeface="Times New Roman" panose="02020603050405020304" pitchFamily="18" charset="0"/>
              </a:rPr>
              <a:t>тәжірибеммен</a:t>
            </a:r>
            <a:r>
              <a:rPr lang="ru-RU" sz="2400" dirty="0">
                <a:solidFill>
                  <a:schemeClr val="accent1"/>
                </a:solidFill>
                <a:latin typeface="Times New Roman" panose="02020603050405020304" pitchFamily="18" charset="0"/>
                <a:cs typeface="Times New Roman" panose="02020603050405020304" pitchFamily="18" charset="0"/>
              </a:rPr>
              <a:t> </a:t>
            </a:r>
            <a:r>
              <a:rPr lang="ru-RU" sz="2400" dirty="0" err="1">
                <a:solidFill>
                  <a:schemeClr val="accent1"/>
                </a:solidFill>
                <a:latin typeface="Times New Roman" panose="02020603050405020304" pitchFamily="18" charset="0"/>
                <a:cs typeface="Times New Roman" panose="02020603050405020304" pitchFamily="18" charset="0"/>
              </a:rPr>
              <a:t>бөлісу</a:t>
            </a:r>
            <a:endParaRPr lang="ru-RU" sz="2400" b="0" i="0" dirty="0">
              <a:solidFill>
                <a:schemeClr val="accent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0380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Picture 2" descr="https://ds03.infourok.ru/uploads/ex/0ec1/00029348-5f967c95/img14.jpg"/>
          <p:cNvPicPr>
            <a:picLocks noGrp="1" noChangeAspect="1" noChangeArrowheads="1"/>
          </p:cNvPicPr>
          <p:nvPr>
            <p:ph idx="1"/>
          </p:nvPr>
        </p:nvPicPr>
        <p:blipFill>
          <a:blip r:embed="rId2" cstate="print"/>
          <a:srcRect/>
          <a:stretch>
            <a:fillRect/>
          </a:stretch>
        </p:blipFill>
        <p:spPr bwMode="auto">
          <a:xfrm>
            <a:off x="0" y="0"/>
            <a:ext cx="9144000" cy="7101408"/>
          </a:xfrm>
          <a:prstGeom prst="rect">
            <a:avLst/>
          </a:prstGeom>
          <a:noFill/>
        </p:spPr>
      </p:pic>
      <p:sp>
        <p:nvSpPr>
          <p:cNvPr id="5" name="Прямоугольник 4"/>
          <p:cNvSpPr/>
          <p:nvPr/>
        </p:nvSpPr>
        <p:spPr>
          <a:xfrm>
            <a:off x="2627784" y="764704"/>
            <a:ext cx="3081738" cy="646331"/>
          </a:xfrm>
          <a:prstGeom prst="rect">
            <a:avLst/>
          </a:prstGeom>
        </p:spPr>
        <p:txBody>
          <a:bodyPr wrap="square">
            <a:spAutoFit/>
          </a:bodyPr>
          <a:lstStyle/>
          <a:p>
            <a:pPr algn="ctr"/>
            <a:r>
              <a:rPr lang="kk-KZ"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Психологиялық ахуал</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404664"/>
            <a:ext cx="7128792" cy="6264696"/>
          </a:xfrm>
          <a:prstGeom prst="rect">
            <a:avLst/>
          </a:prstGeom>
        </p:spPr>
      </p:pic>
    </p:spTree>
    <p:extLst>
      <p:ext uri="{BB962C8B-B14F-4D97-AF65-F5344CB8AC3E}">
        <p14:creationId xmlns:p14="http://schemas.microsoft.com/office/powerpoint/2010/main" val="2807525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Picture 2" descr="https://ds03.infourok.ru/uploads/ex/0ec1/00029348-5f967c95/img14.jpg"/>
          <p:cNvPicPr>
            <a:picLocks noGrp="1" noChangeAspect="1" noChangeArrowheads="1"/>
          </p:cNvPicPr>
          <p:nvPr>
            <p:ph idx="1"/>
          </p:nvPr>
        </p:nvPicPr>
        <p:blipFill>
          <a:blip r:embed="rId2" cstate="print"/>
          <a:srcRect/>
          <a:stretch>
            <a:fillRect/>
          </a:stretch>
        </p:blipFill>
        <p:spPr bwMode="auto">
          <a:xfrm>
            <a:off x="0" y="0"/>
            <a:ext cx="9144000" cy="7101408"/>
          </a:xfrm>
          <a:prstGeom prst="rect">
            <a:avLst/>
          </a:prstGeom>
          <a:solidFill>
            <a:schemeClr val="accent1"/>
          </a:solidFill>
          <a:ln>
            <a:solidFill>
              <a:schemeClr val="accent1"/>
            </a:solidFill>
          </a:ln>
        </p:spPr>
      </p:pic>
      <p:sp>
        <p:nvSpPr>
          <p:cNvPr id="5" name="Прямоугольник 4"/>
          <p:cNvSpPr/>
          <p:nvPr/>
        </p:nvSpPr>
        <p:spPr>
          <a:xfrm>
            <a:off x="2627784" y="764704"/>
            <a:ext cx="3081738" cy="646331"/>
          </a:xfrm>
          <a:prstGeom prst="rect">
            <a:avLst/>
          </a:prstGeom>
        </p:spPr>
        <p:txBody>
          <a:bodyPr wrap="square">
            <a:spAutoFit/>
          </a:bodyPr>
          <a:lstStyle/>
          <a:p>
            <a:pPr algn="ctr"/>
            <a:r>
              <a:rPr lang="kk-KZ"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Психологиялық ахуал</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p:txBody>
      </p:sp>
      <p:sp>
        <p:nvSpPr>
          <p:cNvPr id="3" name="Прямоугольник 2"/>
          <p:cNvSpPr/>
          <p:nvPr/>
        </p:nvSpPr>
        <p:spPr>
          <a:xfrm>
            <a:off x="971600" y="457549"/>
            <a:ext cx="7053200" cy="618630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ru-RU"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Бүгінгі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таңда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қоғамымыздың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жаңа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қарқынмен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дамуы</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ғылыми-техникалық</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прогрестердің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жетістіктері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еліміздің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өркениетті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елдер</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қатарынан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көрінуі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білім</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беру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жүйесіне</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де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ықпал</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етпей</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қойған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жоқ</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Оқу</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жұмысын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ұйымдастырудың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негізгі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түрі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сыныптық</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сабақ</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жүйесі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екені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бәрімізге</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мәлім</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Осыған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орай</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менің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тәжірибемде</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сабақтың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қалыптасқан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дәстүрлі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түрінен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басқа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дәстүрлі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емес</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сабақтар</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түрлері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де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пайда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болуда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Олар</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көбінесе</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оқытудың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жаңаша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әдістеріне</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негізделіп</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құрылуда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Ондағы</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мақсатым-әрбір</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сабақтың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оқу-тәрбиелік</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мүмкіншіліктерін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ескере</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отырып</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оны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жаңа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сапалық</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сатыға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көтеру</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Бүгінде</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оқыту</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жұмысын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осылай</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ұйымдастыру</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мен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әдістің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жаңалығы</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басқа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ұстаздардың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жаңа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жағдайға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байланысты</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оқу-тәрбие</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процесін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шығармашылықпен</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пайдаланудың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негізгі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өлшеміне</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айналуда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Оқытудың</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жаңа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инновациялық</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әдістері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мен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пәнге</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байланысты</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жаңа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технологияларды</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пайдалануға</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итермелейді</a:t>
            </a:r>
            <a:r>
              <a:rPr lang="ru-RU"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dirty="0"/>
          </a:p>
        </p:txBody>
      </p:sp>
    </p:spTree>
    <p:extLst>
      <p:ext uri="{BB962C8B-B14F-4D97-AF65-F5344CB8AC3E}">
        <p14:creationId xmlns:p14="http://schemas.microsoft.com/office/powerpoint/2010/main" val="2557737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Picture 2" descr="https://ds03.infourok.ru/uploads/ex/0ec1/00029348-5f967c95/img14.jpg"/>
          <p:cNvPicPr>
            <a:picLocks noGrp="1" noChangeAspect="1" noChangeArrowheads="1"/>
          </p:cNvPicPr>
          <p:nvPr>
            <p:ph idx="1"/>
          </p:nvPr>
        </p:nvPicPr>
        <p:blipFill>
          <a:blip r:embed="rId2" cstate="print"/>
          <a:srcRect/>
          <a:stretch>
            <a:fillRect/>
          </a:stretch>
        </p:blipFill>
        <p:spPr bwMode="auto">
          <a:xfrm>
            <a:off x="0" y="0"/>
            <a:ext cx="9144000" cy="7101408"/>
          </a:xfrm>
          <a:prstGeom prst="rect">
            <a:avLst/>
          </a:prstGeom>
          <a:solidFill>
            <a:schemeClr val="accent1"/>
          </a:solidFill>
          <a:ln>
            <a:solidFill>
              <a:schemeClr val="accent1"/>
            </a:solidFill>
          </a:ln>
        </p:spPr>
      </p:pic>
      <p:sp>
        <p:nvSpPr>
          <p:cNvPr id="3" name="Прямоугольник 2"/>
          <p:cNvSpPr/>
          <p:nvPr/>
        </p:nvSpPr>
        <p:spPr>
          <a:xfrm>
            <a:off x="1007604" y="908720"/>
            <a:ext cx="7017196" cy="4832092"/>
          </a:xfrm>
          <a:prstGeom prst="rect">
            <a:avLst/>
          </a:prstGeom>
          <a:solidFill>
            <a:schemeClr val="bg2">
              <a:lumMod val="20000"/>
              <a:lumOff val="80000"/>
            </a:schemeClr>
          </a:solidFill>
          <a:ln>
            <a:solidFill>
              <a:schemeClr val="accent1"/>
            </a:solidFill>
          </a:ln>
        </p:spPr>
        <p:style>
          <a:lnRef idx="1">
            <a:schemeClr val="accent5"/>
          </a:lnRef>
          <a:fillRef idx="2">
            <a:schemeClr val="accent5"/>
          </a:fillRef>
          <a:effectRef idx="1">
            <a:schemeClr val="accent5"/>
          </a:effectRef>
          <a:fontRef idx="minor">
            <a:schemeClr val="dk1"/>
          </a:fontRef>
        </p:style>
        <p:txBody>
          <a:bodyPr wrap="square">
            <a:spAutoFit/>
          </a:bodyPr>
          <a:lstStyle/>
          <a:p>
            <a:r>
              <a:rPr lang="kk-KZ" sz="2800" b="1" dirty="0">
                <a:solidFill>
                  <a:srgbClr val="FF0000"/>
                </a:solidFill>
                <a:latin typeface="Times New Roman" panose="02020603050405020304" pitchFamily="18" charset="0"/>
                <a:cs typeface="Times New Roman" panose="02020603050405020304" pitchFamily="18" charset="0"/>
              </a:rPr>
              <a:t>Инновация</a:t>
            </a:r>
            <a:r>
              <a:rPr lang="kk-KZ" sz="2800" dirty="0">
                <a:latin typeface="Times New Roman" panose="02020603050405020304" pitchFamily="18" charset="0"/>
                <a:cs typeface="Times New Roman" panose="02020603050405020304" pitchFamily="18" charset="0"/>
              </a:rPr>
              <a:t> ( жаңалық, жарату) –қазіргі ойлау үлгісімен  дәстүрлі таным ерекшелігіне ұқсамайтын  жаңа ойлау жүйесін тауып шығару, кезектегі білім мен  материалдық  мүмкіндіктерді  пайдалана  отырып  көнені өңдеу, бар нәрсені  тіпті де жақсарту,  кем нәрсені толықтыру,  жаңа  нәрсені  тапқырлау, тың нәрсені  байқау,  жаңа зат,  жаңа  әдіс, жаңа  жол, жаңа  орта жаңалығымен  өмірді  жаңарту,  сөйтіп  адамға және  адамзатқа бағыт  жарату</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3456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Picture 2" descr="https://ds03.infourok.ru/uploads/ex/0ec1/00029348-5f967c95/img14.jpg"/>
          <p:cNvPicPr>
            <a:picLocks noGrp="1" noChangeAspect="1" noChangeArrowheads="1"/>
          </p:cNvPicPr>
          <p:nvPr>
            <p:ph idx="1"/>
          </p:nvPr>
        </p:nvPicPr>
        <p:blipFill>
          <a:blip r:embed="rId2" cstate="print"/>
          <a:srcRect/>
          <a:stretch>
            <a:fillRect/>
          </a:stretch>
        </p:blipFill>
        <p:spPr bwMode="auto">
          <a:xfrm>
            <a:off x="0" y="0"/>
            <a:ext cx="9144000" cy="7101408"/>
          </a:xfrm>
          <a:prstGeom prst="rect">
            <a:avLst/>
          </a:prstGeom>
          <a:solidFill>
            <a:schemeClr val="accent1"/>
          </a:solidFill>
          <a:ln>
            <a:solidFill>
              <a:schemeClr val="accent1"/>
            </a:solidFill>
          </a:ln>
        </p:spPr>
      </p:pic>
      <p:sp>
        <p:nvSpPr>
          <p:cNvPr id="3" name="Прямоугольник 2"/>
          <p:cNvSpPr/>
          <p:nvPr/>
        </p:nvSpPr>
        <p:spPr>
          <a:xfrm>
            <a:off x="1021233" y="1049009"/>
            <a:ext cx="6984776" cy="4401205"/>
          </a:xfrm>
          <a:prstGeom prst="rect">
            <a:avLst/>
          </a:prstGeom>
          <a:solidFill>
            <a:schemeClr val="bg2">
              <a:lumMod val="20000"/>
              <a:lumOff val="80000"/>
            </a:schemeClr>
          </a:solidFill>
        </p:spPr>
        <p:style>
          <a:lnRef idx="1">
            <a:schemeClr val="accent5"/>
          </a:lnRef>
          <a:fillRef idx="2">
            <a:schemeClr val="accent5"/>
          </a:fillRef>
          <a:effectRef idx="1">
            <a:schemeClr val="accent5"/>
          </a:effectRef>
          <a:fontRef idx="minor">
            <a:schemeClr val="dk1"/>
          </a:fontRef>
        </p:style>
        <p:txBody>
          <a:bodyPr wrap="square">
            <a:spAutoFit/>
          </a:bodyPr>
          <a:lstStyle/>
          <a:p>
            <a:r>
              <a:rPr lang="kk-KZ" sz="2800" b="1" dirty="0">
                <a:solidFill>
                  <a:srgbClr val="FF0000"/>
                </a:solidFill>
                <a:latin typeface="Times New Roman" panose="02020603050405020304" pitchFamily="18" charset="0"/>
                <a:cs typeface="Times New Roman" panose="02020603050405020304" pitchFamily="18" charset="0"/>
              </a:rPr>
              <a:t>   Инновациялық үдеріс </a:t>
            </a:r>
            <a:r>
              <a:rPr lang="kk-KZ" sz="2800" dirty="0">
                <a:latin typeface="Times New Roman" panose="02020603050405020304" pitchFamily="18" charset="0"/>
                <a:cs typeface="Times New Roman" panose="02020603050405020304" pitchFamily="18" charset="0"/>
              </a:rPr>
              <a:t>- білім  мазмұнын  қалыптастыру  және дамыту  бойынша  және  жаңасын  ұйымдастыру  бойынша  кешенді  қызмет.</a:t>
            </a:r>
          </a:p>
          <a:p>
            <a:r>
              <a:rPr lang="kk-KZ" sz="2800" dirty="0">
                <a:latin typeface="Times New Roman" panose="02020603050405020304" pitchFamily="18" charset="0"/>
                <a:cs typeface="Times New Roman" panose="02020603050405020304" pitchFamily="18" charset="0"/>
              </a:rPr>
              <a:t>    </a:t>
            </a:r>
            <a:r>
              <a:rPr lang="kk-KZ" sz="2800" b="1" dirty="0">
                <a:solidFill>
                  <a:srgbClr val="FF0000"/>
                </a:solidFill>
                <a:latin typeface="Times New Roman" panose="02020603050405020304" pitchFamily="18" charset="0"/>
                <a:cs typeface="Times New Roman" panose="02020603050405020304" pitchFamily="18" charset="0"/>
              </a:rPr>
              <a:t>Оқытудың  инновациялық  әдістері-  </a:t>
            </a:r>
            <a:r>
              <a:rPr lang="kk-KZ" sz="2800" dirty="0">
                <a:latin typeface="Times New Roman" panose="02020603050405020304" pitchFamily="18" charset="0"/>
                <a:cs typeface="Times New Roman" panose="02020603050405020304" pitchFamily="18" charset="0"/>
              </a:rPr>
              <a:t>бұл  «мұғалім-оқушы»  әрекеттестігінің  жаңа  тәсілдерінен  тұратын  әдістер,  оқу  материалын  меңгеру  барысындағы  іс- тәжірбиелік  қызметтегі белгілі  жаңашылдық</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927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Picture 2" descr="https://ds03.infourok.ru/uploads/ex/0ec1/00029348-5f967c95/img14.jpg"/>
          <p:cNvPicPr>
            <a:picLocks noGrp="1" noChangeAspect="1" noChangeArrowheads="1"/>
          </p:cNvPicPr>
          <p:nvPr>
            <p:ph idx="1"/>
          </p:nvPr>
        </p:nvPicPr>
        <p:blipFill>
          <a:blip r:embed="rId2" cstate="print"/>
          <a:srcRect/>
          <a:stretch>
            <a:fillRect/>
          </a:stretch>
        </p:blipFill>
        <p:spPr bwMode="auto">
          <a:xfrm>
            <a:off x="0" y="-51524"/>
            <a:ext cx="9144000" cy="7101408"/>
          </a:xfrm>
          <a:prstGeom prst="rect">
            <a:avLst/>
          </a:prstGeom>
          <a:solidFill>
            <a:schemeClr val="tx1"/>
          </a:solidFill>
        </p:spPr>
      </p:pic>
      <p:sp>
        <p:nvSpPr>
          <p:cNvPr id="8" name="Стрелка вправо 7"/>
          <p:cNvSpPr/>
          <p:nvPr/>
        </p:nvSpPr>
        <p:spPr>
          <a:xfrm>
            <a:off x="971600" y="497974"/>
            <a:ext cx="3876163" cy="913061"/>
          </a:xfrm>
          <a:prstGeom prst="rightArrow">
            <a:avLst/>
          </a:prstGeom>
          <a:solidFill>
            <a:schemeClr val="bg2">
              <a:lumMod val="20000"/>
              <a:lumOff val="8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2000" b="1" dirty="0">
                <a:solidFill>
                  <a:schemeClr val="bg1"/>
                </a:solidFill>
                <a:latin typeface="Times New Roman" panose="02020603050405020304" pitchFamily="18" charset="0"/>
                <a:cs typeface="Times New Roman" panose="02020603050405020304" pitchFamily="18" charset="0"/>
              </a:rPr>
              <a:t>Инновациялы әдіс тәсілдер:</a:t>
            </a:r>
            <a:endParaRPr lang="ru-RU" sz="2000" b="1" dirty="0">
              <a:solidFill>
                <a:schemeClr val="bg1"/>
              </a:solidFill>
              <a:latin typeface="Times New Roman" panose="02020603050405020304" pitchFamily="18" charset="0"/>
              <a:cs typeface="Times New Roman" panose="02020603050405020304" pitchFamily="18" charset="0"/>
            </a:endParaRPr>
          </a:p>
        </p:txBody>
      </p:sp>
      <p:sp>
        <p:nvSpPr>
          <p:cNvPr id="3" name="Овал 2"/>
          <p:cNvSpPr/>
          <p:nvPr/>
        </p:nvSpPr>
        <p:spPr>
          <a:xfrm rot="20161102">
            <a:off x="1493264" y="2293121"/>
            <a:ext cx="6120680" cy="295232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Овал 9"/>
          <p:cNvSpPr/>
          <p:nvPr/>
        </p:nvSpPr>
        <p:spPr>
          <a:xfrm>
            <a:off x="6470072" y="1353429"/>
            <a:ext cx="1514943" cy="1574104"/>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i="1" dirty="0">
                <a:solidFill>
                  <a:schemeClr val="tx1"/>
                </a:solidFill>
                <a:latin typeface="Times New Roman" pitchFamily="18" charset="0"/>
                <a:cs typeface="Times New Roman" pitchFamily="18" charset="0"/>
              </a:rPr>
              <a:t>Венн диаграм</a:t>
            </a:r>
          </a:p>
          <a:p>
            <a:pPr algn="ctr"/>
            <a:r>
              <a:rPr lang="kk-KZ" i="1" dirty="0">
                <a:solidFill>
                  <a:schemeClr val="tx1"/>
                </a:solidFill>
                <a:latin typeface="Times New Roman" pitchFamily="18" charset="0"/>
                <a:cs typeface="Times New Roman" pitchFamily="18" charset="0"/>
              </a:rPr>
              <a:t>масы</a:t>
            </a:r>
            <a:endParaRPr lang="ru-RU" i="1" dirty="0">
              <a:solidFill>
                <a:schemeClr val="tx1"/>
              </a:solidFill>
              <a:latin typeface="Times New Roman" pitchFamily="18" charset="0"/>
              <a:cs typeface="Times New Roman" pitchFamily="18" charset="0"/>
            </a:endParaRPr>
          </a:p>
        </p:txBody>
      </p:sp>
      <p:sp>
        <p:nvSpPr>
          <p:cNvPr id="11" name="Овал 10"/>
          <p:cNvSpPr/>
          <p:nvPr/>
        </p:nvSpPr>
        <p:spPr>
          <a:xfrm>
            <a:off x="4707696" y="1203699"/>
            <a:ext cx="1523364" cy="154574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i="1" dirty="0">
                <a:solidFill>
                  <a:schemeClr val="tx1"/>
                </a:solidFill>
                <a:latin typeface="Times New Roman" panose="02020603050405020304" pitchFamily="18" charset="0"/>
                <a:cs typeface="Times New Roman" panose="02020603050405020304" pitchFamily="18" charset="0"/>
              </a:rPr>
              <a:t>«Әлемді шарлау» әдісі</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12" name="Овал 11"/>
          <p:cNvSpPr/>
          <p:nvPr/>
        </p:nvSpPr>
        <p:spPr>
          <a:xfrm>
            <a:off x="978579" y="3266280"/>
            <a:ext cx="1698861" cy="138894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kk-KZ" i="1" dirty="0">
                <a:solidFill>
                  <a:schemeClr val="tx1"/>
                </a:solidFill>
                <a:latin typeface="Times New Roman" panose="02020603050405020304" pitchFamily="18" charset="0"/>
                <a:cs typeface="Times New Roman" panose="02020603050405020304" pitchFamily="18" charset="0"/>
              </a:rPr>
              <a:t>Аквариум</a:t>
            </a:r>
          </a:p>
          <a:p>
            <a:pPr lvl="0"/>
            <a:r>
              <a:rPr lang="kk-KZ" i="1" dirty="0">
                <a:solidFill>
                  <a:schemeClr val="tx1"/>
                </a:solidFill>
                <a:latin typeface="Times New Roman" panose="02020603050405020304" pitchFamily="18" charset="0"/>
                <a:cs typeface="Times New Roman" panose="02020603050405020304" pitchFamily="18" charset="0"/>
              </a:rPr>
              <a:t>      әдісі</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13" name="Овал 12"/>
          <p:cNvSpPr/>
          <p:nvPr/>
        </p:nvSpPr>
        <p:spPr>
          <a:xfrm>
            <a:off x="2162336" y="4766667"/>
            <a:ext cx="1656184" cy="1470645"/>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i="1" dirty="0">
                <a:solidFill>
                  <a:schemeClr val="tx1"/>
                </a:solidFill>
                <a:latin typeface="Times New Roman" panose="02020603050405020304" pitchFamily="18" charset="0"/>
                <a:cs typeface="Times New Roman" panose="02020603050405020304" pitchFamily="18" charset="0"/>
              </a:rPr>
              <a:t>Галерияға саяхат әдісі</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14" name="Овал 13"/>
          <p:cNvSpPr/>
          <p:nvPr/>
        </p:nvSpPr>
        <p:spPr>
          <a:xfrm>
            <a:off x="5981518" y="3245981"/>
            <a:ext cx="1565316" cy="1520686"/>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kk-KZ" i="1" dirty="0">
                <a:solidFill>
                  <a:schemeClr val="tx1"/>
                </a:solidFill>
                <a:latin typeface="Times New Roman" panose="02020603050405020304" pitchFamily="18" charset="0"/>
                <a:cs typeface="Times New Roman" panose="02020603050405020304" pitchFamily="18" charset="0"/>
              </a:rPr>
              <a:t>«Миға шабуыл» әдісі</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15" name="Овал 14"/>
          <p:cNvSpPr/>
          <p:nvPr/>
        </p:nvSpPr>
        <p:spPr>
          <a:xfrm>
            <a:off x="4168653" y="4303607"/>
            <a:ext cx="1584176" cy="1629204"/>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kk-KZ" i="1" dirty="0">
                <a:solidFill>
                  <a:schemeClr val="tx1"/>
                </a:solidFill>
                <a:latin typeface="Times New Roman" panose="02020603050405020304" pitchFamily="18" charset="0"/>
                <a:cs typeface="Times New Roman" panose="02020603050405020304" pitchFamily="18" charset="0"/>
              </a:rPr>
              <a:t>«Ойлан, Жұптас, Пікірлес»</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16" name="Овал 15"/>
          <p:cNvSpPr/>
          <p:nvPr/>
        </p:nvSpPr>
        <p:spPr>
          <a:xfrm>
            <a:off x="2788112" y="1779149"/>
            <a:ext cx="1677005" cy="1608855"/>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kk-KZ" i="1" dirty="0">
                <a:solidFill>
                  <a:schemeClr val="tx1"/>
                </a:solidFill>
                <a:latin typeface="Times New Roman" panose="02020603050405020304" pitchFamily="18" charset="0"/>
                <a:cs typeface="Times New Roman" panose="02020603050405020304" pitchFamily="18" charset="0"/>
              </a:rPr>
              <a:t>«Ыстық орындық»</a:t>
            </a:r>
          </a:p>
          <a:p>
            <a:pPr lvl="0"/>
            <a:r>
              <a:rPr lang="kk-KZ" i="1" dirty="0">
                <a:solidFill>
                  <a:schemeClr val="tx1"/>
                </a:solidFill>
                <a:latin typeface="Times New Roman" panose="02020603050405020304" pitchFamily="18" charset="0"/>
                <a:cs typeface="Times New Roman" panose="02020603050405020304" pitchFamily="18" charset="0"/>
              </a:rPr>
              <a:t>әдісі</a:t>
            </a:r>
            <a:endParaRPr lang="ru-RU"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2569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s://ds03.infourok.ru/uploads/ex/0ec1/00029348-5f967c95/img14.jpg"/>
          <p:cNvPicPr>
            <a:picLocks noChangeAspect="1" noChangeArrowheads="1"/>
          </p:cNvPicPr>
          <p:nvPr/>
        </p:nvPicPr>
        <p:blipFill>
          <a:blip r:embed="rId2" cstate="print"/>
          <a:srcRect/>
          <a:stretch>
            <a:fillRect/>
          </a:stretch>
        </p:blipFill>
        <p:spPr bwMode="auto">
          <a:xfrm>
            <a:off x="0" y="1"/>
            <a:ext cx="9144000" cy="6957392"/>
          </a:xfrm>
          <a:prstGeom prst="rect">
            <a:avLst/>
          </a:prstGeom>
          <a:noFill/>
        </p:spPr>
      </p:pic>
      <p:pic>
        <p:nvPicPr>
          <p:cNvPr id="5" name="Рисунок 4" descr="https://netstorage-nur.akamaized.net/images/pogudx5sqncm5c8ao.jpg"/>
          <p:cNvPicPr/>
          <p:nvPr/>
        </p:nvPicPr>
        <p:blipFill>
          <a:blip r:embed="rId3" cstate="print"/>
          <a:srcRect/>
          <a:stretch>
            <a:fillRect/>
          </a:stretch>
        </p:blipFill>
        <p:spPr bwMode="auto">
          <a:xfrm>
            <a:off x="1259632" y="3933056"/>
            <a:ext cx="3168352" cy="1539552"/>
          </a:xfrm>
          <a:prstGeom prst="rect">
            <a:avLst/>
          </a:prstGeom>
          <a:noFill/>
          <a:ln w="9525">
            <a:noFill/>
            <a:miter lim="800000"/>
            <a:headEnd/>
            <a:tailEnd/>
          </a:ln>
        </p:spPr>
      </p:pic>
      <p:pic>
        <p:nvPicPr>
          <p:cNvPr id="8" name="Рисунок 7" descr="http://severnoebutovomedia.ru/upload/medialibrary/b7f/b7fece9d707ff0085fb8af0a6f2bbc2c.png"/>
          <p:cNvPicPr/>
          <p:nvPr/>
        </p:nvPicPr>
        <p:blipFill>
          <a:blip r:embed="rId4" cstate="print"/>
          <a:srcRect/>
          <a:stretch>
            <a:fillRect/>
          </a:stretch>
        </p:blipFill>
        <p:spPr bwMode="auto">
          <a:xfrm>
            <a:off x="5148064" y="2996952"/>
            <a:ext cx="3384376" cy="2664296"/>
          </a:xfrm>
          <a:prstGeom prst="rect">
            <a:avLst/>
          </a:prstGeom>
          <a:noFill/>
          <a:ln w="9525">
            <a:noFill/>
            <a:miter lim="800000"/>
            <a:headEnd/>
            <a:tailEnd/>
          </a:ln>
        </p:spPr>
      </p:pic>
      <p:sp>
        <p:nvSpPr>
          <p:cNvPr id="9" name="TextBox 8"/>
          <p:cNvSpPr txBox="1"/>
          <p:nvPr/>
        </p:nvSpPr>
        <p:spPr>
          <a:xfrm>
            <a:off x="827584" y="548680"/>
            <a:ext cx="7776864" cy="523220"/>
          </a:xfrm>
          <a:prstGeom prst="rect">
            <a:avLst/>
          </a:prstGeom>
          <a:noFill/>
        </p:spPr>
        <p:txBody>
          <a:bodyPr wrap="square" rtlCol="0">
            <a:spAutoFit/>
          </a:bodyPr>
          <a:lstStyle/>
          <a:p>
            <a:pPr algn="ctr"/>
            <a:r>
              <a:rPr lang="kk-KZ"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anose="02020603050405020304" pitchFamily="18" charset="0"/>
                <a:cs typeface="Times New Roman" panose="02020603050405020304" pitchFamily="18" charset="0"/>
              </a:rPr>
              <a:t>Кино және музыка </a:t>
            </a:r>
            <a:endParaRPr lang="ru-RU"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anose="02020603050405020304" pitchFamily="18" charset="0"/>
              <a:cs typeface="Times New Roman" panose="02020603050405020304" pitchFamily="18" charset="0"/>
            </a:endParaRPr>
          </a:p>
        </p:txBody>
      </p:sp>
      <p:pic>
        <p:nvPicPr>
          <p:cNvPr id="10" name="Рисунок 9" descr="https://gifimage.net/wp-content/uploads/2017/10/note-musicali-gif-1.gif"/>
          <p:cNvPicPr/>
          <p:nvPr/>
        </p:nvPicPr>
        <p:blipFill>
          <a:blip r:embed="rId5" cstate="print"/>
          <a:srcRect/>
          <a:stretch>
            <a:fillRect/>
          </a:stretch>
        </p:blipFill>
        <p:spPr bwMode="auto">
          <a:xfrm>
            <a:off x="1331640" y="1844824"/>
            <a:ext cx="2114550" cy="1512717"/>
          </a:xfrm>
          <a:prstGeom prst="rect">
            <a:avLst/>
          </a:prstGeom>
          <a:noFill/>
          <a:ln w="9525">
            <a:noFill/>
            <a:miter lim="800000"/>
            <a:headEnd/>
            <a:tailEnd/>
          </a:ln>
        </p:spPr>
      </p:pic>
      <p:pic>
        <p:nvPicPr>
          <p:cNvPr id="11" name="Рисунок 10" descr="https://t5netarchive.files.wordpress.com/2018/08/music.gif"/>
          <p:cNvPicPr/>
          <p:nvPr/>
        </p:nvPicPr>
        <p:blipFill>
          <a:blip r:embed="rId6" cstate="print"/>
          <a:srcRect/>
          <a:stretch>
            <a:fillRect/>
          </a:stretch>
        </p:blipFill>
        <p:spPr bwMode="auto">
          <a:xfrm>
            <a:off x="5652120" y="1916832"/>
            <a:ext cx="2771775" cy="1590675"/>
          </a:xfrm>
          <a:prstGeom prst="rect">
            <a:avLst/>
          </a:prstGeom>
          <a:noFill/>
          <a:ln w="9525">
            <a:noFill/>
            <a:miter lim="800000"/>
            <a:headEnd/>
            <a:tailEnd/>
          </a:ln>
        </p:spPr>
      </p:pic>
      <p:pic>
        <p:nvPicPr>
          <p:cNvPr id="12" name="Рисунок 11" descr="https://i.gifer.com/YCsY.gif"/>
          <p:cNvPicPr/>
          <p:nvPr/>
        </p:nvPicPr>
        <p:blipFill>
          <a:blip r:embed="rId7" cstate="print"/>
          <a:srcRect/>
          <a:stretch>
            <a:fillRect/>
          </a:stretch>
        </p:blipFill>
        <p:spPr bwMode="auto">
          <a:xfrm>
            <a:off x="3635896" y="1772816"/>
            <a:ext cx="2160240" cy="1504919"/>
          </a:xfrm>
          <a:prstGeom prst="rect">
            <a:avLst/>
          </a:prstGeom>
          <a:ln>
            <a:noFill/>
          </a:ln>
          <a:effectLst>
            <a:softEdge rad="112500"/>
          </a:effectLst>
        </p:spPr>
      </p:pic>
    </p:spTree>
    <p:extLst>
      <p:ext uri="{BB962C8B-B14F-4D97-AF65-F5344CB8AC3E}">
        <p14:creationId xmlns:p14="http://schemas.microsoft.com/office/powerpoint/2010/main" val="2404707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Picture 2" descr="https://ds03.infourok.ru/uploads/ex/0ec1/00029348-5f967c95/img14.jpg"/>
          <p:cNvPicPr>
            <a:picLocks noGrp="1" noChangeAspect="1" noChangeArrowheads="1"/>
          </p:cNvPicPr>
          <p:nvPr>
            <p:ph idx="1"/>
          </p:nvPr>
        </p:nvPicPr>
        <p:blipFill>
          <a:blip r:embed="rId2" cstate="print"/>
          <a:srcRect/>
          <a:stretch>
            <a:fillRect/>
          </a:stretch>
        </p:blipFill>
        <p:spPr bwMode="auto">
          <a:xfrm>
            <a:off x="0" y="0"/>
            <a:ext cx="9144000" cy="7101408"/>
          </a:xfrm>
          <a:prstGeom prst="rect">
            <a:avLst/>
          </a:prstGeom>
          <a:noFill/>
        </p:spPr>
      </p:pic>
      <p:pic>
        <p:nvPicPr>
          <p:cNvPr id="4" name="Picture 2" descr="https://edugalaxy.intel.ru/index.php?s=&amp;act=attach&amp;type=blogentry&amp;id=11885">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0152" y="2255703"/>
            <a:ext cx="2232248" cy="28083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726945" y="677179"/>
            <a:ext cx="5832648" cy="523220"/>
          </a:xfrm>
          <a:prstGeom prst="rect">
            <a:avLst/>
          </a:prstGeom>
          <a:noFill/>
        </p:spPr>
        <p:txBody>
          <a:bodyPr wrap="square" rtlCol="0">
            <a:spAutoFit/>
          </a:bodyPr>
          <a:lstStyle/>
          <a:p>
            <a:pPr algn="ctr"/>
            <a:r>
              <a:rPr lang="kk-KZ"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Коллаборативті орта құру</a:t>
            </a:r>
            <a:endParaRPr lang="ru-RU"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p:txBody>
      </p:sp>
      <p:sp>
        <p:nvSpPr>
          <p:cNvPr id="3" name="Прямоугольник 2"/>
          <p:cNvSpPr/>
          <p:nvPr/>
        </p:nvSpPr>
        <p:spPr>
          <a:xfrm>
            <a:off x="2987824" y="1399888"/>
            <a:ext cx="3168352" cy="584775"/>
          </a:xfrm>
          <a:prstGeom prst="rect">
            <a:avLst/>
          </a:prstGeom>
        </p:spPr>
        <p:txBody>
          <a:bodyPr wrap="square">
            <a:spAutoFit/>
          </a:bodyPr>
          <a:lstStyle/>
          <a:p>
            <a:r>
              <a:rPr lang="kk-KZ" sz="3200" dirty="0">
                <a:latin typeface="Times New Roman" panose="02020603050405020304" pitchFamily="18" charset="0"/>
                <a:cs typeface="Times New Roman" panose="02020603050405020304" pitchFamily="18" charset="0"/>
              </a:rPr>
              <a:t>Шаттық шеңбері</a:t>
            </a:r>
            <a:endParaRPr lang="ru-RU" sz="32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1187624" y="2052737"/>
            <a:ext cx="5162670" cy="4001095"/>
          </a:xfrm>
          <a:prstGeom prst="rect">
            <a:avLst/>
          </a:prstGeom>
        </p:spPr>
        <p:txBody>
          <a:bodyPr wrap="square">
            <a:spAutoFit/>
          </a:bodyPr>
          <a:lstStyle/>
          <a:p>
            <a:r>
              <a:rPr lang="kk-KZ" sz="2000" b="1" dirty="0">
                <a:solidFill>
                  <a:srgbClr val="0070C0"/>
                </a:solidFill>
                <a:latin typeface="Times New Roman" panose="02020603050405020304" pitchFamily="18" charset="0"/>
                <a:cs typeface="Times New Roman" panose="02020603050405020304" pitchFamily="18" charset="0"/>
              </a:rPr>
              <a:t>Мақсаты: </a:t>
            </a:r>
            <a:r>
              <a:rPr lang="kk-KZ" dirty="0">
                <a:solidFill>
                  <a:srgbClr val="0070C0"/>
                </a:solidFill>
                <a:latin typeface="Times New Roman" panose="02020603050405020304" pitchFamily="18" charset="0"/>
                <a:cs typeface="Times New Roman" panose="02020603050405020304" pitchFamily="18" charset="0"/>
              </a:rPr>
              <a:t>әрбір қатысушының сол топтың бір мүшесі екендігін сезінуі, бір-біріне жылулық сыйлау.</a:t>
            </a:r>
            <a:endParaRPr lang="ru-RU" dirty="0">
              <a:solidFill>
                <a:srgbClr val="0070C0"/>
              </a:solidFill>
              <a:latin typeface="Times New Roman" panose="02020603050405020304" pitchFamily="18" charset="0"/>
              <a:cs typeface="Times New Roman" panose="02020603050405020304" pitchFamily="18" charset="0"/>
            </a:endParaRPr>
          </a:p>
          <a:p>
            <a:endParaRPr lang="kk-KZ" dirty="0">
              <a:solidFill>
                <a:schemeClr val="accent2"/>
              </a:solidFill>
              <a:latin typeface="Times New Roman" panose="02020603050405020304" pitchFamily="18" charset="0"/>
              <a:cs typeface="Times New Roman" panose="02020603050405020304" pitchFamily="18" charset="0"/>
            </a:endParaRPr>
          </a:p>
          <a:p>
            <a:r>
              <a:rPr lang="kk-KZ" dirty="0">
                <a:solidFill>
                  <a:schemeClr val="accent2"/>
                </a:solidFill>
                <a:latin typeface="Times New Roman" panose="02020603050405020304" pitchFamily="18" charset="0"/>
                <a:cs typeface="Times New Roman" panose="02020603050405020304" pitchFamily="18" charset="0"/>
              </a:rPr>
              <a:t>Нұсқаулық: </a:t>
            </a:r>
          </a:p>
          <a:p>
            <a:r>
              <a:rPr lang="kk-KZ" dirty="0">
                <a:solidFill>
                  <a:schemeClr val="accent2"/>
                </a:solidFill>
                <a:latin typeface="Times New Roman" panose="02020603050405020304" pitchFamily="18" charset="0"/>
                <a:cs typeface="Times New Roman" panose="02020603050405020304" pitchFamily="18" charset="0"/>
              </a:rPr>
              <a:t>Қайырлы таң ұстазым!</a:t>
            </a:r>
          </a:p>
          <a:p>
            <a:r>
              <a:rPr lang="kk-KZ" dirty="0">
                <a:solidFill>
                  <a:schemeClr val="accent2"/>
                </a:solidFill>
                <a:latin typeface="Times New Roman" panose="02020603050405020304" pitchFamily="18" charset="0"/>
                <a:cs typeface="Times New Roman" panose="02020603050405020304" pitchFamily="18" charset="0"/>
              </a:rPr>
              <a:t>Қайырлы таң достарым!</a:t>
            </a:r>
          </a:p>
          <a:p>
            <a:r>
              <a:rPr lang="kk-KZ" dirty="0">
                <a:solidFill>
                  <a:schemeClr val="accent2"/>
                </a:solidFill>
                <a:latin typeface="Times New Roman" panose="02020603050405020304" pitchFamily="18" charset="0"/>
                <a:cs typeface="Times New Roman" panose="02020603050405020304" pitchFamily="18" charset="0"/>
              </a:rPr>
              <a:t>Шеңберге тұрайық,</a:t>
            </a:r>
          </a:p>
          <a:p>
            <a:r>
              <a:rPr lang="kk-KZ" dirty="0">
                <a:solidFill>
                  <a:schemeClr val="accent2"/>
                </a:solidFill>
                <a:latin typeface="Times New Roman" panose="02020603050405020304" pitchFamily="18" charset="0"/>
                <a:cs typeface="Times New Roman" panose="02020603050405020304" pitchFamily="18" charset="0"/>
              </a:rPr>
              <a:t>Жылулық сыйлайық!</a:t>
            </a:r>
          </a:p>
          <a:p>
            <a:endParaRPr lang="kk-KZ" dirty="0">
              <a:solidFill>
                <a:schemeClr val="accent2"/>
              </a:solidFill>
              <a:latin typeface="Times New Roman" panose="02020603050405020304" pitchFamily="18" charset="0"/>
              <a:cs typeface="Times New Roman" panose="02020603050405020304" pitchFamily="18" charset="0"/>
            </a:endParaRPr>
          </a:p>
          <a:p>
            <a:r>
              <a:rPr lang="kk-KZ" dirty="0">
                <a:solidFill>
                  <a:schemeClr val="accent2"/>
                </a:solidFill>
                <a:latin typeface="Times New Roman" panose="02020603050405020304" pitchFamily="18" charset="0"/>
                <a:cs typeface="Times New Roman" panose="02020603050405020304" pitchFamily="18" charset="0"/>
              </a:rPr>
              <a:t>Добрый утро учитель!</a:t>
            </a:r>
          </a:p>
          <a:p>
            <a:r>
              <a:rPr lang="kk-KZ" dirty="0">
                <a:solidFill>
                  <a:schemeClr val="accent2"/>
                </a:solidFill>
                <a:latin typeface="Times New Roman" panose="02020603050405020304" pitchFamily="18" charset="0"/>
                <a:cs typeface="Times New Roman" panose="02020603050405020304" pitchFamily="18" charset="0"/>
              </a:rPr>
              <a:t>Добрый утро друзия!</a:t>
            </a:r>
          </a:p>
          <a:p>
            <a:r>
              <a:rPr lang="kk-KZ" dirty="0">
                <a:solidFill>
                  <a:schemeClr val="accent2"/>
                </a:solidFill>
                <a:latin typeface="Times New Roman" panose="02020603050405020304" pitchFamily="18" charset="0"/>
                <a:cs typeface="Times New Roman" panose="02020603050405020304" pitchFamily="18" charset="0"/>
              </a:rPr>
              <a:t>Посмотрите друг на друга,</a:t>
            </a:r>
          </a:p>
          <a:p>
            <a:r>
              <a:rPr lang="kk-KZ" dirty="0">
                <a:solidFill>
                  <a:schemeClr val="accent2"/>
                </a:solidFill>
                <a:latin typeface="Times New Roman" panose="02020603050405020304" pitchFamily="18" charset="0"/>
                <a:cs typeface="Times New Roman" panose="02020603050405020304" pitchFamily="18" charset="0"/>
              </a:rPr>
              <a:t>Пожелайте добра!</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s://ds03.infourok.ru/uploads/ex/0ec1/00029348-5f967c95/img14.jpg"/>
          <p:cNvPicPr>
            <a:picLocks noChangeAspect="1" noChangeArrowheads="1"/>
          </p:cNvPicPr>
          <p:nvPr/>
        </p:nvPicPr>
        <p:blipFill>
          <a:blip r:embed="rId3" cstate="print"/>
          <a:srcRect/>
          <a:stretch>
            <a:fillRect/>
          </a:stretch>
        </p:blipFill>
        <p:spPr bwMode="auto">
          <a:xfrm>
            <a:off x="-14745" y="0"/>
            <a:ext cx="9144000" cy="7101408"/>
          </a:xfrm>
          <a:prstGeom prst="rect">
            <a:avLst/>
          </a:prstGeom>
          <a:noFill/>
        </p:spPr>
      </p:pic>
      <p:sp>
        <p:nvSpPr>
          <p:cNvPr id="7" name="TextBox 6"/>
          <p:cNvSpPr txBox="1"/>
          <p:nvPr/>
        </p:nvSpPr>
        <p:spPr>
          <a:xfrm>
            <a:off x="827700" y="624955"/>
            <a:ext cx="6552612" cy="523220"/>
          </a:xfrm>
          <a:prstGeom prst="rect">
            <a:avLst/>
          </a:prstGeom>
          <a:noFill/>
        </p:spPr>
        <p:txBody>
          <a:bodyPr wrap="square" rtlCol="0">
            <a:spAutoFit/>
          </a:bodyPr>
          <a:lstStyle/>
          <a:p>
            <a:pPr algn="ctr"/>
            <a:r>
              <a:rPr lang="kk-KZ"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Үй тапсырмасын сұрау: </a:t>
            </a:r>
            <a:endParaRPr lang="ru-RU"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p:txBody>
      </p:sp>
      <p:sp>
        <p:nvSpPr>
          <p:cNvPr id="9" name="Прямоугольник 8"/>
          <p:cNvSpPr/>
          <p:nvPr/>
        </p:nvSpPr>
        <p:spPr>
          <a:xfrm>
            <a:off x="2987824" y="1443595"/>
            <a:ext cx="2935162" cy="400110"/>
          </a:xfrm>
          <a:prstGeom prst="rect">
            <a:avLst/>
          </a:prstGeom>
          <a:solidFill>
            <a:schemeClr val="accent5">
              <a:lumMod val="20000"/>
              <a:lumOff val="80000"/>
            </a:schemeClr>
          </a:solidFill>
        </p:spPr>
        <p:txBody>
          <a:bodyPr wrap="none">
            <a:spAutoFit/>
          </a:bodyPr>
          <a:lstStyle/>
          <a:p>
            <a:r>
              <a:rPr lang="kk-KZ"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a:t>
            </a:r>
            <a:r>
              <a:rPr lang="kk-KZ"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Сұрақ-жауап» әдісі</a:t>
            </a:r>
            <a:endParaRPr lang="ru-RU" dirty="0"/>
          </a:p>
        </p:txBody>
      </p:sp>
      <p:sp>
        <p:nvSpPr>
          <p:cNvPr id="10" name="Прямоугольник 9"/>
          <p:cNvSpPr/>
          <p:nvPr/>
        </p:nvSpPr>
        <p:spPr>
          <a:xfrm>
            <a:off x="1030765" y="2305966"/>
            <a:ext cx="6997619" cy="4093428"/>
          </a:xfrm>
          <a:prstGeom prst="rect">
            <a:avLst/>
          </a:prstGeom>
          <a:solidFill>
            <a:schemeClr val="bg2">
              <a:lumMod val="60000"/>
              <a:lumOff val="40000"/>
            </a:schemeClr>
          </a:solidFill>
        </p:spPr>
        <p:txBody>
          <a:bodyPr wrap="square">
            <a:spAutoFit/>
          </a:bodyPr>
          <a:lstStyle/>
          <a:p>
            <a:r>
              <a:rPr lang="kk-KZ" sz="2000" b="1" dirty="0">
                <a:solidFill>
                  <a:schemeClr val="accent1"/>
                </a:solidFill>
                <a:latin typeface="Times New Roman" pitchFamily="18" charset="0"/>
                <a:cs typeface="Times New Roman" pitchFamily="18" charset="0"/>
              </a:rPr>
              <a:t>1. Театр дегеніміз не?</a:t>
            </a:r>
          </a:p>
          <a:p>
            <a:pPr lvl="0"/>
            <a:r>
              <a:rPr lang="kk-KZ" sz="2000" b="1" dirty="0">
                <a:solidFill>
                  <a:schemeClr val="accent1"/>
                </a:solidFill>
                <a:latin typeface="Times New Roman" pitchFamily="18" charset="0"/>
                <a:cs typeface="Times New Roman" pitchFamily="18" charset="0"/>
              </a:rPr>
              <a:t>2. Қазақ театрының қайнар –көзі неде жатыр?</a:t>
            </a:r>
            <a:endParaRPr lang="ru-RU" sz="2000" b="1" dirty="0">
              <a:solidFill>
                <a:schemeClr val="accent1"/>
              </a:solidFill>
              <a:latin typeface="Times New Roman" pitchFamily="18" charset="0"/>
              <a:cs typeface="Times New Roman" pitchFamily="18" charset="0"/>
            </a:endParaRPr>
          </a:p>
          <a:p>
            <a:pPr lvl="0"/>
            <a:r>
              <a:rPr lang="kk-KZ" sz="2000" b="1" dirty="0">
                <a:solidFill>
                  <a:schemeClr val="accent1"/>
                </a:solidFill>
                <a:latin typeface="Times New Roman" pitchFamily="18" charset="0"/>
                <a:cs typeface="Times New Roman" pitchFamily="18" charset="0"/>
              </a:rPr>
              <a:t>3. Қазақ халқының барлық өнер түрі немен байланысты?</a:t>
            </a:r>
            <a:endParaRPr lang="ru-RU" sz="2000" b="1" dirty="0">
              <a:solidFill>
                <a:schemeClr val="accent1"/>
              </a:solidFill>
              <a:latin typeface="Times New Roman" pitchFamily="18" charset="0"/>
              <a:cs typeface="Times New Roman" pitchFamily="18" charset="0"/>
            </a:endParaRPr>
          </a:p>
          <a:p>
            <a:pPr lvl="0"/>
            <a:r>
              <a:rPr lang="kk-KZ" sz="2000" b="1" dirty="0">
                <a:solidFill>
                  <a:schemeClr val="accent1"/>
                </a:solidFill>
                <a:latin typeface="Times New Roman" pitchFamily="18" charset="0"/>
                <a:cs typeface="Times New Roman" pitchFamily="18" charset="0"/>
              </a:rPr>
              <a:t>4. Қазақ театрының пайда болуына нелер негіз болды? </a:t>
            </a:r>
            <a:endParaRPr lang="ru-RU" sz="2000" b="1" dirty="0">
              <a:solidFill>
                <a:schemeClr val="accent1"/>
              </a:solidFill>
              <a:latin typeface="Times New Roman" pitchFamily="18" charset="0"/>
              <a:cs typeface="Times New Roman" pitchFamily="18" charset="0"/>
            </a:endParaRPr>
          </a:p>
          <a:p>
            <a:pPr lvl="0"/>
            <a:r>
              <a:rPr lang="kk-KZ" sz="2000" b="1" dirty="0">
                <a:solidFill>
                  <a:schemeClr val="accent1"/>
                </a:solidFill>
                <a:latin typeface="Times New Roman" pitchFamily="18" charset="0"/>
                <a:cs typeface="Times New Roman" pitchFamily="18" charset="0"/>
              </a:rPr>
              <a:t>5. Алғашқы қазақ жеріндегі театр қашан ашылды?</a:t>
            </a:r>
            <a:endParaRPr lang="ru-RU" sz="2000" b="1" dirty="0">
              <a:solidFill>
                <a:schemeClr val="accent1"/>
              </a:solidFill>
              <a:latin typeface="Times New Roman" pitchFamily="18" charset="0"/>
              <a:cs typeface="Times New Roman" pitchFamily="18" charset="0"/>
            </a:endParaRPr>
          </a:p>
          <a:p>
            <a:pPr lvl="0"/>
            <a:r>
              <a:rPr lang="kk-KZ" sz="2000" b="1" dirty="0">
                <a:solidFill>
                  <a:schemeClr val="accent1"/>
                </a:solidFill>
                <a:latin typeface="Times New Roman" pitchFamily="18" charset="0"/>
                <a:cs typeface="Times New Roman" pitchFamily="18" charset="0"/>
              </a:rPr>
              <a:t>6. Ауыз әдебиетіндегі қандай жанрларды білеміз?</a:t>
            </a:r>
            <a:endParaRPr lang="ru-RU" sz="2000" b="1" dirty="0">
              <a:solidFill>
                <a:schemeClr val="accent1"/>
              </a:solidFill>
              <a:latin typeface="Times New Roman" pitchFamily="18" charset="0"/>
              <a:cs typeface="Times New Roman" pitchFamily="18" charset="0"/>
            </a:endParaRPr>
          </a:p>
          <a:p>
            <a:pPr lvl="0"/>
            <a:r>
              <a:rPr lang="kk-KZ" sz="2000" b="1" dirty="0">
                <a:solidFill>
                  <a:schemeClr val="accent1"/>
                </a:solidFill>
                <a:latin typeface="Times New Roman" pitchFamily="18" charset="0"/>
                <a:cs typeface="Times New Roman" pitchFamily="18" charset="0"/>
              </a:rPr>
              <a:t>7. Айтысты театр өнерінің негізі деп айтуға бола ма?</a:t>
            </a:r>
            <a:endParaRPr lang="ru-RU" sz="2000" b="1" dirty="0">
              <a:solidFill>
                <a:schemeClr val="accent1"/>
              </a:solidFill>
              <a:latin typeface="Times New Roman" pitchFamily="18" charset="0"/>
              <a:cs typeface="Times New Roman" pitchFamily="18" charset="0"/>
            </a:endParaRPr>
          </a:p>
          <a:p>
            <a:pPr lvl="0"/>
            <a:r>
              <a:rPr lang="kk-KZ" sz="2000" b="1" dirty="0">
                <a:solidFill>
                  <a:schemeClr val="accent1"/>
                </a:solidFill>
                <a:latin typeface="Times New Roman" pitchFamily="18" charset="0"/>
                <a:cs typeface="Times New Roman" pitchFamily="18" charset="0"/>
              </a:rPr>
              <a:t>8. Айтыс кезінде ақындар қалай ерекшеленген?</a:t>
            </a:r>
          </a:p>
          <a:p>
            <a:pPr lvl="0"/>
            <a:r>
              <a:rPr lang="kk-KZ" sz="2000" b="1" dirty="0">
                <a:solidFill>
                  <a:schemeClr val="accent1"/>
                </a:solidFill>
                <a:latin typeface="Times New Roman" pitchFamily="18" charset="0"/>
                <a:cs typeface="Times New Roman" pitchFamily="18" charset="0"/>
              </a:rPr>
              <a:t>9 Халқымыздың ең жарқын және театрландырған дәстүрдің бірі –үйлену тойы , неге? дамыту</a:t>
            </a:r>
          </a:p>
          <a:p>
            <a:pPr lvl="0"/>
            <a:endParaRPr lang="kk-KZ" sz="2000" b="1" dirty="0">
              <a:latin typeface="Times New Roman" pitchFamily="18" charset="0"/>
              <a:cs typeface="Times New Roman" pitchFamily="18" charset="0"/>
            </a:endParaRPr>
          </a:p>
          <a:p>
            <a:pPr lvl="0"/>
            <a:r>
              <a:rPr lang="kk-KZ" sz="2000" dirty="0">
                <a:solidFill>
                  <a:schemeClr val="bg1"/>
                </a:solidFill>
                <a:latin typeface="Times New Roman" pitchFamily="18" charset="0"/>
                <a:cs typeface="Times New Roman" pitchFamily="18" charset="0"/>
              </a:rPr>
              <a:t>Сұрақ- жауап әдісі- оқушылардың тілін дамыту үшін маңызды әдістің бірі.</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 name="Picture 2" descr="https://ds03.infourok.ru/uploads/ex/0ec1/00029348-5f967c95/img14.jpg"/>
          <p:cNvPicPr>
            <a:picLocks noChangeAspect="1" noChangeArrowheads="1"/>
          </p:cNvPicPr>
          <p:nvPr/>
        </p:nvPicPr>
        <p:blipFill>
          <a:blip r:embed="rId2" cstate="print"/>
          <a:srcRect/>
          <a:stretch>
            <a:fillRect/>
          </a:stretch>
        </p:blipFill>
        <p:spPr bwMode="auto">
          <a:xfrm>
            <a:off x="-23548" y="0"/>
            <a:ext cx="9144000" cy="6858001"/>
          </a:xfrm>
          <a:prstGeom prst="rect">
            <a:avLst/>
          </a:prstGeom>
          <a:noFill/>
        </p:spPr>
      </p:pic>
      <p:pic>
        <p:nvPicPr>
          <p:cNvPr id="4" name="Рисунок 3" descr="http://filmiki.arjlover.net/ap/alpamys.idet.v.shkolu.avi/alpamys.idet.v.shkolu.avi.image1.jpg"/>
          <p:cNvPicPr/>
          <p:nvPr/>
        </p:nvPicPr>
        <p:blipFill>
          <a:blip r:embed="rId3" cstate="print"/>
          <a:srcRect/>
          <a:stretch>
            <a:fillRect/>
          </a:stretch>
        </p:blipFill>
        <p:spPr bwMode="auto">
          <a:xfrm>
            <a:off x="700001" y="730915"/>
            <a:ext cx="3080338" cy="2736304"/>
          </a:xfrm>
          <a:prstGeom prst="ellipse">
            <a:avLst/>
          </a:prstGeom>
          <a:ln>
            <a:noFill/>
          </a:ln>
          <a:effectLst>
            <a:softEdge rad="112500"/>
          </a:effectLst>
        </p:spPr>
      </p:pic>
      <p:pic>
        <p:nvPicPr>
          <p:cNvPr id="6" name="Рисунок 5" descr="https://4.bp.blogspot.com/-aBna0ejm-rA/WQGtHIfeCvI/AAAAAAAAJvs/O54wteyphusTy5unrk2jpT7wA18ocrsoACLcB/s1600/My-nbala.jpg"/>
          <p:cNvPicPr/>
          <p:nvPr/>
        </p:nvPicPr>
        <p:blipFill>
          <a:blip r:embed="rId4" cstate="print"/>
          <a:srcRect/>
          <a:stretch>
            <a:fillRect/>
          </a:stretch>
        </p:blipFill>
        <p:spPr bwMode="auto">
          <a:xfrm>
            <a:off x="3821546" y="764704"/>
            <a:ext cx="2664296" cy="2620949"/>
          </a:xfrm>
          <a:prstGeom prst="ellipse">
            <a:avLst/>
          </a:prstGeom>
          <a:ln>
            <a:noFill/>
          </a:ln>
          <a:effectLst>
            <a:softEdge rad="112500"/>
          </a:effectLst>
        </p:spPr>
      </p:pic>
      <p:pic>
        <p:nvPicPr>
          <p:cNvPr id="7" name="Рисунок 6" descr="http://m.kino-teatr.ru/acter/album/1449/627116.jpg"/>
          <p:cNvPicPr/>
          <p:nvPr/>
        </p:nvPicPr>
        <p:blipFill>
          <a:blip r:embed="rId5" cstate="print"/>
          <a:srcRect/>
          <a:stretch>
            <a:fillRect/>
          </a:stretch>
        </p:blipFill>
        <p:spPr bwMode="auto">
          <a:xfrm>
            <a:off x="6294103" y="620688"/>
            <a:ext cx="2520280" cy="2791418"/>
          </a:xfrm>
          <a:prstGeom prst="ellipse">
            <a:avLst/>
          </a:prstGeom>
          <a:ln>
            <a:noFill/>
          </a:ln>
          <a:effectLst>
            <a:softEdge rad="112500"/>
          </a:effectLst>
        </p:spPr>
      </p:pic>
      <p:pic>
        <p:nvPicPr>
          <p:cNvPr id="8" name="Рисунок 7" descr="https://ds02.infourok.ru/uploads/ex/086d/0004ea6c-aec8dc24/640/img11.jpg"/>
          <p:cNvPicPr/>
          <p:nvPr/>
        </p:nvPicPr>
        <p:blipFill>
          <a:blip r:embed="rId6" cstate="print"/>
          <a:srcRect/>
          <a:stretch>
            <a:fillRect/>
          </a:stretch>
        </p:blipFill>
        <p:spPr bwMode="auto">
          <a:xfrm>
            <a:off x="827584" y="3568214"/>
            <a:ext cx="2722519" cy="2740511"/>
          </a:xfrm>
          <a:prstGeom prst="rect">
            <a:avLst/>
          </a:prstGeom>
          <a:ln>
            <a:noFill/>
          </a:ln>
          <a:effectLst>
            <a:softEdge rad="112500"/>
          </a:effectLst>
        </p:spPr>
      </p:pic>
      <p:pic>
        <p:nvPicPr>
          <p:cNvPr id="9" name="Рисунок 8" descr="https://storage.yvision.kz/images/user/murat_uali/e8TMt007eP8QZ2xxsGa8XnU5mM9ny2.jpg"/>
          <p:cNvPicPr/>
          <p:nvPr/>
        </p:nvPicPr>
        <p:blipFill>
          <a:blip r:embed="rId7" cstate="print"/>
          <a:srcRect/>
          <a:stretch>
            <a:fillRect/>
          </a:stretch>
        </p:blipFill>
        <p:spPr bwMode="auto">
          <a:xfrm>
            <a:off x="3550103" y="3467219"/>
            <a:ext cx="2744000" cy="3108995"/>
          </a:xfrm>
          <a:prstGeom prst="ellipse">
            <a:avLst/>
          </a:prstGeom>
          <a:ln>
            <a:noFill/>
          </a:ln>
          <a:effectLst>
            <a:softEdge rad="112500"/>
          </a:effectLst>
        </p:spPr>
      </p:pic>
      <p:pic>
        <p:nvPicPr>
          <p:cNvPr id="10" name="Рисунок 9" descr="http://new.baistars.kz/wp-content/uploads/2015/02/10958065_641446449310682_2020384264_o-1024x499.jpg"/>
          <p:cNvPicPr/>
          <p:nvPr/>
        </p:nvPicPr>
        <p:blipFill>
          <a:blip r:embed="rId8" cstate="print"/>
          <a:srcRect/>
          <a:stretch>
            <a:fillRect/>
          </a:stretch>
        </p:blipFill>
        <p:spPr bwMode="auto">
          <a:xfrm>
            <a:off x="6294102" y="3467219"/>
            <a:ext cx="2612357" cy="3043576"/>
          </a:xfrm>
          <a:prstGeom prst="ellipse">
            <a:avLst/>
          </a:prstGeom>
          <a:ln>
            <a:noFill/>
          </a:ln>
          <a:effectLst>
            <a:softEdge rad="112500"/>
          </a:effectLst>
        </p:spPr>
      </p:pic>
      <p:sp>
        <p:nvSpPr>
          <p:cNvPr id="11" name="Стрелка вправо 10"/>
          <p:cNvSpPr/>
          <p:nvPr/>
        </p:nvSpPr>
        <p:spPr>
          <a:xfrm>
            <a:off x="827584" y="247637"/>
            <a:ext cx="3876163" cy="913061"/>
          </a:xfrm>
          <a:prstGeom prst="rightArrow">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2000" b="1" dirty="0">
                <a:solidFill>
                  <a:schemeClr val="bg1"/>
                </a:solidFill>
                <a:latin typeface="Times New Roman" panose="02020603050405020304" pitchFamily="18" charset="0"/>
                <a:cs typeface="Times New Roman" panose="02020603050405020304" pitchFamily="18" charset="0"/>
              </a:rPr>
              <a:t>Галереяға саяхат әдісі:</a:t>
            </a:r>
            <a:endParaRPr lang="ru-RU" sz="2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s://ds03.infourok.ru/uploads/ex/0ec1/00029348-5f967c95/img14.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
        <p:nvSpPr>
          <p:cNvPr id="5" name="TextBox 4"/>
          <p:cNvSpPr txBox="1"/>
          <p:nvPr/>
        </p:nvSpPr>
        <p:spPr>
          <a:xfrm>
            <a:off x="1113415" y="402077"/>
            <a:ext cx="7488832" cy="523220"/>
          </a:xfrm>
          <a:prstGeom prst="rect">
            <a:avLst/>
          </a:prstGeom>
          <a:noFill/>
        </p:spPr>
        <p:txBody>
          <a:bodyPr wrap="square" rtlCol="0">
            <a:spAutoFit/>
          </a:bodyPr>
          <a:lstStyle/>
          <a:p>
            <a:r>
              <a:rPr lang="kk-KZ" sz="2800" b="1"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latin typeface="Times New Roman" panose="02020603050405020304" pitchFamily="18" charset="0"/>
                <a:cs typeface="Times New Roman" panose="02020603050405020304" pitchFamily="18" charset="0"/>
              </a:rPr>
              <a:t>  Қазақстан композиторлары </a:t>
            </a:r>
            <a:endParaRPr lang="ru-RU" sz="2800" b="1"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latin typeface="Times New Roman" panose="02020603050405020304" pitchFamily="18" charset="0"/>
              <a:cs typeface="Times New Roman" panose="02020603050405020304" pitchFamily="18" charset="0"/>
            </a:endParaRPr>
          </a:p>
        </p:txBody>
      </p:sp>
      <p:pic>
        <p:nvPicPr>
          <p:cNvPr id="6" name="Рисунок 5" descr="https://i.ytimg.com/vi/wwNi-a1IRpE/sddefault.jpg"/>
          <p:cNvPicPr/>
          <p:nvPr/>
        </p:nvPicPr>
        <p:blipFill>
          <a:blip r:embed="rId3" cstate="print"/>
          <a:srcRect/>
          <a:stretch>
            <a:fillRect/>
          </a:stretch>
        </p:blipFill>
        <p:spPr bwMode="auto">
          <a:xfrm>
            <a:off x="1007604" y="1124744"/>
            <a:ext cx="3924436" cy="2284760"/>
          </a:xfrm>
          <a:prstGeom prst="rect">
            <a:avLst/>
          </a:prstGeom>
          <a:ln>
            <a:noFill/>
          </a:ln>
          <a:effectLst>
            <a:softEdge rad="112500"/>
          </a:effectLst>
        </p:spPr>
      </p:pic>
      <p:pic>
        <p:nvPicPr>
          <p:cNvPr id="7" name="Рисунок 6" descr="http://astana.gov.kz/image/resize/850/400/data/media/news/images/d7fe8eade658e0b1c2954630b082635e.png"/>
          <p:cNvPicPr/>
          <p:nvPr/>
        </p:nvPicPr>
        <p:blipFill>
          <a:blip r:embed="rId4" cstate="print"/>
          <a:srcRect/>
          <a:stretch>
            <a:fillRect/>
          </a:stretch>
        </p:blipFill>
        <p:spPr bwMode="auto">
          <a:xfrm>
            <a:off x="4860032" y="1196752"/>
            <a:ext cx="3394720" cy="2304256"/>
          </a:xfrm>
          <a:prstGeom prst="rect">
            <a:avLst/>
          </a:prstGeom>
          <a:ln>
            <a:noFill/>
          </a:ln>
          <a:effectLst>
            <a:softEdge rad="112500"/>
          </a:effectLst>
        </p:spPr>
      </p:pic>
      <p:pic>
        <p:nvPicPr>
          <p:cNvPr id="8" name="Рисунок 7" descr="http://www.kazakhfilmstudios.kz/upload/iblock/fba/fbaa40ab5681fccab97c57312c81087b.jpg"/>
          <p:cNvPicPr/>
          <p:nvPr/>
        </p:nvPicPr>
        <p:blipFill>
          <a:blip r:embed="rId5" cstate="print"/>
          <a:srcRect/>
          <a:stretch>
            <a:fillRect/>
          </a:stretch>
        </p:blipFill>
        <p:spPr bwMode="auto">
          <a:xfrm>
            <a:off x="1007604" y="3592065"/>
            <a:ext cx="3775556" cy="2787011"/>
          </a:xfrm>
          <a:prstGeom prst="rect">
            <a:avLst/>
          </a:prstGeom>
          <a:ln>
            <a:noFill/>
          </a:ln>
          <a:effectLst>
            <a:softEdge rad="112500"/>
          </a:effectLst>
        </p:spPr>
      </p:pic>
      <p:pic>
        <p:nvPicPr>
          <p:cNvPr id="9" name="Рисунок 8" descr="https://i.onthe.io/pogudx2haj19kvsp4.580687f8.jpg"/>
          <p:cNvPicPr/>
          <p:nvPr/>
        </p:nvPicPr>
        <p:blipFill>
          <a:blip r:embed="rId6" cstate="print"/>
          <a:srcRect/>
          <a:stretch>
            <a:fillRect/>
          </a:stretch>
        </p:blipFill>
        <p:spPr bwMode="auto">
          <a:xfrm>
            <a:off x="4999184" y="3501007"/>
            <a:ext cx="3255568" cy="2824143"/>
          </a:xfrm>
          <a:prstGeom prst="rect">
            <a:avLst/>
          </a:prstGeom>
          <a:ln>
            <a:noFill/>
          </a:ln>
          <a:effectLst>
            <a:softEdge rad="112500"/>
          </a:effectLst>
        </p:spPr>
      </p:pic>
      <p:pic>
        <p:nvPicPr>
          <p:cNvPr id="10" name="Рисунок 9" descr="http://today.kz/static/uploads/cfc0e1ea-d001-445e-b355-a82230a5672d.jpeg"/>
          <p:cNvPicPr/>
          <p:nvPr/>
        </p:nvPicPr>
        <p:blipFill rotWithShape="1">
          <a:blip r:embed="rId7" cstate="print"/>
          <a:srcRect l="95938"/>
          <a:stretch/>
        </p:blipFill>
        <p:spPr bwMode="auto">
          <a:xfrm>
            <a:off x="8604448" y="3501008"/>
            <a:ext cx="106710" cy="2996357"/>
          </a:xfrm>
          <a:prstGeom prst="rect">
            <a:avLst/>
          </a:prstGeom>
          <a:ln>
            <a:noFill/>
          </a:ln>
          <a:effectLst>
            <a:softEdge rad="112500"/>
          </a:effectLst>
        </p:spPr>
      </p:pic>
      <p:sp>
        <p:nvSpPr>
          <p:cNvPr id="11" name="TextBox 10"/>
          <p:cNvSpPr txBox="1"/>
          <p:nvPr/>
        </p:nvSpPr>
        <p:spPr>
          <a:xfrm>
            <a:off x="6372200" y="3573016"/>
            <a:ext cx="1656184" cy="369332"/>
          </a:xfrm>
          <a:prstGeom prst="rect">
            <a:avLst/>
          </a:prstGeom>
          <a:noFill/>
        </p:spPr>
        <p:txBody>
          <a:bodyPr wrap="square" rtlCol="0">
            <a:spAutoFit/>
          </a:bodyPr>
          <a:lstStyle/>
          <a:p>
            <a:r>
              <a:rPr lang="kk-KZ" b="1" dirty="0">
                <a:solidFill>
                  <a:schemeClr val="bg1"/>
                </a:solidFill>
              </a:rPr>
              <a:t> </a:t>
            </a:r>
            <a:endParaRPr lang="ru-RU" b="1" dirty="0">
              <a:solidFill>
                <a:schemeClr val="bg1"/>
              </a:solidFill>
            </a:endParaRPr>
          </a:p>
        </p:txBody>
      </p:sp>
      <p:sp>
        <p:nvSpPr>
          <p:cNvPr id="12" name="TextBox 11"/>
          <p:cNvSpPr txBox="1"/>
          <p:nvPr/>
        </p:nvSpPr>
        <p:spPr>
          <a:xfrm>
            <a:off x="5909320" y="5888927"/>
            <a:ext cx="1872208" cy="400110"/>
          </a:xfrm>
          <a:prstGeom prst="rect">
            <a:avLst/>
          </a:prstGeom>
          <a:noFill/>
        </p:spPr>
        <p:txBody>
          <a:bodyPr wrap="square" rtlCol="0">
            <a:spAutoFit/>
          </a:bodyPr>
          <a:lstStyle/>
          <a:p>
            <a:r>
              <a:rPr lang="kk-KZ" sz="2000" b="1" dirty="0">
                <a:ln w="10541" cmpd="sng">
                  <a:solidFill>
                    <a:schemeClr val="accent1">
                      <a:shade val="88000"/>
                      <a:satMod val="110000"/>
                    </a:schemeClr>
                  </a:solidFill>
                  <a:prstDash val="solid"/>
                </a:ln>
                <a:solidFill>
                  <a:schemeClr val="bg1"/>
                </a:solidFill>
                <a:latin typeface="Times New Roman" panose="02020603050405020304" pitchFamily="18" charset="0"/>
                <a:cs typeface="Times New Roman" panose="02020603050405020304" pitchFamily="18" charset="0"/>
              </a:rPr>
              <a:t>Ринат Гайсин </a:t>
            </a:r>
            <a:endParaRPr lang="ru-RU" sz="2000" b="1" dirty="0">
              <a:ln w="10541" cmpd="sng">
                <a:solidFill>
                  <a:schemeClr val="accent1">
                    <a:shade val="88000"/>
                    <a:satMod val="110000"/>
                  </a:schemeClr>
                </a:solidFill>
                <a:prstDash val="solid"/>
              </a:ln>
              <a:solidFill>
                <a:schemeClr val="bg1"/>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1367136" y="2868861"/>
            <a:ext cx="3888432" cy="400110"/>
          </a:xfrm>
          <a:prstGeom prst="rect">
            <a:avLst/>
          </a:prstGeom>
          <a:noFill/>
        </p:spPr>
        <p:txBody>
          <a:bodyPr wrap="square" rtlCol="0">
            <a:spAutoFit/>
          </a:bodyPr>
          <a:lstStyle/>
          <a:p>
            <a:r>
              <a:rPr lang="kk-KZ" sz="2000" b="1" dirty="0">
                <a:solidFill>
                  <a:schemeClr val="bg1"/>
                </a:solidFill>
                <a:latin typeface="Times New Roman" panose="02020603050405020304" pitchFamily="18" charset="0"/>
                <a:cs typeface="Times New Roman" panose="02020603050405020304" pitchFamily="18" charset="0"/>
              </a:rPr>
              <a:t>Нұрғиса Тілендиев </a:t>
            </a:r>
            <a:endParaRPr lang="ru-RU" sz="2000" b="1" dirty="0">
              <a:solidFill>
                <a:schemeClr val="bg1"/>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957148" y="5858149"/>
            <a:ext cx="3168352" cy="400110"/>
          </a:xfrm>
          <a:prstGeom prst="rect">
            <a:avLst/>
          </a:prstGeom>
          <a:noFill/>
        </p:spPr>
        <p:txBody>
          <a:bodyPr wrap="square" rtlCol="0">
            <a:spAutoFit/>
          </a:bodyPr>
          <a:lstStyle/>
          <a:p>
            <a:pPr algn="ctr"/>
            <a:r>
              <a:rPr lang="kk-KZ"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Қуат Шілдебаев </a:t>
            </a:r>
            <a:endParaRPr lang="ru-RU"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TextBox 15"/>
          <p:cNvSpPr txBox="1"/>
          <p:nvPr/>
        </p:nvSpPr>
        <p:spPr>
          <a:xfrm>
            <a:off x="4861400" y="2934289"/>
            <a:ext cx="3816424" cy="400110"/>
          </a:xfrm>
          <a:prstGeom prst="rect">
            <a:avLst/>
          </a:prstGeom>
          <a:noFill/>
        </p:spPr>
        <p:txBody>
          <a:bodyPr wrap="square" rtlCol="0">
            <a:spAutoFit/>
          </a:bodyPr>
          <a:lstStyle/>
          <a:p>
            <a:pPr algn="ctr"/>
            <a:r>
              <a:rPr lang="kk-KZ" sz="2000" b="1" dirty="0">
                <a:solidFill>
                  <a:schemeClr val="bg1"/>
                </a:solidFill>
                <a:latin typeface="Times New Roman" pitchFamily="18" charset="0"/>
                <a:cs typeface="Times New Roman" pitchFamily="18" charset="0"/>
              </a:rPr>
              <a:t>Төлеген Мұхамеджанов </a:t>
            </a:r>
            <a:endParaRPr lang="ru-RU" sz="2000" b="1" dirty="0">
              <a:solidFill>
                <a:schemeClr val="bg1"/>
              </a:solidFill>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s://ds03.infourok.ru/uploads/ex/0ec1/00029348-5f967c95/img14.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
        <p:nvSpPr>
          <p:cNvPr id="5" name="Прямоугольник 4"/>
          <p:cNvSpPr/>
          <p:nvPr/>
        </p:nvSpPr>
        <p:spPr>
          <a:xfrm>
            <a:off x="899592" y="1340768"/>
            <a:ext cx="7344816" cy="3477875"/>
          </a:xfrm>
          <a:prstGeom prst="rect">
            <a:avLst/>
          </a:prstGeom>
        </p:spPr>
        <p:txBody>
          <a:bodyPr wrap="square">
            <a:spAutoFit/>
          </a:bodyPr>
          <a:lstStyle/>
          <a:p>
            <a:pPr algn="ct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a:p>
            <a:endParaRPr lang="kk-KZ"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a:p>
            <a:endPar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a:p>
            <a:r>
              <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«Кино» </a:t>
            </a:r>
            <a:r>
              <a:rPr lang="ru-RU" sz="2400"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тобы</a:t>
            </a:r>
            <a:r>
              <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 </a:t>
            </a:r>
            <a:r>
              <a:rPr lang="ru-RU" sz="2400"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көркем</a:t>
            </a:r>
            <a:r>
              <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фильм</a:t>
            </a:r>
          </a:p>
          <a:p>
            <a:r>
              <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a:t>
            </a:r>
            <a:r>
              <a:rPr lang="ru-RU" sz="2400"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Домбыра</a:t>
            </a:r>
            <a:r>
              <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a:t>
            </a:r>
            <a:r>
              <a:rPr lang="ru-RU" sz="2400"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тобы</a:t>
            </a:r>
            <a:r>
              <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 </a:t>
            </a:r>
            <a:r>
              <a:rPr lang="ru-RU" sz="2400"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деректі</a:t>
            </a:r>
            <a:r>
              <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фильм</a:t>
            </a:r>
          </a:p>
          <a:p>
            <a:r>
              <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«Анимация» </a:t>
            </a:r>
            <a:r>
              <a:rPr lang="ru-RU" sz="2400"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тобы</a:t>
            </a:r>
            <a:r>
              <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a:t>
            </a:r>
            <a:r>
              <a:rPr lang="ru-RU" sz="2400"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мультипликациялық</a:t>
            </a:r>
            <a:r>
              <a:rPr lang="ru-RU" sz="24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кино</a:t>
            </a:r>
          </a:p>
          <a:p>
            <a:r>
              <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a:t>
            </a:r>
            <a:endParaRPr lang="kk-KZ"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a:p>
            <a:pPr algn="ctr"/>
            <a:endParaRPr lang="ru-RU" sz="1400" i="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a:p>
            <a:pPr algn="ctr"/>
            <a:endParaRPr lang="ru-RU" sz="1400" i="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p:txBody>
      </p:sp>
      <p:sp>
        <p:nvSpPr>
          <p:cNvPr id="6" name="TextBox 5"/>
          <p:cNvSpPr txBox="1"/>
          <p:nvPr/>
        </p:nvSpPr>
        <p:spPr>
          <a:xfrm>
            <a:off x="3083567" y="1340768"/>
            <a:ext cx="3240360" cy="646331"/>
          </a:xfrm>
          <a:prstGeom prst="rect">
            <a:avLst/>
          </a:prstGeom>
          <a:solidFill>
            <a:schemeClr val="tx1"/>
          </a:solidFill>
        </p:spPr>
        <p:txBody>
          <a:bodyPr wrap="square" rtlCol="0">
            <a:spAutoFit/>
          </a:bodyPr>
          <a:lstStyle/>
          <a:p>
            <a:r>
              <a:rPr lang="kk-KZ" sz="2800" b="1" i="1" dirty="0">
                <a:solidFill>
                  <a:srgbClr val="002060"/>
                </a:solidFill>
                <a:latin typeface="Times New Roman" pitchFamily="18" charset="0"/>
                <a:cs typeface="Times New Roman" pitchFamily="18" charset="0"/>
              </a:rPr>
              <a:t> </a:t>
            </a:r>
            <a:r>
              <a:rPr lang="kk-KZ" sz="3600" dirty="0">
                <a:solidFill>
                  <a:srgbClr val="002060"/>
                </a:solidFill>
                <a:latin typeface="Times New Roman" pitchFamily="18" charset="0"/>
                <a:cs typeface="Times New Roman" pitchFamily="18" charset="0"/>
              </a:rPr>
              <a:t>Топтық жұмыс </a:t>
            </a:r>
            <a:endParaRPr lang="ru-RU" sz="3600" dirty="0">
              <a:solidFill>
                <a:srgbClr val="002060"/>
              </a:solidFill>
              <a:latin typeface="Times New Roman" pitchFamily="18" charset="0"/>
              <a:cs typeface="Times New Roman" pitchFamily="18" charset="0"/>
            </a:endParaRPr>
          </a:p>
        </p:txBody>
      </p:sp>
      <p:sp>
        <p:nvSpPr>
          <p:cNvPr id="7" name="Стрелка вправо 6"/>
          <p:cNvSpPr/>
          <p:nvPr/>
        </p:nvSpPr>
        <p:spPr>
          <a:xfrm>
            <a:off x="827584" y="247637"/>
            <a:ext cx="3876163" cy="913061"/>
          </a:xfrm>
          <a:prstGeom prst="rightArrow">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2000" b="1" dirty="0">
                <a:solidFill>
                  <a:schemeClr val="bg1"/>
                </a:solidFill>
                <a:latin typeface="Times New Roman" panose="02020603050405020304" pitchFamily="18" charset="0"/>
                <a:cs typeface="Times New Roman" panose="02020603050405020304" pitchFamily="18" charset="0"/>
              </a:rPr>
              <a:t>Постер қорғау әдісі:</a:t>
            </a:r>
            <a:endParaRPr lang="ru-RU" sz="2000" b="1" dirty="0">
              <a:solidFill>
                <a:schemeClr val="bg1"/>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1111822" y="4282907"/>
            <a:ext cx="6920355" cy="1754326"/>
          </a:xfrm>
          <a:prstGeom prst="rect">
            <a:avLst/>
          </a:prstGeom>
        </p:spPr>
        <p:txBody>
          <a:bodyPr wrap="square">
            <a:spAutoFit/>
          </a:bodyPr>
          <a:lstStyle/>
          <a:p>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Топтық</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жұптық</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жұмыс</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оқушының</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ұжымда</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бірлесіп</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жұмыс</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жасауына</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мүмкіндік</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беретіні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соның</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негізінде</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көшбасшылық</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қасиеті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дамитыны</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оқушының</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өзіне</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сенімді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болуына</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өз</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бетінше</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білім</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алуға</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шығармашылығын</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қалыптастыруға</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ықпал</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ететіндігін</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атап</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өтсе</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оқушылар</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оқудың</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сабақтардың</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қызықты</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өтетіндігін</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баяндайды</a:t>
            </a:r>
            <a:endParaRPr lang="ru-RU"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a:p>
        </p:txBody>
      </p:sp>
      <p:pic>
        <p:nvPicPr>
          <p:cNvPr id="4" name="Picture 2" descr="https://ds03.infourok.ru/uploads/ex/0ec1/00029348-5f967c95/img14.jpg"/>
          <p:cNvPicPr>
            <a:picLocks noChangeAspect="1" noChangeArrowheads="1"/>
          </p:cNvPicPr>
          <p:nvPr/>
        </p:nvPicPr>
        <p:blipFill>
          <a:blip r:embed="rId2" cstate="print"/>
          <a:srcRect/>
          <a:stretch>
            <a:fillRect/>
          </a:stretch>
        </p:blipFill>
        <p:spPr bwMode="auto">
          <a:xfrm>
            <a:off x="-34668" y="0"/>
            <a:ext cx="9144000" cy="6858001"/>
          </a:xfrm>
          <a:prstGeom prst="rect">
            <a:avLst/>
          </a:prstGeom>
          <a:noFill/>
        </p:spPr>
      </p:pic>
      <p:sp>
        <p:nvSpPr>
          <p:cNvPr id="6" name="Овал 5"/>
          <p:cNvSpPr/>
          <p:nvPr/>
        </p:nvSpPr>
        <p:spPr>
          <a:xfrm>
            <a:off x="1057431" y="2204675"/>
            <a:ext cx="2736304" cy="1624226"/>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dirty="0"/>
              <a:t>Кино</a:t>
            </a:r>
            <a:endParaRPr lang="ru-RU" dirty="0"/>
          </a:p>
        </p:txBody>
      </p:sp>
      <p:sp>
        <p:nvSpPr>
          <p:cNvPr id="7" name="Овал 6"/>
          <p:cNvSpPr/>
          <p:nvPr/>
        </p:nvSpPr>
        <p:spPr>
          <a:xfrm>
            <a:off x="5014392" y="2086262"/>
            <a:ext cx="3064296" cy="1768242"/>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dirty="0"/>
              <a:t>Музыка</a:t>
            </a:r>
            <a:endParaRPr lang="ru-RU" dirty="0"/>
          </a:p>
        </p:txBody>
      </p:sp>
      <p:sp>
        <p:nvSpPr>
          <p:cNvPr id="8" name="Овал 7"/>
          <p:cNvSpPr/>
          <p:nvPr/>
        </p:nvSpPr>
        <p:spPr>
          <a:xfrm>
            <a:off x="3347864" y="2204675"/>
            <a:ext cx="2443336" cy="1624226"/>
          </a:xfrm>
          <a:prstGeom prst="ellipse">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flipH="1">
            <a:off x="1475656" y="836712"/>
            <a:ext cx="72008" cy="1384995"/>
          </a:xfrm>
          <a:prstGeom prst="rect">
            <a:avLst/>
          </a:prstGeom>
          <a:noFill/>
        </p:spPr>
        <p:txBody>
          <a:bodyPr wrap="square" rtlCol="0">
            <a:spAutoFit/>
          </a:bodyPr>
          <a:lstStyle/>
          <a:p>
            <a:endParaRPr lang="en-US" sz="6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r>
              <a:rPr lang="kk-KZ" sz="2400" b="1" cap="all" dirty="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          </a:t>
            </a:r>
            <a:endParaRPr lang="ru-RU" sz="2400" b="1" cap="all" dirty="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endParaRPr>
          </a:p>
        </p:txBody>
      </p:sp>
      <p:sp>
        <p:nvSpPr>
          <p:cNvPr id="10" name="TextBox 9"/>
          <p:cNvSpPr txBox="1"/>
          <p:nvPr/>
        </p:nvSpPr>
        <p:spPr>
          <a:xfrm>
            <a:off x="2651920" y="911260"/>
            <a:ext cx="3840159" cy="523220"/>
          </a:xfrm>
          <a:prstGeom prst="rect">
            <a:avLst/>
          </a:prstGeom>
          <a:solidFill>
            <a:schemeClr val="accent5"/>
          </a:solidFill>
        </p:spPr>
        <p:txBody>
          <a:bodyPr wrap="square" rtlCol="0">
            <a:spAutoFit/>
          </a:bodyPr>
          <a:lstStyle/>
          <a:p>
            <a:r>
              <a:rPr lang="kk-KZ" sz="2800" b="1" i="1" dirty="0">
                <a:solidFill>
                  <a:srgbClr val="002060"/>
                </a:solidFill>
                <a:latin typeface="Times New Roman" pitchFamily="18" charset="0"/>
                <a:cs typeface="Times New Roman" pitchFamily="18" charset="0"/>
              </a:rPr>
              <a:t> Венн диаграммасы</a:t>
            </a:r>
            <a:endParaRPr lang="ru-RU" sz="3600" dirty="0">
              <a:solidFill>
                <a:srgbClr val="002060"/>
              </a:solidFill>
              <a:latin typeface="Times New Roman" pitchFamily="18" charset="0"/>
              <a:cs typeface="Times New Roman" pitchFamily="18" charset="0"/>
            </a:endParaRPr>
          </a:p>
        </p:txBody>
      </p:sp>
      <p:sp>
        <p:nvSpPr>
          <p:cNvPr id="5" name="Прямоугольник 4"/>
          <p:cNvSpPr/>
          <p:nvPr/>
        </p:nvSpPr>
        <p:spPr>
          <a:xfrm>
            <a:off x="1057431" y="4418669"/>
            <a:ext cx="7169224" cy="1754326"/>
          </a:xfrm>
          <a:prstGeom prst="rect">
            <a:avLst/>
          </a:prstGeom>
        </p:spPr>
        <p:txBody>
          <a:bodyPr wrap="square">
            <a:spAutoFit/>
          </a:bodyPr>
          <a:lstStyle/>
          <a:p>
            <a:r>
              <a:rPr lang="ru-RU" dirty="0">
                <a:solidFill>
                  <a:srgbClr val="0070C0"/>
                </a:solidFill>
              </a:rPr>
              <a:t>Венн </a:t>
            </a:r>
            <a:r>
              <a:rPr lang="ru-RU" dirty="0" err="1">
                <a:solidFill>
                  <a:srgbClr val="0070C0"/>
                </a:solidFill>
              </a:rPr>
              <a:t>диаграммасының</a:t>
            </a:r>
            <a:r>
              <a:rPr lang="ru-RU" dirty="0">
                <a:solidFill>
                  <a:srgbClr val="0070C0"/>
                </a:solidFill>
              </a:rPr>
              <a:t> </a:t>
            </a:r>
            <a:r>
              <a:rPr lang="ru-RU" dirty="0" err="1">
                <a:solidFill>
                  <a:srgbClr val="0070C0"/>
                </a:solidFill>
              </a:rPr>
              <a:t>тиімділігі</a:t>
            </a:r>
            <a:r>
              <a:rPr lang="ru-RU" dirty="0">
                <a:solidFill>
                  <a:srgbClr val="0070C0"/>
                </a:solidFill>
              </a:rPr>
              <a:t>: </a:t>
            </a:r>
            <a:r>
              <a:rPr lang="ru-RU" dirty="0" err="1">
                <a:solidFill>
                  <a:srgbClr val="0070C0"/>
                </a:solidFill>
              </a:rPr>
              <a:t>оқушылар</a:t>
            </a:r>
            <a:r>
              <a:rPr lang="ru-RU" dirty="0">
                <a:solidFill>
                  <a:srgbClr val="0070C0"/>
                </a:solidFill>
              </a:rPr>
              <a:t> </a:t>
            </a:r>
            <a:r>
              <a:rPr lang="ru-RU" dirty="0" err="1">
                <a:solidFill>
                  <a:srgbClr val="0070C0"/>
                </a:solidFill>
              </a:rPr>
              <a:t>салыстыру</a:t>
            </a:r>
            <a:r>
              <a:rPr lang="ru-RU" dirty="0">
                <a:solidFill>
                  <a:srgbClr val="0070C0"/>
                </a:solidFill>
              </a:rPr>
              <a:t> </a:t>
            </a:r>
            <a:r>
              <a:rPr lang="ru-RU" dirty="0" err="1">
                <a:solidFill>
                  <a:srgbClr val="0070C0"/>
                </a:solidFill>
              </a:rPr>
              <a:t>сызба-жұмыстары</a:t>
            </a:r>
            <a:r>
              <a:rPr lang="ru-RU" dirty="0">
                <a:solidFill>
                  <a:srgbClr val="0070C0"/>
                </a:solidFill>
              </a:rPr>
              <a:t> </a:t>
            </a:r>
            <a:r>
              <a:rPr lang="ru-RU" dirty="0" err="1">
                <a:solidFill>
                  <a:srgbClr val="0070C0"/>
                </a:solidFill>
              </a:rPr>
              <a:t>арқылы</a:t>
            </a:r>
            <a:r>
              <a:rPr lang="ru-RU" dirty="0">
                <a:solidFill>
                  <a:srgbClr val="0070C0"/>
                </a:solidFill>
              </a:rPr>
              <a:t> </a:t>
            </a:r>
            <a:r>
              <a:rPr lang="ru-RU" dirty="0" err="1">
                <a:solidFill>
                  <a:srgbClr val="0070C0"/>
                </a:solidFill>
              </a:rPr>
              <a:t>екі</a:t>
            </a:r>
            <a:r>
              <a:rPr lang="ru-RU" dirty="0">
                <a:solidFill>
                  <a:srgbClr val="0070C0"/>
                </a:solidFill>
              </a:rPr>
              <a:t> </a:t>
            </a:r>
            <a:r>
              <a:rPr lang="ru-RU" dirty="0" err="1">
                <a:solidFill>
                  <a:srgbClr val="0070C0"/>
                </a:solidFill>
              </a:rPr>
              <a:t>түрлі</a:t>
            </a:r>
            <a:r>
              <a:rPr lang="ru-RU" dirty="0">
                <a:solidFill>
                  <a:srgbClr val="0070C0"/>
                </a:solidFill>
              </a:rPr>
              <a:t> </a:t>
            </a:r>
            <a:r>
              <a:rPr lang="ru-RU" dirty="0" err="1">
                <a:solidFill>
                  <a:srgbClr val="0070C0"/>
                </a:solidFill>
              </a:rPr>
              <a:t>заттың</a:t>
            </a:r>
            <a:r>
              <a:rPr lang="ru-RU" dirty="0">
                <a:solidFill>
                  <a:srgbClr val="0070C0"/>
                </a:solidFill>
              </a:rPr>
              <a:t>, я </a:t>
            </a:r>
            <a:r>
              <a:rPr lang="ru-RU" dirty="0" err="1">
                <a:solidFill>
                  <a:srgbClr val="0070C0"/>
                </a:solidFill>
              </a:rPr>
              <a:t>болмаса</a:t>
            </a:r>
            <a:r>
              <a:rPr lang="ru-RU" dirty="0">
                <a:solidFill>
                  <a:srgbClr val="0070C0"/>
                </a:solidFill>
              </a:rPr>
              <a:t>, </a:t>
            </a:r>
            <a:r>
              <a:rPr lang="ru-RU" dirty="0" err="1">
                <a:solidFill>
                  <a:srgbClr val="0070C0"/>
                </a:solidFill>
              </a:rPr>
              <a:t>жағдаяттар</a:t>
            </a:r>
            <a:r>
              <a:rPr lang="ru-RU" dirty="0">
                <a:solidFill>
                  <a:srgbClr val="0070C0"/>
                </a:solidFill>
              </a:rPr>
              <a:t> мен </a:t>
            </a:r>
            <a:r>
              <a:rPr lang="ru-RU" dirty="0" err="1">
                <a:solidFill>
                  <a:srgbClr val="0070C0"/>
                </a:solidFill>
              </a:rPr>
              <a:t>тұлғалардың</a:t>
            </a:r>
            <a:r>
              <a:rPr lang="ru-RU" dirty="0">
                <a:solidFill>
                  <a:srgbClr val="0070C0"/>
                </a:solidFill>
              </a:rPr>
              <a:t> </a:t>
            </a:r>
            <a:r>
              <a:rPr lang="ru-RU" dirty="0" err="1">
                <a:solidFill>
                  <a:srgbClr val="0070C0"/>
                </a:solidFill>
              </a:rPr>
              <a:t>айырмашылығы</a:t>
            </a:r>
            <a:r>
              <a:rPr lang="ru-RU" dirty="0">
                <a:solidFill>
                  <a:srgbClr val="0070C0"/>
                </a:solidFill>
              </a:rPr>
              <a:t> мен </a:t>
            </a:r>
            <a:r>
              <a:rPr lang="ru-RU" dirty="0" err="1">
                <a:solidFill>
                  <a:srgbClr val="0070C0"/>
                </a:solidFill>
              </a:rPr>
              <a:t>ұқсастығын</a:t>
            </a:r>
            <a:r>
              <a:rPr lang="ru-RU" dirty="0">
                <a:solidFill>
                  <a:srgbClr val="0070C0"/>
                </a:solidFill>
              </a:rPr>
              <a:t> </a:t>
            </a:r>
            <a:r>
              <a:rPr lang="ru-RU" dirty="0" err="1">
                <a:solidFill>
                  <a:srgbClr val="0070C0"/>
                </a:solidFill>
              </a:rPr>
              <a:t>оңай</a:t>
            </a:r>
            <a:r>
              <a:rPr lang="ru-RU" dirty="0">
                <a:solidFill>
                  <a:srgbClr val="0070C0"/>
                </a:solidFill>
              </a:rPr>
              <a:t> </a:t>
            </a:r>
            <a:r>
              <a:rPr lang="ru-RU" dirty="0" err="1">
                <a:solidFill>
                  <a:srgbClr val="0070C0"/>
                </a:solidFill>
              </a:rPr>
              <a:t>таба</a:t>
            </a:r>
            <a:r>
              <a:rPr lang="ru-RU" dirty="0">
                <a:solidFill>
                  <a:srgbClr val="0070C0"/>
                </a:solidFill>
              </a:rPr>
              <a:t> </a:t>
            </a:r>
            <a:r>
              <a:rPr lang="ru-RU" dirty="0" err="1">
                <a:solidFill>
                  <a:srgbClr val="0070C0"/>
                </a:solidFill>
              </a:rPr>
              <a:t>алады</a:t>
            </a:r>
            <a:r>
              <a:rPr lang="ru-RU" dirty="0">
                <a:solidFill>
                  <a:srgbClr val="0070C0"/>
                </a:solidFill>
              </a:rPr>
              <a:t>. </a:t>
            </a:r>
            <a:r>
              <a:rPr lang="ru-RU" dirty="0" err="1">
                <a:solidFill>
                  <a:srgbClr val="0070C0"/>
                </a:solidFill>
              </a:rPr>
              <a:t>Сонымен</a:t>
            </a:r>
            <a:r>
              <a:rPr lang="ru-RU" dirty="0">
                <a:solidFill>
                  <a:srgbClr val="0070C0"/>
                </a:solidFill>
              </a:rPr>
              <a:t> </a:t>
            </a:r>
            <a:r>
              <a:rPr lang="ru-RU" dirty="0" err="1">
                <a:solidFill>
                  <a:srgbClr val="0070C0"/>
                </a:solidFill>
              </a:rPr>
              <a:t>қатар</a:t>
            </a:r>
            <a:r>
              <a:rPr lang="ru-RU" dirty="0">
                <a:solidFill>
                  <a:srgbClr val="0070C0"/>
                </a:solidFill>
              </a:rPr>
              <a:t>, </a:t>
            </a:r>
            <a:r>
              <a:rPr lang="ru-RU" dirty="0" err="1">
                <a:solidFill>
                  <a:srgbClr val="0070C0"/>
                </a:solidFill>
              </a:rPr>
              <a:t>аталмыш</a:t>
            </a:r>
            <a:r>
              <a:rPr lang="ru-RU" dirty="0">
                <a:solidFill>
                  <a:srgbClr val="0070C0"/>
                </a:solidFill>
              </a:rPr>
              <a:t> </a:t>
            </a:r>
            <a:r>
              <a:rPr lang="ru-RU" dirty="0" err="1">
                <a:solidFill>
                  <a:srgbClr val="0070C0"/>
                </a:solidFill>
              </a:rPr>
              <a:t>тәсіл</a:t>
            </a:r>
            <a:r>
              <a:rPr lang="ru-RU" dirty="0">
                <a:solidFill>
                  <a:srgbClr val="0070C0"/>
                </a:solidFill>
              </a:rPr>
              <a:t> </a:t>
            </a:r>
            <a:r>
              <a:rPr lang="ru-RU" dirty="0" err="1">
                <a:solidFill>
                  <a:srgbClr val="0070C0"/>
                </a:solidFill>
              </a:rPr>
              <a:t>оқушылардың</a:t>
            </a:r>
            <a:r>
              <a:rPr lang="ru-RU" dirty="0">
                <a:solidFill>
                  <a:srgbClr val="0070C0"/>
                </a:solidFill>
              </a:rPr>
              <a:t> </a:t>
            </a:r>
            <a:r>
              <a:rPr lang="ru-RU" dirty="0" err="1">
                <a:solidFill>
                  <a:srgbClr val="0070C0"/>
                </a:solidFill>
              </a:rPr>
              <a:t>салыстыра-сыни</a:t>
            </a:r>
            <a:r>
              <a:rPr lang="ru-RU" dirty="0">
                <a:solidFill>
                  <a:srgbClr val="0070C0"/>
                </a:solidFill>
              </a:rPr>
              <a:t> </a:t>
            </a:r>
            <a:r>
              <a:rPr lang="ru-RU" dirty="0" err="1">
                <a:solidFill>
                  <a:srgbClr val="0070C0"/>
                </a:solidFill>
              </a:rPr>
              <a:t>ойлау</a:t>
            </a:r>
            <a:r>
              <a:rPr lang="ru-RU" dirty="0">
                <a:solidFill>
                  <a:srgbClr val="0070C0"/>
                </a:solidFill>
              </a:rPr>
              <a:t> </a:t>
            </a:r>
            <a:r>
              <a:rPr lang="ru-RU" dirty="0" err="1">
                <a:solidFill>
                  <a:srgbClr val="0070C0"/>
                </a:solidFill>
              </a:rPr>
              <a:t>жүйесін</a:t>
            </a:r>
            <a:r>
              <a:rPr lang="ru-RU" dirty="0">
                <a:solidFill>
                  <a:srgbClr val="0070C0"/>
                </a:solidFill>
              </a:rPr>
              <a:t> </a:t>
            </a:r>
            <a:r>
              <a:rPr lang="ru-RU" dirty="0" err="1">
                <a:solidFill>
                  <a:srgbClr val="0070C0"/>
                </a:solidFill>
              </a:rPr>
              <a:t>бейнелік</a:t>
            </a:r>
            <a:r>
              <a:rPr lang="ru-RU" dirty="0">
                <a:solidFill>
                  <a:srgbClr val="0070C0"/>
                </a:solidFill>
              </a:rPr>
              <a:t> </a:t>
            </a:r>
            <a:r>
              <a:rPr lang="ru-RU" dirty="0" err="1">
                <a:solidFill>
                  <a:srgbClr val="0070C0"/>
                </a:solidFill>
              </a:rPr>
              <a:t>ес</a:t>
            </a:r>
            <a:r>
              <a:rPr lang="ru-RU" dirty="0">
                <a:solidFill>
                  <a:srgbClr val="0070C0"/>
                </a:solidFill>
              </a:rPr>
              <a:t> </a:t>
            </a:r>
            <a:r>
              <a:rPr lang="ru-RU" dirty="0" err="1">
                <a:solidFill>
                  <a:srgbClr val="0070C0"/>
                </a:solidFill>
              </a:rPr>
              <a:t>тұрғысынан</a:t>
            </a:r>
            <a:r>
              <a:rPr lang="ru-RU" dirty="0">
                <a:solidFill>
                  <a:srgbClr val="0070C0"/>
                </a:solidFill>
              </a:rPr>
              <a:t> </a:t>
            </a:r>
            <a:r>
              <a:rPr lang="ru-RU" dirty="0" err="1">
                <a:solidFill>
                  <a:srgbClr val="0070C0"/>
                </a:solidFill>
              </a:rPr>
              <a:t>дамытады</a:t>
            </a:r>
            <a:r>
              <a:rPr lang="ru-RU" dirty="0">
                <a:solidFill>
                  <a:srgbClr val="0070C0"/>
                </a:solidFill>
              </a:rPr>
              <a:t>.</a:t>
            </a:r>
            <a:endParaRPr lang="ru-RU" b="0" i="0" dirty="0">
              <a:solidFill>
                <a:srgbClr val="0070C0"/>
              </a:solidFill>
              <a:effectLst/>
              <a:latin typeface="PT San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49575" y="3226594"/>
            <a:ext cx="2466975" cy="1847850"/>
          </a:xfrm>
        </p:spPr>
      </p:pic>
      <p:pic>
        <p:nvPicPr>
          <p:cNvPr id="4" name="Picture 2" descr="https://ds03.infourok.ru/uploads/ex/0ec1/00029348-5f967c95/img14.jpg"/>
          <p:cNvPicPr>
            <a:picLocks noChangeAspect="1" noChangeArrowheads="1"/>
          </p:cNvPicPr>
          <p:nvPr/>
        </p:nvPicPr>
        <p:blipFill>
          <a:blip r:embed="rId3" cstate="print"/>
          <a:srcRect/>
          <a:stretch>
            <a:fillRect/>
          </a:stretch>
        </p:blipFill>
        <p:spPr bwMode="auto">
          <a:xfrm>
            <a:off x="0" y="-1"/>
            <a:ext cx="9144000" cy="6858001"/>
          </a:xfrm>
          <a:prstGeom prst="rect">
            <a:avLst/>
          </a:prstGeom>
          <a:noFill/>
        </p:spPr>
      </p:pic>
      <p:sp>
        <p:nvSpPr>
          <p:cNvPr id="5" name="Прямоугольник 4"/>
          <p:cNvSpPr/>
          <p:nvPr/>
        </p:nvSpPr>
        <p:spPr>
          <a:xfrm>
            <a:off x="971600" y="692696"/>
            <a:ext cx="7200800" cy="707886"/>
          </a:xfrm>
          <a:prstGeom prst="rect">
            <a:avLst/>
          </a:prstGeom>
        </p:spPr>
        <p:txBody>
          <a:bodyPr wrap="square">
            <a:spAutoFit/>
          </a:bodyPr>
          <a:lstStyle/>
          <a:p>
            <a:endParaRPr lang="ru-RU" sz="2000" dirty="0">
              <a:solidFill>
                <a:srgbClr val="7030A0"/>
              </a:solidFill>
            </a:endParaRPr>
          </a:p>
          <a:p>
            <a:endParaRPr lang="ru-RU" sz="2000" b="1" cap="all" dirty="0">
              <a:ln w="9000" cmpd="sng">
                <a:solidFill>
                  <a:schemeClr val="accent4">
                    <a:shade val="50000"/>
                    <a:satMod val="120000"/>
                  </a:schemeClr>
                </a:solidFill>
                <a:prstDash val="solid"/>
              </a:ln>
              <a:solidFill>
                <a:srgbClr val="00B0F0"/>
              </a:solidFill>
              <a:effectLst>
                <a:reflection blurRad="12700" stA="28000" endPos="45000" dist="1000" dir="5400000" sy="-100000" algn="bl" rotWithShape="0"/>
              </a:effectLst>
            </a:endParaRPr>
          </a:p>
        </p:txBody>
      </p:sp>
      <p:pic>
        <p:nvPicPr>
          <p:cNvPr id="8" name="Рисунок 7"/>
          <p:cNvPicPr>
            <a:picLocks noChangeAspect="1"/>
          </p:cNvPicPr>
          <p:nvPr/>
        </p:nvPicPr>
        <p:blipFill rotWithShape="1">
          <a:blip r:embed="rId4">
            <a:extLst>
              <a:ext uri="{28A0092B-C50C-407E-A947-70E740481C1C}">
                <a14:useLocalDpi xmlns:a14="http://schemas.microsoft.com/office/drawing/2010/main" val="0"/>
              </a:ext>
            </a:extLst>
          </a:blip>
          <a:srcRect t="4110" b="4110"/>
          <a:stretch/>
        </p:blipFill>
        <p:spPr>
          <a:xfrm>
            <a:off x="971600" y="1046639"/>
            <a:ext cx="7056783" cy="4824536"/>
          </a:xfrm>
          <a:prstGeom prst="rect">
            <a:avLst/>
          </a:prstGeom>
        </p:spPr>
      </p:pic>
      <p:sp>
        <p:nvSpPr>
          <p:cNvPr id="13" name="Овал 12"/>
          <p:cNvSpPr/>
          <p:nvPr/>
        </p:nvSpPr>
        <p:spPr>
          <a:xfrm>
            <a:off x="5805487" y="1961039"/>
            <a:ext cx="2304256" cy="17559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dirty="0"/>
              <a:t>Тақырып бойынша әліде ізденуім керек</a:t>
            </a:r>
            <a:endParaRPr lang="ru-RU" dirty="0"/>
          </a:p>
        </p:txBody>
      </p:sp>
      <p:sp>
        <p:nvSpPr>
          <p:cNvPr id="15" name="Выноска-облако 14"/>
          <p:cNvSpPr/>
          <p:nvPr/>
        </p:nvSpPr>
        <p:spPr>
          <a:xfrm>
            <a:off x="3379191" y="1963234"/>
            <a:ext cx="2385615" cy="1637008"/>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dirty="0"/>
              <a:t>Мен сабақты жақсы түсіндім</a:t>
            </a:r>
            <a:endParaRPr lang="ru-RU" dirty="0"/>
          </a:p>
        </p:txBody>
      </p:sp>
      <p:sp>
        <p:nvSpPr>
          <p:cNvPr id="18" name="Пятно 1 17"/>
          <p:cNvSpPr/>
          <p:nvPr/>
        </p:nvSpPr>
        <p:spPr>
          <a:xfrm>
            <a:off x="570762" y="1815644"/>
            <a:ext cx="3168589" cy="221282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k-KZ" dirty="0"/>
          </a:p>
          <a:p>
            <a:pPr algn="ctr"/>
            <a:r>
              <a:rPr lang="kk-KZ" dirty="0"/>
              <a:t>Өте жақсы түсіндім, мен үшін қызықты болды</a:t>
            </a:r>
            <a:endParaRPr lang="ru-RU" dirty="0"/>
          </a:p>
        </p:txBody>
      </p:sp>
      <p:sp>
        <p:nvSpPr>
          <p:cNvPr id="3" name="Скругленный прямоугольник 2"/>
          <p:cNvSpPr/>
          <p:nvPr/>
        </p:nvSpPr>
        <p:spPr>
          <a:xfrm>
            <a:off x="971600" y="1012241"/>
            <a:ext cx="6696743" cy="91440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4000" dirty="0">
                <a:latin typeface="Times New Roman" panose="02020603050405020304" pitchFamily="18" charset="0"/>
                <a:cs typeface="Times New Roman" panose="02020603050405020304" pitchFamily="18" charset="0"/>
              </a:rPr>
              <a:t>Білім қоржыны</a:t>
            </a:r>
            <a:endParaRPr lang="ru-RU" sz="4000" dirty="0">
              <a:latin typeface="Times New Roman" panose="02020603050405020304" pitchFamily="18" charset="0"/>
              <a:cs typeface="Times New Roman" panose="02020603050405020304" pitchFamily="18" charset="0"/>
            </a:endParaRPr>
          </a:p>
        </p:txBody>
      </p:sp>
      <p:sp>
        <p:nvSpPr>
          <p:cNvPr id="14" name="Стрелка вправо 13"/>
          <p:cNvSpPr/>
          <p:nvPr/>
        </p:nvSpPr>
        <p:spPr>
          <a:xfrm>
            <a:off x="950609" y="149295"/>
            <a:ext cx="2829540" cy="830368"/>
          </a:xfrm>
          <a:prstGeom prst="rightArrow">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kk-KZ" sz="2000" b="1" dirty="0">
                <a:solidFill>
                  <a:schemeClr val="bg1"/>
                </a:solidFill>
                <a:latin typeface="Times New Roman" panose="02020603050405020304" pitchFamily="18" charset="0"/>
                <a:cs typeface="Times New Roman" panose="02020603050405020304" pitchFamily="18" charset="0"/>
              </a:rPr>
              <a:t>Кері байланыс әдісі</a:t>
            </a:r>
            <a:endParaRPr lang="ru-RU" sz="2000" b="1" dirty="0">
              <a:solidFill>
                <a:schemeClr val="bg1"/>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950609" y="5762124"/>
            <a:ext cx="7219503" cy="646331"/>
          </a:xfrm>
          <a:prstGeom prst="rect">
            <a:avLst/>
          </a:prstGeom>
        </p:spPr>
        <p:txBody>
          <a:bodyPr wrap="square">
            <a:spAutoFit/>
          </a:bodyPr>
          <a:lstStyle/>
          <a:p>
            <a:r>
              <a:rPr lang="ru-RU" dirty="0" err="1">
                <a:solidFill>
                  <a:srgbClr val="000000"/>
                </a:solidFill>
                <a:latin typeface="Verdana" panose="020B0604030504040204" pitchFamily="34" charset="0"/>
              </a:rPr>
              <a:t>Кері</a:t>
            </a:r>
            <a:r>
              <a:rPr lang="ru-RU" dirty="0">
                <a:solidFill>
                  <a:srgbClr val="000000"/>
                </a:solidFill>
                <a:latin typeface="Verdana" panose="020B0604030504040204" pitchFamily="34" charset="0"/>
              </a:rPr>
              <a:t> </a:t>
            </a:r>
            <a:r>
              <a:rPr lang="ru-RU" dirty="0" err="1">
                <a:solidFill>
                  <a:srgbClr val="000000"/>
                </a:solidFill>
                <a:latin typeface="Verdana" panose="020B0604030504040204" pitchFamily="34" charset="0"/>
              </a:rPr>
              <a:t>байланыстың</a:t>
            </a:r>
            <a:r>
              <a:rPr lang="ru-RU" dirty="0">
                <a:solidFill>
                  <a:srgbClr val="000000"/>
                </a:solidFill>
                <a:latin typeface="Verdana" panose="020B0604030504040204" pitchFamily="34" charset="0"/>
              </a:rPr>
              <a:t>  </a:t>
            </a:r>
            <a:r>
              <a:rPr lang="ru-RU" dirty="0" err="1">
                <a:solidFill>
                  <a:srgbClr val="000000"/>
                </a:solidFill>
                <a:latin typeface="Verdana" panose="020B0604030504040204" pitchFamily="34" charset="0"/>
              </a:rPr>
              <a:t>тиімділігі</a:t>
            </a:r>
            <a:r>
              <a:rPr lang="ru-RU" dirty="0">
                <a:solidFill>
                  <a:srgbClr val="000000"/>
                </a:solidFill>
                <a:latin typeface="Verdana" panose="020B0604030504040204" pitchFamily="34" charset="0"/>
              </a:rPr>
              <a:t>:  </a:t>
            </a:r>
            <a:r>
              <a:rPr lang="ru-RU" dirty="0" err="1">
                <a:solidFill>
                  <a:srgbClr val="000000"/>
                </a:solidFill>
                <a:latin typeface="Verdana" panose="020B0604030504040204" pitchFamily="34" charset="0"/>
              </a:rPr>
              <a:t>оқыту</a:t>
            </a:r>
            <a:r>
              <a:rPr lang="ru-RU" dirty="0">
                <a:solidFill>
                  <a:srgbClr val="000000"/>
                </a:solidFill>
                <a:latin typeface="Verdana" panose="020B0604030504040204" pitchFamily="34" charset="0"/>
              </a:rPr>
              <a:t> мен </a:t>
            </a:r>
            <a:r>
              <a:rPr lang="ru-RU" dirty="0" err="1">
                <a:solidFill>
                  <a:srgbClr val="000000"/>
                </a:solidFill>
                <a:latin typeface="Verdana" panose="020B0604030504040204" pitchFamily="34" charset="0"/>
              </a:rPr>
              <a:t>оқу</a:t>
            </a:r>
            <a:r>
              <a:rPr lang="ru-RU" dirty="0">
                <a:solidFill>
                  <a:srgbClr val="000000"/>
                </a:solidFill>
                <a:latin typeface="Verdana" panose="020B0604030504040204" pitchFamily="34" charset="0"/>
              </a:rPr>
              <a:t> </a:t>
            </a:r>
            <a:r>
              <a:rPr lang="ru-RU" dirty="0" err="1">
                <a:solidFill>
                  <a:srgbClr val="000000"/>
                </a:solidFill>
                <a:latin typeface="Verdana" panose="020B0604030504040204" pitchFamily="34" charset="0"/>
              </a:rPr>
              <a:t>сапасын</a:t>
            </a:r>
            <a:r>
              <a:rPr lang="ru-RU" dirty="0">
                <a:solidFill>
                  <a:srgbClr val="000000"/>
                </a:solidFill>
                <a:latin typeface="Verdana" panose="020B0604030504040204" pitchFamily="34" charset="0"/>
              </a:rPr>
              <a:t> </a:t>
            </a:r>
            <a:r>
              <a:rPr lang="ru-RU" dirty="0" err="1">
                <a:solidFill>
                  <a:srgbClr val="000000"/>
                </a:solidFill>
                <a:latin typeface="Verdana" panose="020B0604030504040204" pitchFamily="34" charset="0"/>
              </a:rPr>
              <a:t>жақсартады</a:t>
            </a:r>
            <a:r>
              <a:rPr lang="ru-RU" dirty="0">
                <a:solidFill>
                  <a:srgbClr val="000000"/>
                </a:solidFill>
                <a:latin typeface="Verdana" panose="020B0604030504040204" pitchFamily="34" charset="0"/>
              </a:rPr>
              <a:t>.</a:t>
            </a:r>
            <a:endParaRPr lang="ru-RU" dirty="0"/>
          </a:p>
        </p:txBody>
      </p:sp>
    </p:spTree>
    <p:extLst>
      <p:ext uri="{BB962C8B-B14F-4D97-AF65-F5344CB8AC3E}">
        <p14:creationId xmlns:p14="http://schemas.microsoft.com/office/powerpoint/2010/main" val="23600601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a:p>
        </p:txBody>
      </p:sp>
      <p:sp>
        <p:nvSpPr>
          <p:cNvPr id="9" name="TextBox 8"/>
          <p:cNvSpPr txBox="1"/>
          <p:nvPr/>
        </p:nvSpPr>
        <p:spPr>
          <a:xfrm flipH="1">
            <a:off x="1475656" y="836712"/>
            <a:ext cx="72008" cy="1384995"/>
          </a:xfrm>
          <a:prstGeom prst="rect">
            <a:avLst/>
          </a:prstGeom>
          <a:noFill/>
        </p:spPr>
        <p:txBody>
          <a:bodyPr wrap="square" rtlCol="0">
            <a:spAutoFit/>
          </a:bodyPr>
          <a:lstStyle/>
          <a:p>
            <a:endParaRPr lang="en-US" sz="6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r>
              <a:rPr lang="kk-KZ" sz="2400" b="1" cap="all" dirty="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          </a:t>
            </a:r>
            <a:endParaRPr lang="ru-RU" sz="2400" b="1" cap="all" dirty="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endParaRPr>
          </a:p>
        </p:txBody>
      </p:sp>
      <p:pic>
        <p:nvPicPr>
          <p:cNvPr id="4" name="Picture 2" descr="https://ds03.infourok.ru/uploads/ex/0ec1/00029348-5f967c95/img14.jpg"/>
          <p:cNvPicPr>
            <a:picLocks noChangeAspect="1" noChangeArrowheads="1"/>
          </p:cNvPicPr>
          <p:nvPr/>
        </p:nvPicPr>
        <p:blipFill>
          <a:blip r:embed="rId2" cstate="print"/>
          <a:srcRect/>
          <a:stretch>
            <a:fillRect/>
          </a:stretch>
        </p:blipFill>
        <p:spPr bwMode="auto">
          <a:xfrm>
            <a:off x="0" y="27383"/>
            <a:ext cx="9144000" cy="6858001"/>
          </a:xfrm>
          <a:prstGeom prst="rect">
            <a:avLst/>
          </a:prstGeom>
          <a:noFill/>
        </p:spPr>
      </p:pic>
      <p:sp>
        <p:nvSpPr>
          <p:cNvPr id="6" name="Прямоугольник 5"/>
          <p:cNvSpPr/>
          <p:nvPr/>
        </p:nvSpPr>
        <p:spPr>
          <a:xfrm>
            <a:off x="1259632" y="1869657"/>
            <a:ext cx="6768752" cy="2554545"/>
          </a:xfrm>
          <a:prstGeom prst="rect">
            <a:avLst/>
          </a:prstGeom>
        </p:spPr>
        <p:txBody>
          <a:bodyPr wrap="square">
            <a:spAutoFit/>
          </a:bodyPr>
          <a:lstStyle/>
          <a:p>
            <a:r>
              <a:rPr lang="ru-RU" sz="3200" dirty="0">
                <a:solidFill>
                  <a:srgbClr val="000000"/>
                </a:solidFill>
                <a:latin typeface="Times New Roman" panose="02020603050405020304" pitchFamily="18" charset="0"/>
                <a:cs typeface="Times New Roman" panose="02020603050405020304" pitchFamily="18" charset="0"/>
              </a:rPr>
              <a:t>«</a:t>
            </a:r>
            <a:r>
              <a:rPr lang="ru-RU" sz="3200" dirty="0" err="1">
                <a:solidFill>
                  <a:srgbClr val="000000"/>
                </a:solidFill>
                <a:latin typeface="Times New Roman" panose="02020603050405020304" pitchFamily="18" charset="0"/>
                <a:cs typeface="Times New Roman" panose="02020603050405020304" pitchFamily="18" charset="0"/>
              </a:rPr>
              <a:t>Жаңа</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инновациялық</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әдістер</a:t>
            </a:r>
            <a:r>
              <a:rPr lang="ru-RU" sz="3200" dirty="0">
                <a:solidFill>
                  <a:srgbClr val="000000"/>
                </a:solidFill>
                <a:latin typeface="Times New Roman" panose="02020603050405020304" pitchFamily="18" charset="0"/>
                <a:cs typeface="Times New Roman" panose="02020603050405020304" pitchFamily="18" charset="0"/>
              </a:rPr>
              <a:t> мен </a:t>
            </a:r>
            <a:r>
              <a:rPr lang="ru-RU" sz="3200" dirty="0" err="1">
                <a:solidFill>
                  <a:srgbClr val="000000"/>
                </a:solidFill>
                <a:latin typeface="Times New Roman" panose="02020603050405020304" pitchFamily="18" charset="0"/>
                <a:cs typeface="Times New Roman" panose="02020603050405020304" pitchFamily="18" charset="0"/>
              </a:rPr>
              <a:t>оқыту</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технологияларын</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қолдану</a:t>
            </a:r>
            <a:r>
              <a:rPr lang="ru-RU" sz="3200" dirty="0">
                <a:solidFill>
                  <a:srgbClr val="000000"/>
                </a:solidFill>
                <a:latin typeface="Times New Roman" panose="02020603050405020304" pitchFamily="18" charset="0"/>
                <a:cs typeface="Times New Roman" panose="02020603050405020304" pitchFamily="18" charset="0"/>
              </a:rPr>
              <a:t>» - </a:t>
            </a:r>
            <a:r>
              <a:rPr lang="ru-RU" sz="3200" dirty="0" err="1">
                <a:solidFill>
                  <a:srgbClr val="000000"/>
                </a:solidFill>
                <a:latin typeface="Times New Roman" panose="02020603050405020304" pitchFamily="18" charset="0"/>
                <a:cs typeface="Times New Roman" panose="02020603050405020304" pitchFamily="18" charset="0"/>
              </a:rPr>
              <a:t>оқыту</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сапасының</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нәтижесі</a:t>
            </a:r>
            <a:r>
              <a:rPr lang="ru-RU" sz="3200" dirty="0">
                <a:solidFill>
                  <a:srgbClr val="000000"/>
                </a:solidFill>
                <a:latin typeface="Times New Roman" panose="02020603050405020304" pitchFamily="18" charset="0"/>
                <a:cs typeface="Times New Roman" panose="02020603050405020304" pitchFamily="18" charset="0"/>
              </a:rPr>
              <a:t>. Ал </a:t>
            </a:r>
            <a:r>
              <a:rPr lang="ru-RU" sz="3200" dirty="0" err="1">
                <a:solidFill>
                  <a:srgbClr val="000000"/>
                </a:solidFill>
                <a:latin typeface="Times New Roman" panose="02020603050405020304" pitchFamily="18" charset="0"/>
                <a:cs typeface="Times New Roman" panose="02020603050405020304" pitchFamily="18" charset="0"/>
              </a:rPr>
              <a:t>инновациялық</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әдістерді</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тиімді</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қолданылу-қазіргі</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заман</a:t>
            </a:r>
            <a:r>
              <a:rPr lang="ru-RU" sz="3200" dirty="0">
                <a:solidFill>
                  <a:srgbClr val="000000"/>
                </a:solidFill>
                <a:latin typeface="Times New Roman" panose="02020603050405020304" pitchFamily="18" charset="0"/>
                <a:cs typeface="Times New Roman" panose="02020603050405020304" pitchFamily="18" charset="0"/>
              </a:rPr>
              <a:t> </a:t>
            </a:r>
            <a:r>
              <a:rPr lang="ru-RU" sz="3200" dirty="0" err="1">
                <a:solidFill>
                  <a:srgbClr val="000000"/>
                </a:solidFill>
                <a:latin typeface="Times New Roman" panose="02020603050405020304" pitchFamily="18" charset="0"/>
                <a:cs typeface="Times New Roman" panose="02020603050405020304" pitchFamily="18" charset="0"/>
              </a:rPr>
              <a:t>талабы</a:t>
            </a:r>
            <a:r>
              <a:rPr lang="ru-RU" sz="32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514484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980728"/>
            <a:ext cx="4572000"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870075"/>
            <a:ext cx="457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548680"/>
            <a:ext cx="7128792" cy="5865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6669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20406606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Ион">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1052</TotalTime>
  <Words>626</Words>
  <Application>Microsoft Office PowerPoint</Application>
  <PresentationFormat>Экран (4:3)</PresentationFormat>
  <Paragraphs>86</Paragraphs>
  <Slides>18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Ион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 Office 2007 Enterprise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Каусар</dc:creator>
  <cp:lastModifiedBy>77081241336</cp:lastModifiedBy>
  <cp:revision>117</cp:revision>
  <dcterms:created xsi:type="dcterms:W3CDTF">2019-03-09T10:08:19Z</dcterms:created>
  <dcterms:modified xsi:type="dcterms:W3CDTF">2020-08-20T02:39:43Z</dcterms:modified>
</cp:coreProperties>
</file>