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  <p:sldMasterId id="2147483815" r:id="rId2"/>
  </p:sldMasterIdLst>
  <p:notesMasterIdLst>
    <p:notesMasterId r:id="rId19"/>
  </p:notesMasterIdLst>
  <p:sldIdLst>
    <p:sldId id="256" r:id="rId3"/>
    <p:sldId id="304" r:id="rId4"/>
    <p:sldId id="310" r:id="rId5"/>
    <p:sldId id="329" r:id="rId6"/>
    <p:sldId id="290" r:id="rId7"/>
    <p:sldId id="317" r:id="rId8"/>
    <p:sldId id="318" r:id="rId9"/>
    <p:sldId id="294" r:id="rId10"/>
    <p:sldId id="323" r:id="rId11"/>
    <p:sldId id="324" r:id="rId12"/>
    <p:sldId id="331" r:id="rId13"/>
    <p:sldId id="325" r:id="rId14"/>
    <p:sldId id="332" r:id="rId15"/>
    <p:sldId id="327" r:id="rId16"/>
    <p:sldId id="330" r:id="rId17"/>
    <p:sldId id="31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BA905"/>
    <a:srgbClr val="31C2EF"/>
    <a:srgbClr val="F8F329"/>
    <a:srgbClr val="C006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3817" autoAdjust="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1044;&#1080;&#1072;&#1075;&#1088;&#1072;&#1084;&#1084;&#1072;%20&#1074;%20Microsoft%20PowerPoint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800" b="1" dirty="0"/>
              <a:t>Алматинская область</a:t>
            </a:r>
          </a:p>
        </c:rich>
      </c:tx>
      <c:layout>
        <c:manualLayout>
          <c:xMode val="edge"/>
          <c:yMode val="edge"/>
          <c:x val="0.25133587452825795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30"/>
      <c:rotY val="2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spPr>
            <a:solidFill>
              <a:srgbClr val="FF0000"/>
            </a:solidFill>
          </c:spPr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E87-4324-8117-342DF0CC990D}"/>
              </c:ext>
            </c:extLst>
          </c:dPt>
          <c:dPt>
            <c:idx val="1"/>
            <c:bubble3D val="0"/>
            <c:explosion val="17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E87-4324-8117-342DF0CC990D}"/>
              </c:ext>
            </c:extLst>
          </c:dPt>
          <c:dPt>
            <c:idx val="2"/>
            <c:bubble3D val="0"/>
            <c:explosion val="2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E87-4324-8117-342DF0CC990D}"/>
              </c:ext>
            </c:extLst>
          </c:dPt>
          <c:dLbls>
            <c:dLbl>
              <c:idx val="0"/>
              <c:layout>
                <c:manualLayout>
                  <c:x val="-7.0266272189349124E-2"/>
                  <c:y val="-1.641275818783522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400" dirty="0"/>
                      <a:t>1,4%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620192307692307"/>
                      <c:h val="9.9637681159420288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6E87-4324-8117-342DF0CC990D}"/>
                </c:ext>
              </c:extLst>
            </c:dLbl>
            <c:dLbl>
              <c:idx val="1"/>
              <c:layout>
                <c:manualLayout>
                  <c:x val="-0.19339313586171569"/>
                  <c:y val="3.928111999834015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28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800" dirty="0"/>
                      <a:t>29%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471893491124261"/>
                      <c:h val="0.1867355513367153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6E87-4324-8117-342DF0CC990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'[Диаграмма в Microsoft PowerPoint]Лист1'!$A$2:$A$4</c:f>
              <c:strCache>
                <c:ptCount val="2"/>
                <c:pt idx="0">
                  <c:v>Красная зона</c:v>
                </c:pt>
                <c:pt idx="1">
                  <c:v>Желтая зона</c:v>
                </c:pt>
              </c:strCache>
            </c:strRef>
          </c:cat>
          <c:val>
            <c:numRef>
              <c:f>'[Диаграмма в Microsoft PowerPoint]Лист1'!$B$2:$B$4</c:f>
              <c:numCache>
                <c:formatCode>General</c:formatCode>
                <c:ptCount val="3"/>
                <c:pt idx="0">
                  <c:v>1.5</c:v>
                </c:pt>
                <c:pt idx="1">
                  <c:v>29</c:v>
                </c:pt>
                <c:pt idx="2">
                  <c:v>69.5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E87-4324-8117-342DF0CC99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err="1"/>
              <a:t>Илийский</a:t>
            </a:r>
            <a:r>
              <a:rPr lang="ru-RU" sz="2000" baseline="0" dirty="0"/>
              <a:t> район</a:t>
            </a:r>
          </a:p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2000" baseline="0" dirty="0"/>
              <a:t> динамика роста в условиях карантина</a:t>
            </a:r>
            <a:endParaRPr lang="ru-RU" sz="2000" dirty="0"/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explosion val="2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83E-47F1-ACD1-2FA764DC04F5}"/>
              </c:ext>
            </c:extLst>
          </c:dPt>
          <c:dPt>
            <c:idx val="1"/>
            <c:bubble3D val="0"/>
            <c:explosion val="1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283E-47F1-ACD1-2FA764DC04F5}"/>
              </c:ext>
            </c:extLst>
          </c:dPt>
          <c:dPt>
            <c:idx val="2"/>
            <c:bubble3D val="0"/>
            <c:spPr>
              <a:solidFill>
                <a:srgbClr val="00B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283E-47F1-ACD1-2FA764DC04F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7BD-46D3-A803-5F363DD9DCDB}"/>
              </c:ext>
            </c:extLst>
          </c:dPt>
          <c:dLbls>
            <c:dLbl>
              <c:idx val="0"/>
              <c:layout>
                <c:manualLayout>
                  <c:x val="-4.5240889927489883E-2"/>
                  <c:y val="9.3135398208191687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000" b="1" dirty="0"/>
                      <a:t>0,5%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showDataLabelsRange val="0"/>
                </c:ext>
                <c:ext xmlns:c16="http://schemas.microsoft.com/office/drawing/2014/chart" uri="{C3380CC4-5D6E-409C-BE32-E72D297353CC}">
                  <c16:uniqueId val="{00000003-283E-47F1-ACD1-2FA764DC04F5}"/>
                </c:ext>
              </c:extLst>
            </c:dLbl>
            <c:dLbl>
              <c:idx val="1"/>
              <c:layout>
                <c:manualLayout>
                  <c:x val="-0.18770710782309558"/>
                  <c:y val="4.562887449537580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2000" b="1" dirty="0"/>
                      <a:t>1,9%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722090427050363"/>
                      <c:h val="0.10759772245813118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283E-47F1-ACD1-2FA764DC04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Лист1!$A$2:$A$5</c:f>
              <c:numCache>
                <c:formatCode>General</c:formatCode>
                <c:ptCount val="4"/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2.2000000000000002</c:v>
                </c:pt>
                <c:pt idx="1">
                  <c:v>33.5</c:v>
                </c:pt>
                <c:pt idx="2">
                  <c:v>64.3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83E-47F1-ACD1-2FA764DC04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DADBE3-4131-40E6-9164-1CCA9A9D34DC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7669-C798-4C5C-BF52-DB03EFBADE1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87519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06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258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943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80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80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96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725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8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505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1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838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10943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4080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90775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0231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260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9284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984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9662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532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2706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086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1885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676EFD0-3B56-4145-9CF9-A65F2AC95EFD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AA25658-F017-43C5-A6C2-E1C9962FD9E6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311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fzh.kz/" TargetMode="Externa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fzh.kz/" TargetMode="Externa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s://www.instagram.com/zhanuya.pfzh" TargetMode="External"/><Relationship Id="rId5" Type="http://schemas.openxmlformats.org/officeDocument/2006/relationships/hyperlink" Target="https://www.facebook.com/pf.zhanuya" TargetMode="External"/><Relationship Id="rId4" Type="http://schemas.openxmlformats.org/officeDocument/2006/relationships/hyperlink" Target="https://www.youtube.com/channel/UCVz6rDPNSFuRDSzsQFRes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pf.zhanuya@gmail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31294" y="1927935"/>
            <a:ext cx="10168077" cy="3427835"/>
          </a:xfrm>
        </p:spPr>
        <p:txBody>
          <a:bodyPr>
            <a:normAutofit/>
          </a:bodyPr>
          <a:lstStyle/>
          <a:p>
            <a:r>
              <a:rPr lang="ru-RU" sz="3600" b="1" spc="-50" dirty="0">
                <a:solidFill>
                  <a:srgbClr val="FF9900"/>
                </a:solidFill>
                <a:latin typeface="+mn-lt"/>
                <a:ea typeface="+mj-ea"/>
                <a:cs typeface="+mj-cs"/>
              </a:rPr>
              <a:t>Организация комплексного подхода по контролю и коррекции психологического состояния детей, попавших в трудную жизненную ситуацию</a:t>
            </a:r>
          </a:p>
        </p:txBody>
      </p:sp>
      <p:pic>
        <p:nvPicPr>
          <p:cNvPr id="11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281" y="43941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665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4826" y="321531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2512271" y="4888089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2253343" y="340024"/>
            <a:ext cx="8458200" cy="14700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spc="-50" dirty="0">
                <a:solidFill>
                  <a:srgbClr val="FF9900"/>
                </a:solidFill>
                <a:ea typeface="+mj-ea"/>
                <a:cs typeface="+mj-cs"/>
              </a:rPr>
              <a:t>Предлагаемая структура мониторинга</a:t>
            </a:r>
          </a:p>
        </p:txBody>
      </p:sp>
      <p:sp>
        <p:nvSpPr>
          <p:cNvPr id="14" name="Овал 13"/>
          <p:cNvSpPr/>
          <p:nvPr/>
        </p:nvSpPr>
        <p:spPr>
          <a:xfrm>
            <a:off x="3265716" y="2103119"/>
            <a:ext cx="1763484" cy="1567543"/>
          </a:xfrm>
          <a:prstGeom prst="ellipse">
            <a:avLst/>
          </a:prstGeom>
          <a:solidFill>
            <a:srgbClr val="FF99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317965" y="2690949"/>
            <a:ext cx="15295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Segoe UI Black" pitchFamily="34" charset="0"/>
                <a:ea typeface="Segoe UI Black" pitchFamily="34" charset="0"/>
              </a:rPr>
              <a:t>ВЫЯВЛЕНИЕ</a:t>
            </a:r>
          </a:p>
        </p:txBody>
      </p:sp>
      <p:sp>
        <p:nvSpPr>
          <p:cNvPr id="18" name="Овал 17"/>
          <p:cNvSpPr/>
          <p:nvPr/>
        </p:nvSpPr>
        <p:spPr>
          <a:xfrm>
            <a:off x="6640286" y="2081348"/>
            <a:ext cx="1763484" cy="1567543"/>
          </a:xfrm>
          <a:prstGeom prst="ellipse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6679472" y="2669178"/>
            <a:ext cx="17636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Segoe UI Black" pitchFamily="34" charset="0"/>
                <a:ea typeface="Segoe UI Black" pitchFamily="34" charset="0"/>
              </a:rPr>
              <a:t>РЕАБИЛИТАЦИЯ</a:t>
            </a:r>
          </a:p>
        </p:txBody>
      </p:sp>
      <p:sp>
        <p:nvSpPr>
          <p:cNvPr id="20" name="Овал 19"/>
          <p:cNvSpPr/>
          <p:nvPr/>
        </p:nvSpPr>
        <p:spPr>
          <a:xfrm>
            <a:off x="4972596" y="3940629"/>
            <a:ext cx="1763484" cy="1567543"/>
          </a:xfrm>
          <a:prstGeom prst="ellipse">
            <a:avLst/>
          </a:prstGeom>
          <a:solidFill>
            <a:srgbClr val="FF99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5194662" y="4567648"/>
            <a:ext cx="13628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Segoe UI Black" pitchFamily="34" charset="0"/>
                <a:ea typeface="Segoe UI Black" pitchFamily="34" charset="0"/>
              </a:rPr>
              <a:t>КОНТРОЛЬ</a:t>
            </a:r>
          </a:p>
        </p:txBody>
      </p:sp>
      <p:cxnSp>
        <p:nvCxnSpPr>
          <p:cNvPr id="23" name="Скругленная соединительная линия 22"/>
          <p:cNvCxnSpPr>
            <a:stCxn id="14" idx="7"/>
            <a:endCxn id="18" idx="1"/>
          </p:cNvCxnSpPr>
          <p:nvPr/>
        </p:nvCxnSpPr>
        <p:spPr>
          <a:xfrm rot="5400000" flipH="1" flipV="1">
            <a:off x="5823858" y="1257996"/>
            <a:ext cx="21771" cy="2127598"/>
          </a:xfrm>
          <a:prstGeom prst="curvedConnector3">
            <a:avLst>
              <a:gd name="adj1" fmla="val 2204455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hape 26"/>
          <p:cNvCxnSpPr>
            <a:stCxn id="20" idx="2"/>
            <a:endCxn id="14" idx="4"/>
          </p:cNvCxnSpPr>
          <p:nvPr/>
        </p:nvCxnSpPr>
        <p:spPr>
          <a:xfrm rot="10800000">
            <a:off x="4147458" y="3670663"/>
            <a:ext cx="825138" cy="1053739"/>
          </a:xfrm>
          <a:prstGeom prst="curved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hape 28"/>
          <p:cNvCxnSpPr>
            <a:stCxn id="18" idx="4"/>
            <a:endCxn id="20" idx="6"/>
          </p:cNvCxnSpPr>
          <p:nvPr/>
        </p:nvCxnSpPr>
        <p:spPr>
          <a:xfrm rot="5400000">
            <a:off x="6591299" y="3793672"/>
            <a:ext cx="1075510" cy="785948"/>
          </a:xfrm>
          <a:prstGeom prst="curvedConnector2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9040" y="1883391"/>
            <a:ext cx="10058400" cy="3384645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Автоматизированная программа «Система диагностики психического состояния детей «Ресурс» </a:t>
            </a:r>
            <a:b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(авторское свидетельство № 2174 от 28 сентября 2017г.)</a:t>
            </a:r>
            <a:br>
              <a:rPr lang="en-US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b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b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Авторский  метод «Экспресс-психотерапевтический подход «</a:t>
            </a:r>
            <a:r>
              <a:rPr lang="ru-RU" sz="2800" b="1" dirty="0" err="1">
                <a:solidFill>
                  <a:schemeClr val="tx1"/>
                </a:solidFill>
                <a:latin typeface="+mn-lt"/>
                <a:cs typeface="Times New Roman" pitchFamily="18" charset="0"/>
              </a:rPr>
              <a:t>Genesis</a:t>
            </a:r>
            <a: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» для решения всех видов психологических проблем» </a:t>
            </a:r>
            <a:br>
              <a:rPr lang="ru-RU" sz="28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(защищено авторским правом №6387 от 12 ноября 2019 г.)</a:t>
            </a:r>
            <a:br>
              <a:rPr lang="ru-RU" sz="2000" dirty="0">
                <a:solidFill>
                  <a:schemeClr val="tx1"/>
                </a:solidFill>
                <a:latin typeface="+mn-lt"/>
              </a:rPr>
            </a:b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5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D2E925-9949-4199-9F61-9B62095F0A20}"/>
              </a:ext>
            </a:extLst>
          </p:cNvPr>
          <p:cNvSpPr txBox="1"/>
          <p:nvPr/>
        </p:nvSpPr>
        <p:spPr>
          <a:xfrm>
            <a:off x="2311696" y="655486"/>
            <a:ext cx="75686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spc="-50" dirty="0">
                <a:solidFill>
                  <a:srgbClr val="FF9900"/>
                </a:solidFill>
                <a:ea typeface="+mj-ea"/>
                <a:cs typeface="+mj-cs"/>
              </a:rPr>
              <a:t>Инструменты комплексного подхода: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9040" y="1760561"/>
            <a:ext cx="10058400" cy="428539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  <a:t> Автоматизированная программа «Система диагностики психического состояния детей «Ресурс» </a:t>
            </a:r>
            <a:br>
              <a:rPr lang="ru-RU" sz="24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ru-RU" sz="2200" b="1" dirty="0">
                <a:solidFill>
                  <a:schemeClr val="accent1"/>
                </a:solidFill>
                <a:latin typeface="+mn-lt"/>
                <a:cs typeface="Times New Roman" pitchFamily="18" charset="0"/>
              </a:rPr>
              <a:t>Рецензии и рекомендации к применению:</a:t>
            </a:r>
            <a:br>
              <a:rPr lang="ru-RU" sz="24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br>
              <a:rPr lang="ru-RU" sz="24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r>
              <a:rPr lang="ru-RU" sz="2400" b="1" i="1" dirty="0">
                <a:latin typeface="+mn-lt"/>
                <a:cs typeface="Times New Roman" pitchFamily="18" charset="0"/>
              </a:rPr>
              <a:t>ГУ «Национального научно-практического центра коррекционной педагогики.</a:t>
            </a:r>
            <a:br>
              <a:rPr lang="ru-RU" sz="2400" b="1" i="1" dirty="0">
                <a:latin typeface="+mn-lt"/>
                <a:cs typeface="Times New Roman" pitchFamily="18" charset="0"/>
              </a:rPr>
            </a:br>
            <a:br>
              <a:rPr lang="ru-RU" sz="2400" b="1" i="1" dirty="0">
                <a:latin typeface="+mn-lt"/>
                <a:cs typeface="Times New Roman" pitchFamily="18" charset="0"/>
              </a:rPr>
            </a:br>
            <a:r>
              <a:rPr lang="ru-RU" sz="2400" b="1" i="1" dirty="0">
                <a:latin typeface="+mn-lt"/>
                <a:cs typeface="Times New Roman" pitchFamily="18" charset="0"/>
              </a:rPr>
              <a:t>Национальной Академии   Образования </a:t>
            </a:r>
            <a:br>
              <a:rPr lang="ru-RU" sz="2400" b="1" i="1" dirty="0">
                <a:latin typeface="+mn-lt"/>
                <a:cs typeface="Times New Roman" pitchFamily="18" charset="0"/>
              </a:rPr>
            </a:br>
            <a:r>
              <a:rPr lang="ru-RU" sz="2400" b="1" i="1" dirty="0">
                <a:latin typeface="+mn-lt"/>
                <a:cs typeface="Times New Roman" pitchFamily="18" charset="0"/>
              </a:rPr>
              <a:t>имени Ы. </a:t>
            </a:r>
            <a:r>
              <a:rPr lang="ru-RU" sz="2400" b="1" i="1" dirty="0" err="1">
                <a:latin typeface="+mn-lt"/>
                <a:cs typeface="Times New Roman" pitchFamily="18" charset="0"/>
              </a:rPr>
              <a:t>Алтынсарина</a:t>
            </a:r>
            <a:r>
              <a:rPr lang="ru-RU" sz="2400" b="1" i="1" dirty="0">
                <a:latin typeface="+mn-lt"/>
                <a:cs typeface="Times New Roman" pitchFamily="18" charset="0"/>
              </a:rPr>
              <a:t> </a:t>
            </a:r>
            <a:br>
              <a:rPr lang="ru-RU" sz="2400" b="1" i="1" dirty="0">
                <a:latin typeface="+mn-lt"/>
                <a:cs typeface="Times New Roman" pitchFamily="18" charset="0"/>
              </a:rPr>
            </a:br>
            <a:br>
              <a:rPr lang="ru-RU" sz="2400" b="1" i="1" dirty="0">
                <a:latin typeface="+mn-lt"/>
                <a:cs typeface="Times New Roman" pitchFamily="18" charset="0"/>
              </a:rPr>
            </a:br>
            <a:r>
              <a:rPr lang="ru-RU" sz="2400" b="1" i="1" dirty="0">
                <a:latin typeface="+mn-lt"/>
                <a:cs typeface="Times New Roman" pitchFamily="18" charset="0"/>
              </a:rPr>
              <a:t>Международной Академией Психологических Наук</a:t>
            </a:r>
            <a:br>
              <a:rPr lang="ru-RU" sz="2400" b="1" i="1" dirty="0">
                <a:latin typeface="+mn-lt"/>
                <a:cs typeface="Times New Roman" pitchFamily="18" charset="0"/>
              </a:rPr>
            </a:br>
            <a:br>
              <a:rPr lang="ru-RU" sz="2400" b="1" dirty="0">
                <a:solidFill>
                  <a:schemeClr val="tx1"/>
                </a:solidFill>
                <a:latin typeface="+mn-lt"/>
                <a:cs typeface="Times New Roman" pitchFamily="18" charset="0"/>
              </a:rPr>
            </a:br>
            <a:br>
              <a:rPr lang="ru-RU" sz="1000" b="1" dirty="0">
                <a:solidFill>
                  <a:schemeClr val="tx1"/>
                </a:solidFill>
                <a:latin typeface="+mn-lt"/>
              </a:rPr>
            </a:br>
            <a:r>
              <a:rPr lang="ru-RU" sz="2400" i="1" dirty="0">
                <a:latin typeface="+mn-lt"/>
                <a:cs typeface="Times New Roman" pitchFamily="18" charset="0"/>
              </a:rPr>
              <a:t>Все  материалы  размещены на нашем сайте:</a:t>
            </a:r>
            <a:r>
              <a:rPr lang="ru-RU" sz="2400" dirty="0">
                <a:latin typeface="+mn-lt"/>
              </a:rPr>
              <a:t>  </a:t>
            </a:r>
            <a:r>
              <a:rPr lang="ru-RU" sz="2400" b="1" dirty="0" err="1">
                <a:latin typeface="+mn-lt"/>
                <a:cs typeface="Times New Roman" pitchFamily="18" charset="0"/>
                <a:hlinkClick r:id="rId2"/>
              </a:rPr>
              <a:t>www.pfzh.kz</a:t>
            </a:r>
            <a:br>
              <a:rPr lang="ru-RU" sz="2400" dirty="0">
                <a:latin typeface="+mn-lt"/>
              </a:rPr>
            </a:br>
            <a:endParaRPr lang="ru-RU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D2E925-9949-4199-9F61-9B62095F0A20}"/>
              </a:ext>
            </a:extLst>
          </p:cNvPr>
          <p:cNvSpPr txBox="1"/>
          <p:nvPr/>
        </p:nvSpPr>
        <p:spPr>
          <a:xfrm>
            <a:off x="1768433" y="846572"/>
            <a:ext cx="86551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spc="-50" dirty="0">
                <a:solidFill>
                  <a:srgbClr val="FF9900"/>
                </a:solidFill>
                <a:ea typeface="+mj-ea"/>
                <a:cs typeface="+mj-cs"/>
              </a:rPr>
              <a:t>Инструмент  этапов  выявления и контроля: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02463" y="613597"/>
            <a:ext cx="4074160" cy="73011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9900"/>
                </a:solidFill>
                <a:latin typeface="+mn-lt"/>
                <a:cs typeface="Times New Roman" pitchFamily="18" charset="0"/>
              </a:rPr>
              <a:t>Область применения</a:t>
            </a:r>
            <a:r>
              <a:rPr lang="ru-RU" sz="3200" b="1" dirty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0343" y="1806545"/>
            <a:ext cx="10058400" cy="4023360"/>
          </a:xfrm>
        </p:spPr>
        <p:txBody>
          <a:bodyPr>
            <a:noAutofit/>
          </a:bodyPr>
          <a:lstStyle/>
          <a:p>
            <a:r>
              <a:rPr lang="ru-RU" sz="2400" dirty="0">
                <a:cs typeface="Times New Roman" pitchFamily="18" charset="0"/>
              </a:rPr>
              <a:t>- Тестирование с целью диагностики психического состояния детей;</a:t>
            </a:r>
          </a:p>
          <a:p>
            <a:r>
              <a:rPr lang="ru-RU" sz="2400" dirty="0">
                <a:cs typeface="Times New Roman" pitchFamily="18" charset="0"/>
              </a:rPr>
              <a:t>- Раннее выявление различных форм насилия и семейного неблагополучия;</a:t>
            </a:r>
          </a:p>
          <a:p>
            <a:r>
              <a:rPr lang="ru-RU" sz="2400" dirty="0">
                <a:cs typeface="Times New Roman" pitchFamily="18" charset="0"/>
              </a:rPr>
              <a:t>- Средство профилактики </a:t>
            </a:r>
            <a:r>
              <a:rPr lang="ru-RU" sz="2400" dirty="0" err="1">
                <a:cs typeface="Times New Roman" pitchFamily="18" charset="0"/>
              </a:rPr>
              <a:t>девиантного</a:t>
            </a:r>
            <a:r>
              <a:rPr lang="ru-RU" sz="2400" dirty="0">
                <a:cs typeface="Times New Roman" pitchFamily="18" charset="0"/>
              </a:rPr>
              <a:t> и суицидального поведения;</a:t>
            </a:r>
          </a:p>
          <a:p>
            <a:r>
              <a:rPr lang="ru-RU" sz="2400" dirty="0">
                <a:cs typeface="Times New Roman" pitchFamily="18" charset="0"/>
              </a:rPr>
              <a:t>- Осуществление первичного сбора и последующей обработки информации для применения общих психологических коррекционных программ и индивидуальной работы с детьми и их семьями. </a:t>
            </a:r>
          </a:p>
          <a:p>
            <a:r>
              <a:rPr lang="ru-RU" sz="2400" dirty="0">
                <a:solidFill>
                  <a:schemeClr val="accent1"/>
                </a:solidFill>
                <a:cs typeface="Times New Roman" pitchFamily="18" charset="0"/>
              </a:rPr>
              <a:t>Преимущество программы: </a:t>
            </a:r>
            <a:r>
              <a:rPr lang="ru-RU" sz="2400" b="1" dirty="0">
                <a:solidFill>
                  <a:schemeClr val="accent1"/>
                </a:solidFill>
                <a:cs typeface="Times New Roman" pitchFamily="18" charset="0"/>
              </a:rPr>
              <a:t>масштаб, скорость, экономичность </a:t>
            </a:r>
          </a:p>
          <a:p>
            <a:r>
              <a:rPr lang="ru-RU" sz="2400" i="1" dirty="0">
                <a:cs typeface="Times New Roman" pitchFamily="18" charset="0"/>
              </a:rPr>
              <a:t>информация о подготовительной работе, для прохождения тестирования, размещена на сайте ОФ </a:t>
            </a:r>
            <a:r>
              <a:rPr lang="ru-RU" sz="2400" dirty="0"/>
              <a:t> </a:t>
            </a:r>
            <a:r>
              <a:rPr lang="ru-RU" sz="2400" b="1" dirty="0" err="1">
                <a:cs typeface="Times New Roman" pitchFamily="18" charset="0"/>
                <a:hlinkClick r:id="rId2"/>
              </a:rPr>
              <a:t>www.pfzh.kz</a:t>
            </a:r>
            <a:endParaRPr lang="ru-RU" sz="2400" b="1" dirty="0">
              <a:solidFill>
                <a:schemeClr val="accent1"/>
              </a:solidFill>
              <a:cs typeface="Times New Roman" pitchFamily="18" charset="0"/>
            </a:endParaRPr>
          </a:p>
          <a:p>
            <a:endParaRPr lang="ru-RU" sz="2400" dirty="0">
              <a:solidFill>
                <a:schemeClr val="accent1"/>
              </a:solidFill>
              <a:cs typeface="Times New Roman" pitchFamily="18" charset="0"/>
            </a:endParaRPr>
          </a:p>
        </p:txBody>
      </p:sp>
      <p:pic>
        <p:nvPicPr>
          <p:cNvPr id="7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869153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815080" y="556653"/>
            <a:ext cx="4561840" cy="843997"/>
          </a:xfrm>
        </p:spPr>
        <p:txBody>
          <a:bodyPr>
            <a:noAutofit/>
          </a:bodyPr>
          <a:lstStyle/>
          <a:p>
            <a:pPr algn="ctr"/>
            <a:r>
              <a:rPr lang="en-US" sz="49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WWW.PFZH.KZ</a:t>
            </a:r>
            <a:endParaRPr lang="ru-RU" sz="5400" dirty="0">
              <a:latin typeface="+mn-lt"/>
            </a:endParaRPr>
          </a:p>
        </p:txBody>
      </p:sp>
      <p:pic>
        <p:nvPicPr>
          <p:cNvPr id="7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432BF2-2D90-4FB3-9E37-EA5D0A0FF2AF}"/>
              </a:ext>
            </a:extLst>
          </p:cNvPr>
          <p:cNvSpPr txBox="1"/>
          <p:nvPr/>
        </p:nvSpPr>
        <p:spPr>
          <a:xfrm>
            <a:off x="1009593" y="1894664"/>
            <a:ext cx="108090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dirty="0"/>
              <a:t>Для прохождения теста необходимо зайти на сайт Общественного фонда «Центр поддержки семьи «Жанұя» </a:t>
            </a:r>
            <a:r>
              <a:rPr lang="ru-RU" b="1" dirty="0"/>
              <a:t>www.pfzh.kz</a:t>
            </a:r>
            <a:r>
              <a:rPr lang="ru-RU" dirty="0"/>
              <a:t> на главной странице которого размещена клавиша «Пройти тест».</a:t>
            </a:r>
            <a:endParaRPr lang="ru-RU" dirty="0">
              <a:effectLst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DAA30A-2000-4991-83D3-97DC99C8CBA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1063" y="2540995"/>
            <a:ext cx="6831294" cy="361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266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69460" y="406146"/>
            <a:ext cx="3053080" cy="970104"/>
          </a:xfrm>
        </p:spPr>
        <p:txBody>
          <a:bodyPr>
            <a:normAutofit/>
          </a:bodyPr>
          <a:lstStyle/>
          <a:p>
            <a:pPr algn="ctr"/>
            <a:r>
              <a:rPr lang="en-US" sz="4900" b="1" dirty="0">
                <a:solidFill>
                  <a:srgbClr val="FBA905"/>
                </a:solidFill>
                <a:latin typeface="+mn-lt"/>
              </a:rPr>
              <a:t>PFZH APP</a:t>
            </a:r>
            <a:endParaRPr lang="ru-RU" dirty="0">
              <a:solidFill>
                <a:srgbClr val="FBA905"/>
              </a:solidFill>
            </a:endParaRPr>
          </a:p>
        </p:txBody>
      </p:sp>
      <p:pic>
        <p:nvPicPr>
          <p:cNvPr id="7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06146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432BF2-2D90-4FB3-9E37-EA5D0A0FF2AF}"/>
              </a:ext>
            </a:extLst>
          </p:cNvPr>
          <p:cNvSpPr txBox="1"/>
          <p:nvPr/>
        </p:nvSpPr>
        <p:spPr>
          <a:xfrm>
            <a:off x="1009594" y="1894664"/>
            <a:ext cx="384901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Для более удобного прохождения тестирования было разработано мобильное приложение для сотового телефона. Мобильное приложение </a:t>
            </a:r>
            <a:r>
              <a:rPr lang="ru-RU" b="1" dirty="0"/>
              <a:t>PFZH</a:t>
            </a:r>
            <a:r>
              <a:rPr lang="ru-RU" dirty="0"/>
              <a:t> можно скачать c </a:t>
            </a:r>
            <a:r>
              <a:rPr lang="ru-RU" b="1" dirty="0"/>
              <a:t>Google play </a:t>
            </a:r>
            <a:r>
              <a:rPr lang="ru-RU" b="1" dirty="0" err="1"/>
              <a:t>market</a:t>
            </a:r>
            <a:r>
              <a:rPr lang="ru-RU" b="1" dirty="0"/>
              <a:t>.</a:t>
            </a:r>
            <a:endParaRPr lang="ru-RU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99E6267-FB4C-46CD-A03B-730C25C0DA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947" y="1722911"/>
            <a:ext cx="1951793" cy="45541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0DF0D08-77CC-4EE8-AF5B-D3AFF6A564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300" y="1722911"/>
            <a:ext cx="1951793" cy="45541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37628AE-5889-42EB-8A10-6258F193B9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653" y="1722911"/>
            <a:ext cx="1951793" cy="455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97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072640"/>
            <a:ext cx="10058400" cy="3416792"/>
          </a:xfrm>
        </p:spPr>
        <p:txBody>
          <a:bodyPr>
            <a:normAutofit/>
          </a:bodyPr>
          <a:lstStyle/>
          <a:p>
            <a:r>
              <a:rPr lang="ru-RU" sz="27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 категория (красный цвет)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- зона повышенного риска, необходимо срочное вмешательство, незамедлительное оказание психосоциальной помощи подростку и семье. </a:t>
            </a:r>
            <a:br>
              <a:rPr lang="en-US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 категория (желтый цвет)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– зона скрытого риска; подросток и семья нуждаются в психосоциальной помощи и в психологическом сопровождении; 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3 категория (зеленый цвет) 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– зона психической нормы;</a:t>
            </a:r>
            <a:endParaRPr lang="ru-RU" dirty="0"/>
          </a:p>
        </p:txBody>
      </p:sp>
      <p:pic>
        <p:nvPicPr>
          <p:cNvPr id="7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990FBF-3E50-4641-9C0D-E9DD1E0E43D6}"/>
              </a:ext>
            </a:extLst>
          </p:cNvPr>
          <p:cNvSpPr txBox="1"/>
          <p:nvPr/>
        </p:nvSpPr>
        <p:spPr>
          <a:xfrm>
            <a:off x="4856480" y="508000"/>
            <a:ext cx="2479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spc="-50" dirty="0">
                <a:solidFill>
                  <a:srgbClr val="FF9900"/>
                </a:solidFill>
                <a:ea typeface="+mj-ea"/>
                <a:cs typeface="+mj-cs"/>
              </a:rPr>
              <a:t>Зоны риска</a:t>
            </a:r>
            <a:endParaRPr lang="ru-RU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3332" y="-217056"/>
            <a:ext cx="10058400" cy="1450757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Наш опыт по использованию программы Ресурс</a:t>
            </a:r>
          </a:p>
        </p:txBody>
      </p:sp>
      <p:pic>
        <p:nvPicPr>
          <p:cNvPr id="4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278754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9E21A9DA-B142-4B1D-8A19-8AA3A7B938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1668063"/>
              </p:ext>
            </p:extLst>
          </p:nvPr>
        </p:nvGraphicFramePr>
        <p:xfrm>
          <a:off x="5323840" y="1979267"/>
          <a:ext cx="6868160" cy="3855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Таблица 7">
            <a:extLst>
              <a:ext uri="{FF2B5EF4-FFF2-40B4-BE49-F238E27FC236}">
                <a16:creationId xmlns:a16="http://schemas.microsoft.com/office/drawing/2014/main" id="{E08EFDD3-6E6F-4140-AAC4-6FDECA18F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598166"/>
              </p:ext>
            </p:extLst>
          </p:nvPr>
        </p:nvGraphicFramePr>
        <p:xfrm>
          <a:off x="845457" y="2211009"/>
          <a:ext cx="4934858" cy="2916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429">
                  <a:extLst>
                    <a:ext uri="{9D8B030D-6E8A-4147-A177-3AD203B41FA5}">
                      <a16:colId xmlns:a16="http://schemas.microsoft.com/office/drawing/2014/main" val="430197633"/>
                    </a:ext>
                  </a:extLst>
                </a:gridCol>
                <a:gridCol w="2467429">
                  <a:extLst>
                    <a:ext uri="{9D8B030D-6E8A-4147-A177-3AD203B41FA5}">
                      <a16:colId xmlns:a16="http://schemas.microsoft.com/office/drawing/2014/main" val="124116806"/>
                    </a:ext>
                  </a:extLst>
                </a:gridCol>
              </a:tblGrid>
              <a:tr h="972054">
                <a:tc>
                  <a:txBody>
                    <a:bodyPr/>
                    <a:lstStyle/>
                    <a:p>
                      <a:r>
                        <a:rPr lang="ru-RU" sz="2000" dirty="0"/>
                        <a:t>Общее количество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98964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7088843"/>
                  </a:ext>
                </a:extLst>
              </a:tr>
              <a:tr h="972054">
                <a:tc>
                  <a:txBody>
                    <a:bodyPr/>
                    <a:lstStyle/>
                    <a:p>
                      <a:r>
                        <a:rPr lang="ru-RU" sz="2000" dirty="0"/>
                        <a:t>В красной зоне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1409 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8216766"/>
                  </a:ext>
                </a:extLst>
              </a:tr>
              <a:tr h="972054">
                <a:tc>
                  <a:txBody>
                    <a:bodyPr/>
                    <a:lstStyle/>
                    <a:p>
                      <a:r>
                        <a:rPr lang="ru-RU" sz="2000" dirty="0"/>
                        <a:t>В желтой зоне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28967 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49889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9159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4668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3265534" y="599671"/>
            <a:ext cx="6285048" cy="9361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Реабилитация</a:t>
            </a:r>
          </a:p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Курсы повышения квалификации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BB4A5AF7-AB15-4D07-BB3E-D269129653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283349"/>
              </p:ext>
            </p:extLst>
          </p:nvPr>
        </p:nvGraphicFramePr>
        <p:xfrm>
          <a:off x="1611086" y="2072449"/>
          <a:ext cx="9593944" cy="3594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96972">
                  <a:extLst>
                    <a:ext uri="{9D8B030D-6E8A-4147-A177-3AD203B41FA5}">
                      <a16:colId xmlns:a16="http://schemas.microsoft.com/office/drawing/2014/main" val="656110143"/>
                    </a:ext>
                  </a:extLst>
                </a:gridCol>
                <a:gridCol w="4796972">
                  <a:extLst>
                    <a:ext uri="{9D8B030D-6E8A-4147-A177-3AD203B41FA5}">
                      <a16:colId xmlns:a16="http://schemas.microsoft.com/office/drawing/2014/main" val="1597011965"/>
                    </a:ext>
                  </a:extLst>
                </a:gridCol>
              </a:tblGrid>
              <a:tr h="755963">
                <a:tc>
                  <a:txBody>
                    <a:bodyPr/>
                    <a:lstStyle/>
                    <a:p>
                      <a:r>
                        <a:rPr lang="ru-RU" sz="2000" dirty="0"/>
                        <a:t>Приняли участие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15 тренеров РОО «Казахское психологическое общество»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4894303"/>
                  </a:ext>
                </a:extLst>
              </a:tr>
              <a:tr h="755963">
                <a:tc>
                  <a:txBody>
                    <a:bodyPr/>
                    <a:lstStyle/>
                    <a:p>
                      <a:r>
                        <a:rPr lang="ru-RU" sz="2000" dirty="0"/>
                        <a:t>Прошли обучение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483 педагогов-психологов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5104249"/>
                  </a:ext>
                </a:extLst>
              </a:tr>
              <a:tr h="755963">
                <a:tc>
                  <a:txBody>
                    <a:bodyPr/>
                    <a:lstStyle/>
                    <a:p>
                      <a:r>
                        <a:rPr lang="ru-RU" sz="2000" dirty="0"/>
                        <a:t>Длительность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72 часа (9 дней по 8 академических часов)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1339660"/>
                  </a:ext>
                </a:extLst>
              </a:tr>
              <a:tr h="1326716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 1103 учителей-психологов Алматинской области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Прошли курс обучения 483 (43,7%), </a:t>
                      </a:r>
                      <a:r>
                        <a:rPr lang="ru-RU" sz="20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 них 13% показало, что самим психологам необходимо психологическое сопровождение</a:t>
                      </a:r>
                      <a:endParaRPr lang="ru-RU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47375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6455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9040" y="1709458"/>
            <a:ext cx="10058400" cy="354841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>
                <a:latin typeface="+mn-lt"/>
              </a:rPr>
              <a:t> </a:t>
            </a:r>
            <a:br>
              <a:rPr lang="ru-RU" sz="2800" dirty="0">
                <a:latin typeface="+mn-lt"/>
              </a:rPr>
            </a:br>
            <a:br>
              <a:rPr lang="ru-RU" sz="2800" dirty="0">
                <a:latin typeface="+mn-lt"/>
              </a:rPr>
            </a:br>
            <a:r>
              <a:rPr lang="ru-RU" sz="2800" b="1" dirty="0" err="1">
                <a:latin typeface="+mn-lt"/>
              </a:rPr>
              <a:t>Психокоррекционную</a:t>
            </a:r>
            <a:r>
              <a:rPr lang="ru-RU" sz="2800" b="1" dirty="0">
                <a:latin typeface="+mn-lt"/>
              </a:rPr>
              <a:t> помощь  получило в общем 185 детей из </a:t>
            </a:r>
            <a:r>
              <a:rPr lang="ru-RU" sz="2800" b="1" dirty="0">
                <a:solidFill>
                  <a:srgbClr val="FF0000"/>
                </a:solidFill>
                <a:latin typeface="+mn-lt"/>
              </a:rPr>
              <a:t>первой категории</a:t>
            </a:r>
            <a:r>
              <a:rPr lang="ru-RU" sz="2800" b="1" dirty="0">
                <a:latin typeface="+mn-lt"/>
              </a:rPr>
              <a:t>, </a:t>
            </a:r>
            <a:r>
              <a:rPr lang="ru-RU" sz="2800" b="1" dirty="0">
                <a:solidFill>
                  <a:srgbClr val="FF0000"/>
                </a:solidFill>
                <a:latin typeface="+mn-lt"/>
              </a:rPr>
              <a:t>зоны «повышенного риска»</a:t>
            </a:r>
            <a:br>
              <a:rPr lang="ru-RU" sz="2800" b="1" dirty="0">
                <a:latin typeface="+mn-lt"/>
              </a:rPr>
            </a:br>
            <a:br>
              <a:rPr lang="ru-RU" sz="2800" b="1" dirty="0">
                <a:latin typeface="+mn-lt"/>
              </a:rPr>
            </a:br>
            <a:r>
              <a:rPr lang="ru-RU" sz="2800" b="1" dirty="0">
                <a:latin typeface="+mn-lt"/>
              </a:rPr>
              <a:t>170 детей -Илийского района </a:t>
            </a:r>
            <a:br>
              <a:rPr lang="ru-RU" sz="2800" b="1" dirty="0">
                <a:latin typeface="+mn-lt"/>
              </a:rPr>
            </a:br>
            <a:r>
              <a:rPr lang="ru-RU" sz="2800" b="1" dirty="0">
                <a:latin typeface="+mn-lt"/>
              </a:rPr>
              <a:t> 15 детей -Карасайского района </a:t>
            </a:r>
            <a:br>
              <a:rPr lang="ru-RU" sz="2800" b="1" dirty="0">
                <a:latin typeface="+mn-lt"/>
              </a:rPr>
            </a:br>
            <a:r>
              <a:rPr lang="ru-RU" sz="2800" b="1" dirty="0">
                <a:latin typeface="+mn-lt"/>
              </a:rPr>
              <a:t>все дети успешно прошли терапию.</a:t>
            </a:r>
            <a:br>
              <a:rPr lang="ru-RU" sz="2800" dirty="0">
                <a:latin typeface="+mn-lt"/>
              </a:rPr>
            </a:b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endParaRPr lang="ru-RU" sz="28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5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026" y="234393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D2E925-9949-4199-9F61-9B62095F0A20}"/>
              </a:ext>
            </a:extLst>
          </p:cNvPr>
          <p:cNvSpPr txBox="1"/>
          <p:nvPr/>
        </p:nvSpPr>
        <p:spPr>
          <a:xfrm>
            <a:off x="4704376" y="653840"/>
            <a:ext cx="3067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spc="-50" dirty="0">
                <a:solidFill>
                  <a:srgbClr val="FF9900"/>
                </a:solidFill>
                <a:ea typeface="+mj-ea"/>
                <a:cs typeface="+mj-cs"/>
              </a:rPr>
              <a:t>Реабилитация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4668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1012371" y="170480"/>
            <a:ext cx="10192659" cy="1488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Исследование  проведенное программой Ресурс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84848575-C1E7-4916-87DC-D16D9F0DFA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4300994"/>
              </p:ext>
            </p:extLst>
          </p:nvPr>
        </p:nvGraphicFramePr>
        <p:xfrm>
          <a:off x="6500586" y="1935205"/>
          <a:ext cx="6175829" cy="4203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Таблица 8">
            <a:extLst>
              <a:ext uri="{FF2B5EF4-FFF2-40B4-BE49-F238E27FC236}">
                <a16:creationId xmlns:a16="http://schemas.microsoft.com/office/drawing/2014/main" id="{FB833EA4-1E9A-4E66-87CF-E2A9FCC762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071988"/>
              </p:ext>
            </p:extLst>
          </p:nvPr>
        </p:nvGraphicFramePr>
        <p:xfrm>
          <a:off x="301172" y="2023666"/>
          <a:ext cx="6861630" cy="4026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7210">
                  <a:extLst>
                    <a:ext uri="{9D8B030D-6E8A-4147-A177-3AD203B41FA5}">
                      <a16:colId xmlns:a16="http://schemas.microsoft.com/office/drawing/2014/main" val="1811836681"/>
                    </a:ext>
                  </a:extLst>
                </a:gridCol>
                <a:gridCol w="2287210">
                  <a:extLst>
                    <a:ext uri="{9D8B030D-6E8A-4147-A177-3AD203B41FA5}">
                      <a16:colId xmlns:a16="http://schemas.microsoft.com/office/drawing/2014/main" val="916326452"/>
                    </a:ext>
                  </a:extLst>
                </a:gridCol>
                <a:gridCol w="2287210">
                  <a:extLst>
                    <a:ext uri="{9D8B030D-6E8A-4147-A177-3AD203B41FA5}">
                      <a16:colId xmlns:a16="http://schemas.microsoft.com/office/drawing/2014/main" val="3343925043"/>
                    </a:ext>
                  </a:extLst>
                </a:gridCol>
              </a:tblGrid>
              <a:tr h="805241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2019-2020 г.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2020-2021 г.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6189648"/>
                  </a:ext>
                </a:extLst>
              </a:tr>
              <a:tr h="805241">
                <a:tc>
                  <a:txBody>
                    <a:bodyPr/>
                    <a:lstStyle/>
                    <a:p>
                      <a:r>
                        <a:rPr lang="ru-RU" sz="2000" dirty="0"/>
                        <a:t>Общее количество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13192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10279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1263735"/>
                  </a:ext>
                </a:extLst>
              </a:tr>
              <a:tr h="805241">
                <a:tc>
                  <a:txBody>
                    <a:bodyPr/>
                    <a:lstStyle/>
                    <a:p>
                      <a:r>
                        <a:rPr lang="ru-RU" sz="2000" dirty="0"/>
                        <a:t>В красной зоне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227(1,7%)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233(2,2%)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3395037"/>
                  </a:ext>
                </a:extLst>
              </a:tr>
              <a:tr h="805241">
                <a:tc>
                  <a:txBody>
                    <a:bodyPr/>
                    <a:lstStyle/>
                    <a:p>
                      <a:r>
                        <a:rPr lang="ru-RU" sz="2000" dirty="0"/>
                        <a:t>В желтой зоне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 4171(31,6%)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3495(33,5%)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8194934"/>
                  </a:ext>
                </a:extLst>
              </a:tr>
              <a:tr h="805241"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Очевидна динамика роста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78533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487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4668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1012371" y="170480"/>
            <a:ext cx="10192659" cy="1488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Контроль качества выполненных мероприятий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33F8FB-B62F-4D8F-85C8-8B844EA9377B}"/>
              </a:ext>
            </a:extLst>
          </p:cNvPr>
          <p:cNvSpPr txBox="1"/>
          <p:nvPr/>
        </p:nvSpPr>
        <p:spPr>
          <a:xfrm>
            <a:off x="1768067" y="1935205"/>
            <a:ext cx="88696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spc="-50" dirty="0">
                <a:solidFill>
                  <a:schemeClr val="accent1">
                    <a:lumMod val="75000"/>
                  </a:schemeClr>
                </a:solidFill>
              </a:rPr>
              <a:t>Повторное контрольное тестирование выявленных детей, которые прошли процесс реабилитации в Илийском районе </a:t>
            </a:r>
          </a:p>
          <a:p>
            <a:pPr algn="ctr"/>
            <a:r>
              <a:rPr lang="ru-RU" sz="2000" i="1" spc="-50" dirty="0">
                <a:solidFill>
                  <a:schemeClr val="accent1">
                    <a:lumMod val="75000"/>
                  </a:schemeClr>
                </a:solidFill>
              </a:rPr>
              <a:t>Из 170 детей прошедших реабилитацию по программе «</a:t>
            </a:r>
            <a:r>
              <a:rPr lang="ru-RU" sz="2000" i="1" spc="-50" dirty="0" err="1">
                <a:solidFill>
                  <a:schemeClr val="accent1">
                    <a:lumMod val="75000"/>
                  </a:schemeClr>
                </a:solidFill>
              </a:rPr>
              <a:t>Genesis</a:t>
            </a:r>
            <a:r>
              <a:rPr lang="ru-RU" sz="2000" i="1" spc="-50" dirty="0">
                <a:solidFill>
                  <a:schemeClr val="accent1">
                    <a:lumMod val="75000"/>
                  </a:schemeClr>
                </a:solidFill>
              </a:rPr>
              <a:t>», </a:t>
            </a:r>
            <a:r>
              <a:rPr lang="ru-RU" sz="2000" b="1" i="1" spc="-50" dirty="0">
                <a:solidFill>
                  <a:schemeClr val="accent1">
                    <a:lumMod val="75000"/>
                  </a:schemeClr>
                </a:solidFill>
              </a:rPr>
              <a:t>НИ ОДИН </a:t>
            </a:r>
            <a:r>
              <a:rPr lang="ru-RU" sz="2000" i="1" spc="-50" dirty="0">
                <a:solidFill>
                  <a:schemeClr val="accent1">
                    <a:lumMod val="75000"/>
                  </a:schemeClr>
                </a:solidFill>
              </a:rPr>
              <a:t>не попал повторно в зону повышенного риска</a:t>
            </a:r>
          </a:p>
          <a:p>
            <a:endParaRPr lang="ru-RU" sz="2000" b="1" i="1" dirty="0">
              <a:solidFill>
                <a:srgbClr val="FF990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0A734C3-A75B-4A00-9948-F21B1FECA1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034" y="3146325"/>
            <a:ext cx="4817745" cy="32118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368663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426" y="446687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Заголовок 1"/>
          <p:cNvSpPr txBox="1">
            <a:spLocks/>
          </p:cNvSpPr>
          <p:nvPr/>
        </p:nvSpPr>
        <p:spPr>
          <a:xfrm>
            <a:off x="1012371" y="170480"/>
            <a:ext cx="10192659" cy="1488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Экспресс-психотерапевтический подход «</a:t>
            </a:r>
            <a:r>
              <a:rPr lang="ru-RU" sz="3200" b="1" spc="-50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Genesis</a:t>
            </a:r>
            <a:r>
              <a:rPr lang="ru-RU" sz="3200" b="1" spc="-50" dirty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» для решения всех видов психологических проблем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D2603395-9D06-40A1-8F7E-93A882EE39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842486"/>
              </p:ext>
            </p:extLst>
          </p:nvPr>
        </p:nvGraphicFramePr>
        <p:xfrm>
          <a:off x="1505759" y="1935205"/>
          <a:ext cx="8717280" cy="4276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8640">
                  <a:extLst>
                    <a:ext uri="{9D8B030D-6E8A-4147-A177-3AD203B41FA5}">
                      <a16:colId xmlns:a16="http://schemas.microsoft.com/office/drawing/2014/main" val="2702786142"/>
                    </a:ext>
                  </a:extLst>
                </a:gridCol>
                <a:gridCol w="4358640">
                  <a:extLst>
                    <a:ext uri="{9D8B030D-6E8A-4147-A177-3AD203B41FA5}">
                      <a16:colId xmlns:a16="http://schemas.microsoft.com/office/drawing/2014/main" val="3358215633"/>
                    </a:ext>
                  </a:extLst>
                </a:gridCol>
              </a:tblGrid>
              <a:tr h="815763">
                <a:tc>
                  <a:txBody>
                    <a:bodyPr/>
                    <a:lstStyle/>
                    <a:p>
                      <a:r>
                        <a:rPr lang="ru-RU" dirty="0"/>
                        <a:t>Общее количество </a:t>
                      </a:r>
                      <a:r>
                        <a:rPr lang="ru-RU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нуждающихся в оказании психологической поддержки по Илийскому району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3728 учащихся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848150"/>
                  </a:ext>
                </a:extLst>
              </a:tr>
              <a:tr h="815763">
                <a:tc>
                  <a:txBody>
                    <a:bodyPr/>
                    <a:lstStyle/>
                    <a:p>
                      <a:r>
                        <a:rPr lang="ru-RU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Психокоррекционную</a:t>
                      </a: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помощь получило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700 учащихся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6324741"/>
                  </a:ext>
                </a:extLst>
              </a:tr>
              <a:tr h="815763">
                <a:tc>
                  <a:txBody>
                    <a:bodyPr/>
                    <a:lstStyle/>
                    <a:p>
                      <a:r>
                        <a:rPr lang="ru-RU" dirty="0"/>
                        <a:t>Из них:</a:t>
                      </a:r>
                    </a:p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категория зона «повышенного риска»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173 учащихся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6683522"/>
                  </a:ext>
                </a:extLst>
              </a:tr>
              <a:tr h="815763">
                <a:tc>
                  <a:txBody>
                    <a:bodyPr/>
                    <a:lstStyle/>
                    <a:p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категория зона «скрытого риска»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527 учащихся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341470"/>
                  </a:ext>
                </a:extLst>
              </a:tr>
              <a:tr h="815763">
                <a:tc>
                  <a:txBody>
                    <a:bodyPr/>
                    <a:lstStyle/>
                    <a:p>
                      <a:r>
                        <a:rPr lang="ru-RU" dirty="0"/>
                        <a:t>Дополнительные терапевтические сессии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696 взрослое население</a:t>
                      </a:r>
                    </a:p>
                    <a:p>
                      <a:pPr algn="ctr"/>
                      <a:r>
                        <a:rPr lang="ru-RU" dirty="0"/>
                        <a:t>(родители детей, коллеги, родственники, знакомые)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8395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5417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"/>
          <p:cNvSpPr txBox="1">
            <a:spLocks noGrp="1"/>
          </p:cNvSpPr>
          <p:nvPr>
            <p:ph type="title"/>
          </p:nvPr>
        </p:nvSpPr>
        <p:spPr>
          <a:xfrm>
            <a:off x="1097280" y="3501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AB620D"/>
              </a:buClr>
              <a:buSzPts val="6000"/>
              <a:buFont typeface="Calibri"/>
              <a:buNone/>
            </a:pPr>
            <a:r>
              <a:rPr lang="ru-RU" sz="6000" b="1" dirty="0">
                <a:solidFill>
                  <a:srgbClr val="AB620D"/>
                </a:solidFill>
              </a:rPr>
              <a:t>           </a:t>
            </a:r>
            <a:endParaRPr sz="6000">
              <a:solidFill>
                <a:srgbClr val="AB620D"/>
              </a:solidFill>
            </a:endParaRPr>
          </a:p>
        </p:txBody>
      </p:sp>
      <p:pic>
        <p:nvPicPr>
          <p:cNvPr id="6" name="Google Shape;180;p19" descr="C:\Users\Office\Desktop\Фонд бланк\_____-01.jpg"/>
          <p:cNvPicPr preferRelativeResize="0"/>
          <p:nvPr/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10463152" y="210276"/>
            <a:ext cx="1475574" cy="148851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338220" y="620047"/>
            <a:ext cx="5576520" cy="668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lvl="0">
              <a:lnSpc>
                <a:spcPct val="85000"/>
              </a:lnSpc>
              <a:buClr>
                <a:srgbClr val="3F3F3F"/>
              </a:buClr>
              <a:buSzPts val="4800"/>
            </a:pPr>
            <a:r>
              <a:rPr lang="ru-RU" sz="3200" b="1" dirty="0">
                <a:solidFill>
                  <a:srgbClr val="FF9900"/>
                </a:solidFill>
              </a:rPr>
              <a:t>Обратная связь от психологов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800" dirty="0"/>
              <a:t>Новые знания психологи уже с успехом применили на практике вне занятия. Об успешных психотерапевтических интервенциях с коллегами уже получена обратная связь. Вы можете ознакомиться с обратной связью от психологов, которые использовали данный подход  в своей работе нашем: </a:t>
            </a:r>
            <a:br>
              <a:rPr lang="ru-RU" sz="1800" dirty="0"/>
            </a:br>
            <a:br>
              <a:rPr lang="ru-RU" sz="1800" dirty="0"/>
            </a:br>
            <a:r>
              <a:rPr lang="en-US" sz="1800" dirty="0" err="1"/>
              <a:t>youtube</a:t>
            </a:r>
            <a:r>
              <a:rPr lang="ru-RU" sz="1800" dirty="0"/>
              <a:t> канале - </a:t>
            </a:r>
            <a:r>
              <a:rPr lang="en-US" sz="1800" dirty="0">
                <a:hlinkClick r:id="rId4"/>
              </a:rPr>
              <a:t>https://www.youtube.com/channel/UCVz6rDPNSFuRDSzsQFResPg</a:t>
            </a:r>
            <a:br>
              <a:rPr lang="ru-RU" sz="1800" dirty="0"/>
            </a:br>
            <a:br>
              <a:rPr lang="ru-RU" sz="1800" dirty="0"/>
            </a:br>
            <a:r>
              <a:rPr lang="en-US" sz="1800" dirty="0" err="1"/>
              <a:t>facebook</a:t>
            </a:r>
            <a:r>
              <a:rPr lang="en-US" sz="1800" dirty="0"/>
              <a:t> </a:t>
            </a:r>
            <a:r>
              <a:rPr lang="ru-RU" sz="1800" dirty="0"/>
              <a:t>странице - </a:t>
            </a:r>
            <a:r>
              <a:rPr lang="en-US" sz="1800" dirty="0">
                <a:hlinkClick r:id="rId5"/>
              </a:rPr>
              <a:t>https://www.facebook.com/pf.zhanuya</a:t>
            </a:r>
            <a:r>
              <a:rPr lang="ru-RU" sz="1800" dirty="0"/>
              <a:t> </a:t>
            </a:r>
            <a:br>
              <a:rPr lang="ru-RU" sz="1800" dirty="0"/>
            </a:br>
            <a:br>
              <a:rPr lang="ru-RU" sz="1800" dirty="0"/>
            </a:br>
            <a:r>
              <a:rPr lang="en-US" sz="1800" dirty="0"/>
              <a:t>Instagram </a:t>
            </a:r>
            <a:r>
              <a:rPr lang="ru-RU" sz="1800" dirty="0"/>
              <a:t>странице -  </a:t>
            </a:r>
            <a:r>
              <a:rPr lang="en-US" sz="1800" dirty="0">
                <a:hlinkClick r:id="rId6"/>
              </a:rPr>
              <a:t>https://www.instagram.com/zhanuya.pfzh</a:t>
            </a:r>
            <a:endParaRPr lang="ru-RU" sz="1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15721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0606" y="3016740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+mn-lt"/>
              </a:rPr>
              <a:t>ОФ </a:t>
            </a:r>
            <a:r>
              <a:rPr lang="en-US" dirty="0">
                <a:latin typeface="+mn-lt"/>
              </a:rPr>
              <a:t>“</a:t>
            </a:r>
            <a:r>
              <a:rPr lang="kk-KZ" dirty="0">
                <a:latin typeface="+mn-lt"/>
              </a:rPr>
              <a:t>Центр поддержки семьи Жанұя</a:t>
            </a:r>
            <a:r>
              <a:rPr lang="en-US" dirty="0">
                <a:latin typeface="+mn-lt"/>
              </a:rPr>
              <a:t>”</a:t>
            </a:r>
            <a:br>
              <a:rPr lang="kk-KZ" dirty="0">
                <a:latin typeface="+mn-lt"/>
              </a:rPr>
            </a:br>
            <a:br>
              <a:rPr lang="kk-KZ" dirty="0">
                <a:latin typeface="+mn-lt"/>
              </a:rPr>
            </a:br>
            <a:br>
              <a:rPr lang="kk-KZ" dirty="0">
                <a:latin typeface="+mn-lt"/>
              </a:rPr>
            </a:br>
            <a:r>
              <a:rPr lang="kk-KZ" dirty="0">
                <a:latin typeface="+mn-lt"/>
              </a:rPr>
              <a:t>  </a:t>
            </a:r>
            <a:r>
              <a:rPr lang="ru-RU" b="1" dirty="0">
                <a:latin typeface="+mn-lt"/>
              </a:rPr>
              <a:t>БЛАГОДАРИТ ВАС ЗА ВНИМАНИЕ!</a:t>
            </a:r>
          </a:p>
        </p:txBody>
      </p:sp>
      <p:pic>
        <p:nvPicPr>
          <p:cNvPr id="4" name="Рисунок 1" descr="C:\Users\Office\Desktop\Фонд бланк\_____-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632" y="182141"/>
            <a:ext cx="1475574" cy="1488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543108" y="5408023"/>
            <a:ext cx="30726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E-mail: </a:t>
            </a:r>
            <a:r>
              <a:rPr lang="en-US" dirty="0">
                <a:hlinkClick r:id="rId3"/>
              </a:rPr>
              <a:t>pf.zhanuya@gmail.com</a:t>
            </a:r>
            <a:endParaRPr lang="en-US" dirty="0"/>
          </a:p>
          <a:p>
            <a:r>
              <a:rPr lang="kk-KZ" dirty="0"/>
              <a:t>Тел</a:t>
            </a:r>
            <a:r>
              <a:rPr lang="en-US" dirty="0"/>
              <a:t>: +7(708)376-23-96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1719</TotalTime>
  <Words>738</Words>
  <Application>Microsoft Office PowerPoint</Application>
  <PresentationFormat>Широкоэкранный</PresentationFormat>
  <Paragraphs>83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Segoe UI Black</vt:lpstr>
      <vt:lpstr>Times New Roman</vt:lpstr>
      <vt:lpstr>Wingdings 2</vt:lpstr>
      <vt:lpstr>HDOfficeLightV0</vt:lpstr>
      <vt:lpstr>Ретро</vt:lpstr>
      <vt:lpstr>Презентация PowerPoint</vt:lpstr>
      <vt:lpstr>Презентация PowerPoint</vt:lpstr>
      <vt:lpstr>Автоматизированная программа «Система диагностики психического состояния детей «Ресурс»  (авторское свидетельство № 2174 от 28 сентября 2017г.)   Авторский  метод «Экспресс-психотерапевтический подход «Genesis» для решения всех видов психологических проблем»  (защищено авторским правом №6387 от 12 ноября 2019 г.) </vt:lpstr>
      <vt:lpstr> Автоматизированная программа «Система диагностики психического состояния детей «Ресурс»  Рецензии и рекомендации к применению:  ГУ «Национального научно-практического центра коррекционной педагогики.  Национальной Академии   Образования  имени Ы. Алтынсарина   Международной Академией Психологических Наук   Все  материалы  размещены на нашем сайте:  www.pfzh.kz </vt:lpstr>
      <vt:lpstr>Область применения:</vt:lpstr>
      <vt:lpstr>WWW.PFZH.KZ</vt:lpstr>
      <vt:lpstr>PFZH APP</vt:lpstr>
      <vt:lpstr>1 категория (красный цвет) - зона повышенного риска, необходимо срочное вмешательство, незамедлительное оказание психосоциальной помощи подростку и семье.   2 категория (желтый цвет) – зона скрытого риска; подросток и семья нуждаются в психосоциальной помощи и в психологическом сопровождении;   3 категория (зеленый цвет) – зона психической нормы;</vt:lpstr>
      <vt:lpstr>Наш опыт по использованию программы Ресурс</vt:lpstr>
      <vt:lpstr>Презентация PowerPoint</vt:lpstr>
      <vt:lpstr>   Психокоррекционную помощь  получило в общем 185 детей из первой категории, зоны «повышенного риска»  170 детей -Илийского района   15 детей -Карасайского района  все дети успешно прошли терапию.   </vt:lpstr>
      <vt:lpstr>Презентация PowerPoint</vt:lpstr>
      <vt:lpstr>Презентация PowerPoint</vt:lpstr>
      <vt:lpstr>Презентация PowerPoint</vt:lpstr>
      <vt:lpstr>           </vt:lpstr>
      <vt:lpstr>ОФ “Центр поддержки семьи Жанұя”     БЛАГОДАРИТ ВАС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Дети-забота общая</dc:title>
  <dc:creator>Bek-Sultan Kalibekov</dc:creator>
  <cp:lastModifiedBy>tim</cp:lastModifiedBy>
  <cp:revision>143</cp:revision>
  <dcterms:created xsi:type="dcterms:W3CDTF">2017-03-27T10:20:12Z</dcterms:created>
  <dcterms:modified xsi:type="dcterms:W3CDTF">2021-03-26T07:26:31Z</dcterms:modified>
</cp:coreProperties>
</file>