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9" r:id="rId4"/>
    <p:sldId id="259" r:id="rId5"/>
    <p:sldId id="260" r:id="rId6"/>
    <p:sldId id="261" r:id="rId7"/>
    <p:sldId id="281" r:id="rId8"/>
    <p:sldId id="263" r:id="rId9"/>
    <p:sldId id="264" r:id="rId10"/>
    <p:sldId id="265" r:id="rId11"/>
    <p:sldId id="275" r:id="rId12"/>
    <p:sldId id="282" r:id="rId13"/>
    <p:sldId id="266" r:id="rId14"/>
    <p:sldId id="267" r:id="rId15"/>
    <p:sldId id="268" r:id="rId16"/>
    <p:sldId id="269" r:id="rId17"/>
    <p:sldId id="270" r:id="rId18"/>
    <p:sldId id="271" r:id="rId19"/>
    <p:sldId id="272" r:id="rId20"/>
    <p:sldId id="283" r:id="rId21"/>
    <p:sldId id="273" r:id="rId22"/>
    <p:sldId id="278" r:id="rId23"/>
    <p:sldId id="276" r:id="rId24"/>
    <p:sldId id="277" r:id="rId25"/>
    <p:sldId id="284"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79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D5B2C3-7676-402A-844F-8BFF84AF598D}" type="datetimeFigureOut">
              <a:rPr lang="ru-RU" smtClean="0"/>
              <a:t>18.01.2020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D2746B-CDFA-4E00-A8C4-D3C138A94B1E}" type="slidenum">
              <a:rPr lang="ru-RU" smtClean="0"/>
              <a:t>‹#›</a:t>
            </a:fld>
            <a:endParaRPr lang="ru-RU"/>
          </a:p>
        </p:txBody>
      </p:sp>
    </p:spTree>
    <p:extLst>
      <p:ext uri="{BB962C8B-B14F-4D97-AF65-F5344CB8AC3E}">
        <p14:creationId xmlns:p14="http://schemas.microsoft.com/office/powerpoint/2010/main" val="1771748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7D2746B-CDFA-4E00-A8C4-D3C138A94B1E}" type="slidenum">
              <a:rPr lang="ru-RU" smtClean="0"/>
              <a:t>3</a:t>
            </a:fld>
            <a:endParaRPr lang="ru-RU"/>
          </a:p>
        </p:txBody>
      </p:sp>
    </p:spTree>
    <p:extLst>
      <p:ext uri="{BB962C8B-B14F-4D97-AF65-F5344CB8AC3E}">
        <p14:creationId xmlns:p14="http://schemas.microsoft.com/office/powerpoint/2010/main" val="3526836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7D2746B-CDFA-4E00-A8C4-D3C138A94B1E}" type="slidenum">
              <a:rPr lang="ru-RU" smtClean="0"/>
              <a:t>7</a:t>
            </a:fld>
            <a:endParaRPr lang="ru-RU"/>
          </a:p>
        </p:txBody>
      </p:sp>
    </p:spTree>
    <p:extLst>
      <p:ext uri="{BB962C8B-B14F-4D97-AF65-F5344CB8AC3E}">
        <p14:creationId xmlns:p14="http://schemas.microsoft.com/office/powerpoint/2010/main" val="140213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7D2746B-CDFA-4E00-A8C4-D3C138A94B1E}" type="slidenum">
              <a:rPr lang="ru-RU" smtClean="0"/>
              <a:t>8</a:t>
            </a:fld>
            <a:endParaRPr lang="ru-RU"/>
          </a:p>
        </p:txBody>
      </p:sp>
    </p:spTree>
    <p:extLst>
      <p:ext uri="{BB962C8B-B14F-4D97-AF65-F5344CB8AC3E}">
        <p14:creationId xmlns:p14="http://schemas.microsoft.com/office/powerpoint/2010/main" val="592488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7D2746B-CDFA-4E00-A8C4-D3C138A94B1E}" type="slidenum">
              <a:rPr lang="ru-RU" smtClean="0"/>
              <a:t>10</a:t>
            </a:fld>
            <a:endParaRPr lang="ru-RU"/>
          </a:p>
        </p:txBody>
      </p:sp>
    </p:spTree>
    <p:extLst>
      <p:ext uri="{BB962C8B-B14F-4D97-AF65-F5344CB8AC3E}">
        <p14:creationId xmlns:p14="http://schemas.microsoft.com/office/powerpoint/2010/main" val="4000303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ctr">
              <a:lnSpc>
                <a:spcPct val="115000"/>
              </a:lnSpc>
              <a:spcAft>
                <a:spcPts val="0"/>
              </a:spcAft>
            </a:pPr>
            <a:endParaRPr lang="ru-RU" sz="1200" dirty="0" smtClean="0">
              <a:latin typeface="Arial" panose="020B0604020202020204" pitchFamily="34" charset="0"/>
              <a:cs typeface="Arial" panose="020B0604020202020204" pitchFamily="34" charset="0"/>
            </a:endParaRPr>
          </a:p>
        </p:txBody>
      </p:sp>
      <p:sp>
        <p:nvSpPr>
          <p:cNvPr id="4" name="Номер слайда 3"/>
          <p:cNvSpPr>
            <a:spLocks noGrp="1"/>
          </p:cNvSpPr>
          <p:nvPr>
            <p:ph type="sldNum" sz="quarter" idx="10"/>
          </p:nvPr>
        </p:nvSpPr>
        <p:spPr/>
        <p:txBody>
          <a:bodyPr/>
          <a:lstStyle/>
          <a:p>
            <a:fld id="{F7D2746B-CDFA-4E00-A8C4-D3C138A94B1E}" type="slidenum">
              <a:rPr lang="ru-RU" smtClean="0"/>
              <a:t>22</a:t>
            </a:fld>
            <a:endParaRPr lang="ru-RU"/>
          </a:p>
        </p:txBody>
      </p:sp>
    </p:spTree>
    <p:extLst>
      <p:ext uri="{BB962C8B-B14F-4D97-AF65-F5344CB8AC3E}">
        <p14:creationId xmlns:p14="http://schemas.microsoft.com/office/powerpoint/2010/main" val="2676377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E5ABBA3-F2A2-4B61-8057-D58AA12A3E7C}" type="datetimeFigureOut">
              <a:rPr lang="ru-RU" smtClean="0"/>
              <a:t>18.01.2020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2981253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E5ABBA3-F2A2-4B61-8057-D58AA12A3E7C}" type="datetimeFigureOut">
              <a:rPr lang="ru-RU" smtClean="0"/>
              <a:t>18.01.2020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2588217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E5ABBA3-F2A2-4B61-8057-D58AA12A3E7C}" type="datetimeFigureOut">
              <a:rPr lang="ru-RU" smtClean="0"/>
              <a:t>18.01.2020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375966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E5ABBA3-F2A2-4B61-8057-D58AA12A3E7C}" type="datetimeFigureOut">
              <a:rPr lang="ru-RU" smtClean="0"/>
              <a:t>18.01.2020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2475370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E5ABBA3-F2A2-4B61-8057-D58AA12A3E7C}" type="datetimeFigureOut">
              <a:rPr lang="ru-RU" smtClean="0"/>
              <a:t>18.01.2020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1319682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E5ABBA3-F2A2-4B61-8057-D58AA12A3E7C}" type="datetimeFigureOut">
              <a:rPr lang="ru-RU" smtClean="0"/>
              <a:t>18.01.2020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827329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E5ABBA3-F2A2-4B61-8057-D58AA12A3E7C}" type="datetimeFigureOut">
              <a:rPr lang="ru-RU" smtClean="0"/>
              <a:t>18.01.2020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1042097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E5ABBA3-F2A2-4B61-8057-D58AA12A3E7C}" type="datetimeFigureOut">
              <a:rPr lang="ru-RU" smtClean="0"/>
              <a:t>18.01.2020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3393829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E5ABBA3-F2A2-4B61-8057-D58AA12A3E7C}" type="datetimeFigureOut">
              <a:rPr lang="ru-RU" smtClean="0"/>
              <a:t>18.01.2020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1412125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E5ABBA3-F2A2-4B61-8057-D58AA12A3E7C}" type="datetimeFigureOut">
              <a:rPr lang="ru-RU" smtClean="0"/>
              <a:t>18.01.2020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116967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E5ABBA3-F2A2-4B61-8057-D58AA12A3E7C}" type="datetimeFigureOut">
              <a:rPr lang="ru-RU" smtClean="0"/>
              <a:t>18.01.2020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11D503-2324-4D21-865A-59EE29B53AB2}" type="slidenum">
              <a:rPr lang="ru-RU" smtClean="0"/>
              <a:t>‹#›</a:t>
            </a:fld>
            <a:endParaRPr lang="ru-RU"/>
          </a:p>
        </p:txBody>
      </p:sp>
    </p:spTree>
    <p:extLst>
      <p:ext uri="{BB962C8B-B14F-4D97-AF65-F5344CB8AC3E}">
        <p14:creationId xmlns:p14="http://schemas.microsoft.com/office/powerpoint/2010/main" val="929281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5ABBA3-F2A2-4B61-8057-D58AA12A3E7C}" type="datetimeFigureOut">
              <a:rPr lang="ru-RU" smtClean="0"/>
              <a:t>18.01.2020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11D503-2324-4D21-865A-59EE29B53AB2}" type="slidenum">
              <a:rPr lang="ru-RU" smtClean="0"/>
              <a:t>‹#›</a:t>
            </a:fld>
            <a:endParaRPr lang="ru-RU"/>
          </a:p>
        </p:txBody>
      </p:sp>
    </p:spTree>
    <p:extLst>
      <p:ext uri="{BB962C8B-B14F-4D97-AF65-F5344CB8AC3E}">
        <p14:creationId xmlns:p14="http://schemas.microsoft.com/office/powerpoint/2010/main" val="891876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1772816"/>
            <a:ext cx="9144000" cy="22322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ctrTitle"/>
          </p:nvPr>
        </p:nvSpPr>
        <p:spPr>
          <a:xfrm>
            <a:off x="251520" y="2130425"/>
            <a:ext cx="8640960" cy="1470025"/>
          </a:xfrm>
        </p:spPr>
        <p:txBody>
          <a:bodyPr>
            <a:noAutofit/>
          </a:bodyPr>
          <a:lstStyle/>
          <a:p>
            <a:r>
              <a:rPr lang="kk-KZ" sz="2800" dirty="0" smtClean="0">
                <a:solidFill>
                  <a:schemeClr val="bg1"/>
                </a:solidFill>
                <a:latin typeface="Arial" panose="020B0604020202020204" pitchFamily="34" charset="0"/>
                <a:cs typeface="Arial" panose="020B0604020202020204" pitchFamily="34" charset="0"/>
              </a:rPr>
              <a:t>Маңғыстау облысының білім басқармасының</a:t>
            </a:r>
            <a:br>
              <a:rPr lang="kk-KZ" sz="2800" dirty="0" smtClean="0">
                <a:solidFill>
                  <a:schemeClr val="bg1"/>
                </a:solidFill>
                <a:latin typeface="Arial" panose="020B0604020202020204" pitchFamily="34" charset="0"/>
                <a:cs typeface="Arial" panose="020B0604020202020204" pitchFamily="34" charset="0"/>
              </a:rPr>
            </a:br>
            <a:r>
              <a:rPr lang="kk-KZ" sz="2800" dirty="0" smtClean="0">
                <a:solidFill>
                  <a:schemeClr val="bg1"/>
                </a:solidFill>
                <a:latin typeface="Arial" panose="020B0604020202020204" pitchFamily="34" charset="0"/>
                <a:cs typeface="Arial" panose="020B0604020202020204" pitchFamily="34" charset="0"/>
              </a:rPr>
              <a:t>«Облыстық оқу-әдістемелік және қосымша білім беру орталығы»</a:t>
            </a:r>
            <a:endParaRPr lang="ru-RU" sz="2800" dirty="0">
              <a:solidFill>
                <a:schemeClr val="bg1"/>
              </a:solidFill>
              <a:latin typeface="Arial" panose="020B0604020202020204" pitchFamily="34" charset="0"/>
              <a:cs typeface="Arial" panose="020B0604020202020204" pitchFamily="34" charset="0"/>
            </a:endParaRPr>
          </a:p>
        </p:txBody>
      </p:sp>
      <p:pic>
        <p:nvPicPr>
          <p:cNvPr id="1026" name="Picture 2" descr="C:\Users\Рамазан\Desktop\МОББ логотип.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139860"/>
            <a:ext cx="1514475" cy="1454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23355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C:\Users\Рамазан\Desktop\8263121_stock-vector-business-meeting---modern-vector-cartoon-characters-illustr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139213"/>
            <a:ext cx="3071198" cy="2170313"/>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107504" y="692696"/>
            <a:ext cx="8928992" cy="3024336"/>
          </a:xfrm>
        </p:spPr>
        <p:txBody>
          <a:bodyPr>
            <a:normAutofit/>
          </a:bodyPr>
          <a:lstStyle/>
          <a:p>
            <a:pPr marL="0" indent="0" algn="just">
              <a:buNone/>
            </a:pPr>
            <a:r>
              <a:rPr lang="kk-KZ" sz="2000" dirty="0" smtClean="0">
                <a:solidFill>
                  <a:schemeClr val="tx2">
                    <a:lumMod val="75000"/>
                  </a:schemeClr>
                </a:solidFill>
                <a:latin typeface="Arial" panose="020B0604020202020204" pitchFamily="34" charset="0"/>
                <a:cs typeface="Arial" panose="020B0604020202020204" pitchFamily="34" charset="0"/>
              </a:rPr>
              <a:t>	</a:t>
            </a:r>
            <a:r>
              <a:rPr lang="kk-KZ" sz="2000" b="1" dirty="0" smtClean="0">
                <a:solidFill>
                  <a:schemeClr val="tx2">
                    <a:lumMod val="75000"/>
                  </a:schemeClr>
                </a:solidFill>
                <a:latin typeface="Arial" panose="020B0604020202020204" pitchFamily="34" charset="0"/>
                <a:cs typeface="Arial" panose="020B0604020202020204" pitchFamily="34" charset="0"/>
              </a:rPr>
              <a:t>Орталық</a:t>
            </a:r>
          </a:p>
          <a:p>
            <a:pPr marL="0" indent="0" algn="just">
              <a:buNone/>
            </a:pPr>
            <a:r>
              <a:rPr lang="kk-KZ" sz="2000" b="1" dirty="0">
                <a:solidFill>
                  <a:schemeClr val="tx2">
                    <a:lumMod val="75000"/>
                  </a:schemeClr>
                </a:solidFill>
                <a:latin typeface="Arial" panose="020B0604020202020204" pitchFamily="34" charset="0"/>
                <a:cs typeface="Arial" panose="020B0604020202020204" pitchFamily="34" charset="0"/>
              </a:rPr>
              <a:t>	</a:t>
            </a:r>
            <a:r>
              <a:rPr lang="kk-KZ" sz="2000" dirty="0" smtClean="0">
                <a:solidFill>
                  <a:schemeClr val="tx2">
                    <a:lumMod val="75000"/>
                  </a:schemeClr>
                </a:solidFill>
                <a:latin typeface="Arial" panose="020B0604020202020204" pitchFamily="34" charset="0"/>
                <a:cs typeface="Arial" panose="020B0604020202020204" pitchFamily="34" charset="0"/>
              </a:rPr>
              <a:t>- </a:t>
            </a:r>
            <a:r>
              <a:rPr lang="kk-KZ" sz="2000" dirty="0">
                <a:solidFill>
                  <a:schemeClr val="tx2">
                    <a:lumMod val="75000"/>
                  </a:schemeClr>
                </a:solidFill>
                <a:latin typeface="Arial" panose="020B0604020202020204" pitchFamily="34" charset="0"/>
                <a:cs typeface="Arial" panose="020B0604020202020204" pitchFamily="34" charset="0"/>
              </a:rPr>
              <a:t>оқу-әдістемелік және тәрбие жұмысын үйлестіру, озық педагогикалық тәжірибелерді енгізу;</a:t>
            </a:r>
            <a:endParaRPr lang="ru-RU" sz="2000" dirty="0">
              <a:solidFill>
                <a:schemeClr val="tx2">
                  <a:lumMod val="75000"/>
                </a:schemeClr>
              </a:solidFill>
              <a:latin typeface="Arial" panose="020B0604020202020204" pitchFamily="34" charset="0"/>
              <a:cs typeface="Arial" panose="020B0604020202020204" pitchFamily="34" charset="0"/>
            </a:endParaRPr>
          </a:p>
          <a:p>
            <a:pPr marL="0" indent="0" algn="just">
              <a:buNone/>
            </a:pPr>
            <a:r>
              <a:rPr lang="kk-KZ" sz="2000" dirty="0" smtClean="0">
                <a:solidFill>
                  <a:schemeClr val="tx2">
                    <a:lumMod val="75000"/>
                  </a:schemeClr>
                </a:solidFill>
                <a:latin typeface="Arial" panose="020B0604020202020204" pitchFamily="34" charset="0"/>
                <a:cs typeface="Arial" panose="020B0604020202020204" pitchFamily="34" charset="0"/>
              </a:rPr>
              <a:t>	- </a:t>
            </a:r>
            <a:r>
              <a:rPr lang="kk-KZ" sz="2000" dirty="0">
                <a:solidFill>
                  <a:schemeClr val="tx2">
                    <a:lumMod val="75000"/>
                  </a:schemeClr>
                </a:solidFill>
                <a:latin typeface="Arial" panose="020B0604020202020204" pitchFamily="34" charset="0"/>
                <a:cs typeface="Arial" panose="020B0604020202020204" pitchFamily="34" charset="0"/>
              </a:rPr>
              <a:t>Қосымша білім беру бағдарламаларын іске асыру және аудандық, қалалық білім үйлестіру  орталықтары мен мұғалімдердің біліктілік арттыру  бағытындағы жұмыс түрлерін ұйымдастыру;</a:t>
            </a:r>
            <a:endParaRPr lang="ru-RU" sz="2000" dirty="0">
              <a:solidFill>
                <a:schemeClr val="tx2">
                  <a:lumMod val="75000"/>
                </a:schemeClr>
              </a:solidFill>
              <a:latin typeface="Arial" panose="020B0604020202020204" pitchFamily="34" charset="0"/>
              <a:cs typeface="Arial" panose="020B0604020202020204" pitchFamily="34" charset="0"/>
            </a:endParaRPr>
          </a:p>
          <a:p>
            <a:pPr marL="0" indent="0" algn="just">
              <a:buNone/>
            </a:pPr>
            <a:r>
              <a:rPr lang="kk-KZ" sz="2000" dirty="0" smtClean="0">
                <a:solidFill>
                  <a:schemeClr val="tx2">
                    <a:lumMod val="75000"/>
                  </a:schemeClr>
                </a:solidFill>
                <a:latin typeface="Arial" panose="020B0604020202020204" pitchFamily="34" charset="0"/>
                <a:cs typeface="Arial" panose="020B0604020202020204" pitchFamily="34" charset="0"/>
              </a:rPr>
              <a:t>	- </a:t>
            </a:r>
            <a:r>
              <a:rPr lang="kk-KZ" sz="2000" dirty="0">
                <a:solidFill>
                  <a:schemeClr val="tx2">
                    <a:lumMod val="75000"/>
                  </a:schemeClr>
                </a:solidFill>
                <a:latin typeface="Arial" panose="020B0604020202020204" pitchFamily="34" charset="0"/>
                <a:cs typeface="Arial" panose="020B0604020202020204" pitchFamily="34" charset="0"/>
              </a:rPr>
              <a:t>Білім беру мекемелері және ұйымдарымен әріптестікті нығайту мақсаты аясында төмендегідей міндеттер бойынша жұмыстар жасалды. </a:t>
            </a:r>
            <a:endParaRPr lang="ru-RU" sz="2000" dirty="0">
              <a:solidFill>
                <a:schemeClr val="tx2">
                  <a:lumMod val="75000"/>
                </a:schemeClr>
              </a:solidFill>
              <a:latin typeface="Arial" panose="020B0604020202020204" pitchFamily="34" charset="0"/>
              <a:cs typeface="Arial" panose="020B0604020202020204" pitchFamily="34" charset="0"/>
            </a:endParaRPr>
          </a:p>
        </p:txBody>
      </p:sp>
      <p:pic>
        <p:nvPicPr>
          <p:cNvPr id="4098" name="Picture 2" descr="C:\Users\Рамазан\Desktop\_.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9912" y="4077072"/>
            <a:ext cx="2438405" cy="243840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Рамазан\Desktop\0738ae4be081230957dd10b4a153731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6319" r="6743"/>
          <a:stretch/>
        </p:blipFill>
        <p:spPr bwMode="auto">
          <a:xfrm>
            <a:off x="179512" y="4205813"/>
            <a:ext cx="3452296"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00282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47991107"/>
              </p:ext>
            </p:extLst>
          </p:nvPr>
        </p:nvGraphicFramePr>
        <p:xfrm>
          <a:off x="179512" y="836712"/>
          <a:ext cx="8784976" cy="5896541"/>
        </p:xfrm>
        <a:graphic>
          <a:graphicData uri="http://schemas.openxmlformats.org/drawingml/2006/table">
            <a:tbl>
              <a:tblPr firstRow="1" firstCol="1" bandRow="1">
                <a:tableStyleId>{5C22544A-7EE6-4342-B048-85BDC9FD1C3A}</a:tableStyleId>
              </a:tblPr>
              <a:tblGrid>
                <a:gridCol w="433352">
                  <a:extLst>
                    <a:ext uri="{9D8B030D-6E8A-4147-A177-3AD203B41FA5}">
                      <a16:colId xmlns:a16="http://schemas.microsoft.com/office/drawing/2014/main" val="20000"/>
                    </a:ext>
                  </a:extLst>
                </a:gridCol>
                <a:gridCol w="1817395">
                  <a:extLst>
                    <a:ext uri="{9D8B030D-6E8A-4147-A177-3AD203B41FA5}">
                      <a16:colId xmlns:a16="http://schemas.microsoft.com/office/drawing/2014/main" val="20001"/>
                    </a:ext>
                  </a:extLst>
                </a:gridCol>
                <a:gridCol w="3112985">
                  <a:extLst>
                    <a:ext uri="{9D8B030D-6E8A-4147-A177-3AD203B41FA5}">
                      <a16:colId xmlns:a16="http://schemas.microsoft.com/office/drawing/2014/main" val="20002"/>
                    </a:ext>
                  </a:extLst>
                </a:gridCol>
                <a:gridCol w="3421244">
                  <a:extLst>
                    <a:ext uri="{9D8B030D-6E8A-4147-A177-3AD203B41FA5}">
                      <a16:colId xmlns:a16="http://schemas.microsoft.com/office/drawing/2014/main" val="20003"/>
                    </a:ext>
                  </a:extLst>
                </a:gridCol>
              </a:tblGrid>
              <a:tr h="196781">
                <a:tc>
                  <a:txBody>
                    <a:bodyPr/>
                    <a:lstStyle/>
                    <a:p>
                      <a:pPr>
                        <a:spcAft>
                          <a:spcPts val="0"/>
                        </a:spcAft>
                      </a:pPr>
                      <a:r>
                        <a:rPr lang="kk-KZ" sz="1100" dirty="0">
                          <a:effectLst/>
                          <a:latin typeface="Arial" panose="020B0604020202020204" pitchFamily="34" charset="0"/>
                          <a:cs typeface="Arial" panose="020B0604020202020204" pitchFamily="34" charset="0"/>
                        </a:rPr>
                        <a:t>р/с</a:t>
                      </a:r>
                      <a:endParaRPr lang="ru-RU" sz="1200" dirty="0">
                        <a:effectLst/>
                        <a:latin typeface="Arial" panose="020B0604020202020204" pitchFamily="34" charset="0"/>
                        <a:ea typeface="Calibri"/>
                        <a:cs typeface="Arial" panose="020B0604020202020204" pitchFamily="34" charset="0"/>
                      </a:endParaRPr>
                    </a:p>
                  </a:txBody>
                  <a:tcPr marL="44276" marR="44276" marT="0" marB="0"/>
                </a:tc>
                <a:tc>
                  <a:txBody>
                    <a:bodyPr/>
                    <a:lstStyle/>
                    <a:p>
                      <a:pPr indent="450215">
                        <a:spcAft>
                          <a:spcPts val="0"/>
                        </a:spcAft>
                      </a:pPr>
                      <a:r>
                        <a:rPr lang="kk-KZ" sz="1100">
                          <a:effectLst/>
                          <a:latin typeface="Arial" panose="020B0604020202020204" pitchFamily="34" charset="0"/>
                          <a:cs typeface="Arial" panose="020B0604020202020204" pitchFamily="34" charset="0"/>
                        </a:rPr>
                        <a:t>Тақырыбы </a:t>
                      </a:r>
                      <a:endParaRPr lang="ru-RU" sz="1200">
                        <a:effectLst/>
                        <a:latin typeface="Arial" panose="020B0604020202020204" pitchFamily="34" charset="0"/>
                        <a:ea typeface="Calibri"/>
                        <a:cs typeface="Arial" panose="020B0604020202020204" pitchFamily="34" charset="0"/>
                      </a:endParaRPr>
                    </a:p>
                  </a:txBody>
                  <a:tcPr marL="44276" marR="44276" marT="0" marB="0"/>
                </a:tc>
                <a:tc>
                  <a:txBody>
                    <a:bodyPr/>
                    <a:lstStyle/>
                    <a:p>
                      <a:pPr indent="450215" algn="ctr">
                        <a:spcAft>
                          <a:spcPts val="0"/>
                        </a:spcAft>
                      </a:pPr>
                      <a:r>
                        <a:rPr lang="ru-RU" sz="1100">
                          <a:effectLst/>
                          <a:latin typeface="Arial" panose="020B0604020202020204" pitchFamily="34" charset="0"/>
                          <a:cs typeface="Arial" panose="020B0604020202020204" pitchFamily="34" charset="0"/>
                        </a:rPr>
                        <a:t>Мәселе</a:t>
                      </a:r>
                      <a:endParaRPr lang="ru-RU" sz="1200">
                        <a:effectLst/>
                        <a:latin typeface="Arial" panose="020B0604020202020204" pitchFamily="34" charset="0"/>
                        <a:ea typeface="Calibri"/>
                        <a:cs typeface="Arial" panose="020B0604020202020204" pitchFamily="34" charset="0"/>
                      </a:endParaRPr>
                    </a:p>
                  </a:txBody>
                  <a:tcPr marL="44276" marR="44276" marT="0" marB="0"/>
                </a:tc>
                <a:tc>
                  <a:txBody>
                    <a:bodyPr/>
                    <a:lstStyle/>
                    <a:p>
                      <a:pPr indent="450215" algn="ctr">
                        <a:spcAft>
                          <a:spcPts val="0"/>
                        </a:spcAft>
                      </a:pPr>
                      <a:r>
                        <a:rPr lang="ru-RU" sz="1100">
                          <a:effectLst/>
                          <a:latin typeface="Arial" panose="020B0604020202020204" pitchFamily="34" charset="0"/>
                          <a:cs typeface="Arial" panose="020B0604020202020204" pitchFamily="34" charset="0"/>
                        </a:rPr>
                        <a:t>Шешу жолы</a:t>
                      </a:r>
                      <a:endParaRPr lang="ru-RU" sz="1200">
                        <a:effectLst/>
                        <a:latin typeface="Arial" panose="020B0604020202020204" pitchFamily="34" charset="0"/>
                        <a:ea typeface="Calibri"/>
                        <a:cs typeface="Arial" panose="020B0604020202020204" pitchFamily="34" charset="0"/>
                      </a:endParaRPr>
                    </a:p>
                  </a:txBody>
                  <a:tcPr marL="44276" marR="44276" marT="0" marB="0"/>
                </a:tc>
                <a:extLst>
                  <a:ext uri="{0D108BD9-81ED-4DB2-BD59-A6C34878D82A}">
                    <a16:rowId xmlns:a16="http://schemas.microsoft.com/office/drawing/2014/main" val="10000"/>
                  </a:ext>
                </a:extLst>
              </a:tr>
              <a:tr h="839931">
                <a:tc>
                  <a:txBody>
                    <a:bodyPr/>
                    <a:lstStyle/>
                    <a:p>
                      <a:pPr indent="-34290">
                        <a:spcAft>
                          <a:spcPts val="0"/>
                        </a:spcAft>
                      </a:pPr>
                      <a:r>
                        <a:rPr lang="kk-KZ" sz="1100">
                          <a:effectLst/>
                          <a:latin typeface="Arial" panose="020B0604020202020204" pitchFamily="34" charset="0"/>
                          <a:cs typeface="Arial" panose="020B0604020202020204" pitchFamily="34" charset="0"/>
                        </a:rPr>
                        <a:t>1</a:t>
                      </a:r>
                      <a:endParaRPr lang="ru-RU" sz="1200">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Білім мазмұнын жаңарту бағдарламаларын енгізу </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1. Критериалды бағалау жүйесін тиімді енгізу;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2. Оқытудың жаңа әдіс-тәсілдерін енгізу арқылы орта білім беру мазмұнын жаңарту бағдарламасын тиімді іске асыру</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 Мұғалімдердің білімін үздіксіз арттыру және оқыту семинарларын жүйелі түрде өткізу </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 Жаңартылған білім беру бағдарламасын тиімді іске асыру мақсатында мұғалімдердің педагогикалық шеберлігін жетілдіру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 озық педагогикалық тәжірибелерді зерттеу, тарату;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 ата-аналармен түсіндіру жұмыстарын жүргізу;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 әдістемелік көмек (біліктілік арттыру курстары, семинар, шеберлік сабақтар, т.б.) ұйымдастыру;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 ақпараттық құралдар арқылы  насихаттау.</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extLst>
                  <a:ext uri="{0D108BD9-81ED-4DB2-BD59-A6C34878D82A}">
                    <a16:rowId xmlns:a16="http://schemas.microsoft.com/office/drawing/2014/main" val="10001"/>
                  </a:ext>
                </a:extLst>
              </a:tr>
              <a:tr h="504056">
                <a:tc>
                  <a:txBody>
                    <a:bodyPr/>
                    <a:lstStyle/>
                    <a:p>
                      <a:pPr indent="-34290">
                        <a:spcAft>
                          <a:spcPts val="0"/>
                        </a:spcAft>
                      </a:pPr>
                      <a:r>
                        <a:rPr lang="kk-KZ" sz="1100" dirty="0">
                          <a:effectLst/>
                          <a:latin typeface="Arial" panose="020B0604020202020204" pitchFamily="34" charset="0"/>
                          <a:cs typeface="Arial" panose="020B0604020202020204" pitchFamily="34" charset="0"/>
                        </a:rPr>
                        <a:t>2</a:t>
                      </a:r>
                      <a:endParaRPr lang="ru-RU" sz="1200" dirty="0">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Білім сапасын арттыру жұмыстары</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1. Білім сапасының көптеген мектептерде төмендеуі</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2. Жаратылыстану пәні бойынша есептерді, тапсырмаларды (әсіресе, олимпиадалық есептер) орындаудағы қиындықтардың кездесуі</a:t>
                      </a:r>
                      <a:endParaRPr lang="ru-RU" sz="1200" dirty="0">
                        <a:solidFill>
                          <a:schemeClr val="tx2"/>
                        </a:solidFill>
                        <a:effectLst/>
                        <a:latin typeface="Arial" panose="020B0604020202020204" pitchFamily="34" charset="0"/>
                        <a:cs typeface="Arial" panose="020B0604020202020204" pitchFamily="34" charset="0"/>
                      </a:endParaRPr>
                    </a:p>
                    <a:p>
                      <a:pPr indent="450215">
                        <a:spcAft>
                          <a:spcPts val="0"/>
                        </a:spcAft>
                      </a:pPr>
                      <a:r>
                        <a:rPr lang="kk-KZ" sz="1100" dirty="0">
                          <a:solidFill>
                            <a:schemeClr val="tx2"/>
                          </a:solidFill>
                          <a:effectLst/>
                          <a:latin typeface="Arial" panose="020B0604020202020204" pitchFamily="34" charset="0"/>
                          <a:cs typeface="Arial" panose="020B0604020202020204" pitchFamily="34" charset="0"/>
                        </a:rPr>
                        <a:t> </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 Әдістемелік көмек (семинар, шеберлік сабақтар,т.б.) ұйымдастыру </a:t>
                      </a:r>
                      <a:endParaRPr lang="ru-RU" sz="1200" dirty="0">
                        <a:solidFill>
                          <a:schemeClr val="tx2"/>
                        </a:solidFill>
                        <a:effectLst/>
                        <a:latin typeface="Arial" panose="020B0604020202020204" pitchFamily="34" charset="0"/>
                        <a:cs typeface="Arial" panose="020B0604020202020204" pitchFamily="34" charset="0"/>
                      </a:endParaRPr>
                    </a:p>
                    <a:p>
                      <a:pPr indent="450215">
                        <a:spcAft>
                          <a:spcPts val="0"/>
                        </a:spcAft>
                      </a:pPr>
                      <a:r>
                        <a:rPr lang="kk-KZ" sz="1100" dirty="0">
                          <a:solidFill>
                            <a:schemeClr val="tx2"/>
                          </a:solidFill>
                          <a:effectLst/>
                          <a:latin typeface="Arial" panose="020B0604020202020204" pitchFamily="34" charset="0"/>
                          <a:cs typeface="Arial" panose="020B0604020202020204" pitchFamily="34" charset="0"/>
                        </a:rPr>
                        <a:t>- Жаратылыстану пәндері мұғалімдерінің олимпиадалық есептерді шығару дағдыларын қалыптастыру және дамытуда  Мемлекеттік әлеуметтік тапсырысты  жүзеге  асыру</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extLst>
                  <a:ext uri="{0D108BD9-81ED-4DB2-BD59-A6C34878D82A}">
                    <a16:rowId xmlns:a16="http://schemas.microsoft.com/office/drawing/2014/main" val="10002"/>
                  </a:ext>
                </a:extLst>
              </a:tr>
              <a:tr h="432048">
                <a:tc>
                  <a:txBody>
                    <a:bodyPr/>
                    <a:lstStyle/>
                    <a:p>
                      <a:pPr indent="-34290">
                        <a:spcAft>
                          <a:spcPts val="0"/>
                        </a:spcAft>
                      </a:pPr>
                      <a:r>
                        <a:rPr lang="kk-KZ" sz="1100">
                          <a:effectLst/>
                          <a:latin typeface="Arial" panose="020B0604020202020204" pitchFamily="34" charset="0"/>
                          <a:cs typeface="Arial" panose="020B0604020202020204" pitchFamily="34" charset="0"/>
                        </a:rPr>
                        <a:t>3</a:t>
                      </a:r>
                      <a:endParaRPr lang="ru-RU" sz="1200">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ru-RU" sz="1100">
                          <a:solidFill>
                            <a:schemeClr val="tx2"/>
                          </a:solidFill>
                          <a:effectLst/>
                          <a:latin typeface="Arial" panose="020B0604020202020204" pitchFamily="34" charset="0"/>
                          <a:cs typeface="Arial" panose="020B0604020202020204" pitchFamily="34" charset="0"/>
                        </a:rPr>
                        <a:t>А</a:t>
                      </a:r>
                      <a:r>
                        <a:rPr lang="kk-KZ" sz="1100">
                          <a:solidFill>
                            <a:schemeClr val="tx2"/>
                          </a:solidFill>
                          <a:effectLst/>
                          <a:latin typeface="Arial" panose="020B0604020202020204" pitchFamily="34" charset="0"/>
                          <a:cs typeface="Arial" panose="020B0604020202020204" pitchFamily="34" charset="0"/>
                        </a:rPr>
                        <a:t>қпараттық технология және робототехника </a:t>
                      </a:r>
                      <a:endParaRPr lang="ru-RU" sz="120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1. ІТ сыныптардың материалдық-техникалық базасын нығайту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2. Жылдық жоспарға сәйкес, ІТ сыныптарды ашу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3. Мұғалімдердің  ақпараттық технологияларды қолданудағы қиындықтары</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 Компьютерлерді жаңарту.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 Мектепте интернет желісін арттыру (100 МБ/с (кеңжолақты) жылдамдықты қостыру)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-«Bilim Land» т.б. сайттарын пайдалану,  ақпараттық технологияларды үйрету.</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extLst>
                  <a:ext uri="{0D108BD9-81ED-4DB2-BD59-A6C34878D82A}">
                    <a16:rowId xmlns:a16="http://schemas.microsoft.com/office/drawing/2014/main" val="10003"/>
                  </a:ext>
                </a:extLst>
              </a:tr>
              <a:tr h="504056">
                <a:tc>
                  <a:txBody>
                    <a:bodyPr/>
                    <a:lstStyle/>
                    <a:p>
                      <a:pPr indent="-34290">
                        <a:spcAft>
                          <a:spcPts val="0"/>
                        </a:spcAft>
                      </a:pPr>
                      <a:r>
                        <a:rPr lang="kk-KZ" sz="1100">
                          <a:effectLst/>
                          <a:latin typeface="Arial" panose="020B0604020202020204" pitchFamily="34" charset="0"/>
                          <a:cs typeface="Arial" panose="020B0604020202020204" pitchFamily="34" charset="0"/>
                        </a:rPr>
                        <a:t>4</a:t>
                      </a:r>
                      <a:endParaRPr lang="ru-RU" sz="1200">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a:solidFill>
                            <a:schemeClr val="tx2"/>
                          </a:solidFill>
                          <a:effectLst/>
                          <a:latin typeface="Arial" panose="020B0604020202020204" pitchFamily="34" charset="0"/>
                          <a:cs typeface="Arial" panose="020B0604020202020204" pitchFamily="34" charset="0"/>
                        </a:rPr>
                        <a:t>Үш тілді білім беру</a:t>
                      </a:r>
                      <a:endParaRPr lang="ru-RU" sz="120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1.Қазіргі таңда жаратылыстану-математикалық бағытындағы пән мұғалімдерінің ағылшын тілінде сабақ берудегі қиындықтардың кездесуі </a:t>
                      </a:r>
                      <a:endParaRPr lang="ru-RU" sz="1200" dirty="0">
                        <a:solidFill>
                          <a:schemeClr val="tx2"/>
                        </a:solidFill>
                        <a:effectLst/>
                        <a:latin typeface="Arial" panose="020B0604020202020204" pitchFamily="34" charset="0"/>
                        <a:cs typeface="Arial" panose="020B0604020202020204" pitchFamily="34" charset="0"/>
                      </a:endParaRPr>
                    </a:p>
                    <a:p>
                      <a:pPr indent="450215">
                        <a:spcAft>
                          <a:spcPts val="0"/>
                        </a:spcAft>
                      </a:pPr>
                      <a:r>
                        <a:rPr lang="kk-KZ" sz="1100" dirty="0">
                          <a:solidFill>
                            <a:schemeClr val="tx2"/>
                          </a:solidFill>
                          <a:effectLst/>
                          <a:latin typeface="Arial" panose="020B0604020202020204" pitchFamily="34" charset="0"/>
                          <a:cs typeface="Arial" panose="020B0604020202020204" pitchFamily="34" charset="0"/>
                        </a:rPr>
                        <a:t> </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 Пән мұғалімдері үшін ағылшын тілінде ұзақ мерзімді тілдік курстар ұйымдастырылу қажет</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 Менторлық курстарды бақылау жасау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 Семинарлар өткізу</a:t>
                      </a:r>
                      <a:endParaRPr lang="ru-RU" sz="1200" dirty="0">
                        <a:solidFill>
                          <a:schemeClr val="tx2"/>
                        </a:solidFill>
                        <a:effectLst/>
                        <a:latin typeface="Arial" panose="020B0604020202020204" pitchFamily="34" charset="0"/>
                        <a:cs typeface="Arial" panose="020B0604020202020204" pitchFamily="34" charset="0"/>
                      </a:endParaRPr>
                    </a:p>
                    <a:p>
                      <a:pPr>
                        <a:spcAft>
                          <a:spcPts val="0"/>
                        </a:spcAft>
                      </a:pPr>
                      <a:r>
                        <a:rPr lang="kk-KZ" sz="1100" dirty="0">
                          <a:solidFill>
                            <a:schemeClr val="tx2"/>
                          </a:solidFill>
                          <a:effectLst/>
                          <a:latin typeface="Arial" panose="020B0604020202020204" pitchFamily="34" charset="0"/>
                          <a:cs typeface="Arial" panose="020B0604020202020204" pitchFamily="34" charset="0"/>
                        </a:rPr>
                        <a:t>- Тәжірибе алмасу үшін тілдік алаңдар ашу</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extLst>
                  <a:ext uri="{0D108BD9-81ED-4DB2-BD59-A6C34878D82A}">
                    <a16:rowId xmlns:a16="http://schemas.microsoft.com/office/drawing/2014/main" val="10004"/>
                  </a:ext>
                </a:extLst>
              </a:tr>
              <a:tr h="288032">
                <a:tc>
                  <a:txBody>
                    <a:bodyPr/>
                    <a:lstStyle/>
                    <a:p>
                      <a:pPr indent="-34290">
                        <a:spcAft>
                          <a:spcPts val="0"/>
                        </a:spcAft>
                      </a:pPr>
                      <a:r>
                        <a:rPr lang="kk-KZ" sz="1100">
                          <a:effectLst/>
                          <a:latin typeface="Arial" panose="020B0604020202020204" pitchFamily="34" charset="0"/>
                          <a:cs typeface="Arial" panose="020B0604020202020204" pitchFamily="34" charset="0"/>
                        </a:rPr>
                        <a:t>5</a:t>
                      </a:r>
                      <a:endParaRPr lang="ru-RU" sz="1200">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a:solidFill>
                            <a:schemeClr val="tx2"/>
                          </a:solidFill>
                          <a:effectLst/>
                          <a:latin typeface="Arial" panose="020B0604020202020204" pitchFamily="34" charset="0"/>
                          <a:cs typeface="Arial" panose="020B0604020202020204" pitchFamily="34" charset="0"/>
                        </a:rPr>
                        <a:t>Тәрбие саласы</a:t>
                      </a:r>
                      <a:endParaRPr lang="ru-RU" sz="120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a:solidFill>
                            <a:schemeClr val="tx2"/>
                          </a:solidFill>
                          <a:effectLst/>
                          <a:latin typeface="Arial" panose="020B0604020202020204" pitchFamily="34" charset="0"/>
                          <a:cs typeface="Arial" panose="020B0604020202020204" pitchFamily="34" charset="0"/>
                        </a:rPr>
                        <a:t>1. Жасөспірімдер арасындағы құқықбұзушылықтың өршуі. </a:t>
                      </a:r>
                      <a:endParaRPr lang="ru-RU" sz="1200">
                        <a:solidFill>
                          <a:schemeClr val="tx2"/>
                        </a:solidFill>
                        <a:effectLst/>
                        <a:latin typeface="Arial" panose="020B0604020202020204" pitchFamily="34" charset="0"/>
                        <a:cs typeface="Arial" panose="020B0604020202020204" pitchFamily="34" charset="0"/>
                      </a:endParaRPr>
                    </a:p>
                    <a:p>
                      <a:pPr>
                        <a:spcAft>
                          <a:spcPts val="0"/>
                        </a:spcAft>
                      </a:pPr>
                      <a:r>
                        <a:rPr lang="kk-KZ" sz="1100">
                          <a:solidFill>
                            <a:schemeClr val="tx2"/>
                          </a:solidFill>
                          <a:effectLst/>
                          <a:latin typeface="Arial" panose="020B0604020202020204" pitchFamily="34" charset="0"/>
                          <a:cs typeface="Arial" panose="020B0604020202020204" pitchFamily="34" charset="0"/>
                        </a:rPr>
                        <a:t>2. Жасөспірімдер арасында ерте жүктіліктің орын алуы</a:t>
                      </a:r>
                      <a:endParaRPr lang="ru-RU" sz="1200">
                        <a:solidFill>
                          <a:schemeClr val="tx2"/>
                        </a:solidFill>
                        <a:effectLst/>
                        <a:latin typeface="Arial" panose="020B0604020202020204" pitchFamily="34" charset="0"/>
                        <a:ea typeface="Calibri"/>
                        <a:cs typeface="Arial" panose="020B0604020202020204" pitchFamily="34" charset="0"/>
                      </a:endParaRPr>
                    </a:p>
                  </a:txBody>
                  <a:tcPr marL="44276" marR="44276" marT="0" marB="0"/>
                </a:tc>
                <a:tc>
                  <a:txBody>
                    <a:bodyPr/>
                    <a:lstStyle/>
                    <a:p>
                      <a:pPr>
                        <a:spcAft>
                          <a:spcPts val="0"/>
                        </a:spcAft>
                      </a:pPr>
                      <a:r>
                        <a:rPr lang="kk-KZ" sz="1100" dirty="0">
                          <a:solidFill>
                            <a:schemeClr val="tx2"/>
                          </a:solidFill>
                          <a:effectLst/>
                          <a:latin typeface="Arial" panose="020B0604020202020204" pitchFamily="34" charset="0"/>
                          <a:cs typeface="Arial" panose="020B0604020202020204" pitchFamily="34" charset="0"/>
                        </a:rPr>
                        <a:t>- Мемлекеттік әлеуметтік тапсырысты  жүзеге  асыру.</a:t>
                      </a:r>
                      <a:endParaRPr lang="ru-RU" sz="1200" dirty="0">
                        <a:solidFill>
                          <a:schemeClr val="tx2"/>
                        </a:solidFill>
                        <a:effectLst/>
                        <a:latin typeface="Arial" panose="020B0604020202020204" pitchFamily="34" charset="0"/>
                        <a:cs typeface="Arial" panose="020B0604020202020204" pitchFamily="34" charset="0"/>
                      </a:endParaRPr>
                    </a:p>
                    <a:p>
                      <a:pPr indent="450215">
                        <a:spcAft>
                          <a:spcPts val="0"/>
                        </a:spcAft>
                      </a:pPr>
                      <a:r>
                        <a:rPr lang="kk-KZ" sz="1100" dirty="0">
                          <a:solidFill>
                            <a:schemeClr val="tx2"/>
                          </a:solidFill>
                          <a:effectLst/>
                          <a:latin typeface="Arial" panose="020B0604020202020204" pitchFamily="34" charset="0"/>
                          <a:cs typeface="Arial" panose="020B0604020202020204" pitchFamily="34" charset="0"/>
                        </a:rPr>
                        <a:t> </a:t>
                      </a:r>
                      <a:endParaRPr lang="ru-RU" sz="1200" dirty="0">
                        <a:solidFill>
                          <a:schemeClr val="tx2"/>
                        </a:solidFill>
                        <a:effectLst/>
                        <a:latin typeface="Arial" panose="020B0604020202020204" pitchFamily="34" charset="0"/>
                        <a:cs typeface="Arial" panose="020B0604020202020204" pitchFamily="34" charset="0"/>
                      </a:endParaRPr>
                    </a:p>
                    <a:p>
                      <a:pPr indent="450215">
                        <a:spcAft>
                          <a:spcPts val="0"/>
                        </a:spcAft>
                      </a:pPr>
                      <a:r>
                        <a:rPr lang="kk-KZ" sz="1100" dirty="0">
                          <a:solidFill>
                            <a:schemeClr val="tx2"/>
                          </a:solidFill>
                          <a:effectLst/>
                          <a:latin typeface="Arial" panose="020B0604020202020204" pitchFamily="34" charset="0"/>
                          <a:cs typeface="Arial" panose="020B0604020202020204" pitchFamily="34" charset="0"/>
                        </a:rPr>
                        <a:t> </a:t>
                      </a:r>
                      <a:endParaRPr lang="ru-RU" sz="1200" dirty="0">
                        <a:solidFill>
                          <a:schemeClr val="tx2"/>
                        </a:solidFill>
                        <a:effectLst/>
                        <a:latin typeface="Arial" panose="020B0604020202020204" pitchFamily="34" charset="0"/>
                        <a:cs typeface="Arial" panose="020B0604020202020204" pitchFamily="34" charset="0"/>
                      </a:endParaRPr>
                    </a:p>
                    <a:p>
                      <a:pPr indent="450215">
                        <a:spcAft>
                          <a:spcPts val="0"/>
                        </a:spcAft>
                      </a:pPr>
                      <a:r>
                        <a:rPr lang="kk-KZ" sz="1100" dirty="0">
                          <a:solidFill>
                            <a:schemeClr val="tx2"/>
                          </a:solidFill>
                          <a:effectLst/>
                          <a:latin typeface="Arial" panose="020B0604020202020204" pitchFamily="34" charset="0"/>
                          <a:cs typeface="Arial" panose="020B0604020202020204" pitchFamily="34" charset="0"/>
                        </a:rPr>
                        <a:t> </a:t>
                      </a:r>
                      <a:endParaRPr lang="ru-RU" sz="1200" dirty="0">
                        <a:solidFill>
                          <a:schemeClr val="tx2"/>
                        </a:solidFill>
                        <a:effectLst/>
                        <a:latin typeface="Arial" panose="020B0604020202020204" pitchFamily="34" charset="0"/>
                        <a:ea typeface="Calibri"/>
                        <a:cs typeface="Arial" panose="020B0604020202020204" pitchFamily="34" charset="0"/>
                      </a:endParaRPr>
                    </a:p>
                  </a:txBody>
                  <a:tcPr marL="44276" marR="44276" marT="0" marB="0"/>
                </a:tc>
                <a:extLst>
                  <a:ext uri="{0D108BD9-81ED-4DB2-BD59-A6C34878D82A}">
                    <a16:rowId xmlns:a16="http://schemas.microsoft.com/office/drawing/2014/main" val="10005"/>
                  </a:ext>
                </a:extLst>
              </a:tr>
            </a:tbl>
          </a:graphicData>
        </a:graphic>
      </p:graphicFrame>
      <p:sp>
        <p:nvSpPr>
          <p:cNvPr id="5" name="Прямоугольник 4"/>
          <p:cNvSpPr/>
          <p:nvPr/>
        </p:nvSpPr>
        <p:spPr>
          <a:xfrm>
            <a:off x="3370179" y="188640"/>
            <a:ext cx="1988108" cy="523220"/>
          </a:xfrm>
          <a:prstGeom prst="rect">
            <a:avLst/>
          </a:prstGeom>
        </p:spPr>
        <p:txBody>
          <a:bodyPr wrap="none">
            <a:spAutoFit/>
          </a:bodyPr>
          <a:lstStyle/>
          <a:p>
            <a:pPr algn="ctr"/>
            <a:r>
              <a:rPr lang="kk-KZ" sz="2800" dirty="0" smtClean="0">
                <a:solidFill>
                  <a:schemeClr val="tx2"/>
                </a:solidFill>
                <a:latin typeface="Arial" panose="020B0604020202020204" pitchFamily="34" charset="0"/>
                <a:cs typeface="Arial" panose="020B0604020202020204" pitchFamily="34" charset="0"/>
              </a:rPr>
              <a:t>Міндеттер:</a:t>
            </a:r>
            <a:endParaRPr lang="ru-RU" sz="28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1829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835696" y="116632"/>
            <a:ext cx="4968552" cy="792088"/>
          </a:xfrm>
        </p:spPr>
        <p:txBody>
          <a:bodyPr>
            <a:normAutofit/>
          </a:bodyPr>
          <a:lstStyle/>
          <a:p>
            <a:pPr marL="0" indent="0" algn="ctr">
              <a:buNone/>
            </a:pPr>
            <a:r>
              <a:rPr lang="kk-KZ" sz="2800" dirty="0" smtClean="0">
                <a:solidFill>
                  <a:schemeClr val="tx2">
                    <a:lumMod val="75000"/>
                  </a:schemeClr>
                </a:solidFill>
                <a:latin typeface="Arial" panose="020B0604020202020204" pitchFamily="34" charset="0"/>
                <a:cs typeface="Arial" panose="020B0604020202020204" pitchFamily="34" charset="0"/>
              </a:rPr>
              <a:t>Семинарлар:</a:t>
            </a:r>
            <a:endParaRPr lang="ru-RU" sz="2800" dirty="0">
              <a:solidFill>
                <a:schemeClr val="tx2">
                  <a:lumMod val="75000"/>
                </a:schemeClr>
              </a:solidFill>
              <a:latin typeface="Arial" panose="020B0604020202020204" pitchFamily="34" charset="0"/>
              <a:cs typeface="Arial" panose="020B0604020202020204"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4264452190"/>
              </p:ext>
            </p:extLst>
          </p:nvPr>
        </p:nvGraphicFramePr>
        <p:xfrm>
          <a:off x="107504" y="692696"/>
          <a:ext cx="8784976" cy="5608320"/>
        </p:xfrm>
        <a:graphic>
          <a:graphicData uri="http://schemas.openxmlformats.org/drawingml/2006/table">
            <a:tbl>
              <a:tblPr firstRow="1" firstCol="1" bandRow="1">
                <a:tableStyleId>{5C22544A-7EE6-4342-B048-85BDC9FD1C3A}</a:tableStyleId>
              </a:tblPr>
              <a:tblGrid>
                <a:gridCol w="380007">
                  <a:extLst>
                    <a:ext uri="{9D8B030D-6E8A-4147-A177-3AD203B41FA5}">
                      <a16:colId xmlns:a16="http://schemas.microsoft.com/office/drawing/2014/main" val="20000"/>
                    </a:ext>
                  </a:extLst>
                </a:gridCol>
                <a:gridCol w="7748241">
                  <a:extLst>
                    <a:ext uri="{9D8B030D-6E8A-4147-A177-3AD203B41FA5}">
                      <a16:colId xmlns:a16="http://schemas.microsoft.com/office/drawing/2014/main" val="20001"/>
                    </a:ext>
                  </a:extLst>
                </a:gridCol>
                <a:gridCol w="656728">
                  <a:extLst>
                    <a:ext uri="{9D8B030D-6E8A-4147-A177-3AD203B41FA5}">
                      <a16:colId xmlns:a16="http://schemas.microsoft.com/office/drawing/2014/main" val="20002"/>
                    </a:ext>
                  </a:extLst>
                </a:gridCol>
              </a:tblGrid>
              <a:tr h="228065">
                <a:tc>
                  <a:txBody>
                    <a:bodyPr/>
                    <a:lstStyle/>
                    <a:p>
                      <a:pPr algn="just">
                        <a:lnSpc>
                          <a:spcPct val="100000"/>
                        </a:lnSpc>
                        <a:spcAft>
                          <a:spcPts val="0"/>
                        </a:spcAft>
                      </a:pPr>
                      <a:r>
                        <a:rPr lang="kk-KZ" sz="1600" dirty="0">
                          <a:effectLst/>
                          <a:latin typeface="Arial" panose="020B0604020202020204" pitchFamily="34" charset="0"/>
                          <a:cs typeface="Arial" panose="020B0604020202020204" pitchFamily="34" charset="0"/>
                        </a:rPr>
                        <a:t>№</a:t>
                      </a:r>
                      <a:endParaRPr lang="ru-RU" sz="1200" dirty="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мазмұны</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effectLst/>
                          <a:latin typeface="Arial" panose="020B0604020202020204" pitchFamily="34" charset="0"/>
                          <a:cs typeface="Arial" panose="020B0604020202020204" pitchFamily="34" charset="0"/>
                        </a:rPr>
                        <a:t>саны</a:t>
                      </a:r>
                      <a:endParaRPr lang="ru-RU" sz="1200">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0"/>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1.</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ru-RU" sz="1600" kern="1200" dirty="0" err="1">
                          <a:solidFill>
                            <a:schemeClr val="tx2">
                              <a:lumMod val="75000"/>
                            </a:schemeClr>
                          </a:solidFill>
                          <a:effectLst/>
                          <a:latin typeface="Arial" panose="020B0604020202020204" pitchFamily="34" charset="0"/>
                          <a:cs typeface="Arial" panose="020B0604020202020204" pitchFamily="34" charset="0"/>
                        </a:rPr>
                        <a:t>Пән</a:t>
                      </a:r>
                      <a:r>
                        <a:rPr lang="ru-RU" sz="1600" kern="1200" dirty="0">
                          <a:solidFill>
                            <a:schemeClr val="tx2">
                              <a:lumMod val="75000"/>
                            </a:schemeClr>
                          </a:solidFill>
                          <a:effectLst/>
                          <a:latin typeface="Arial" panose="020B0604020202020204" pitchFamily="34" charset="0"/>
                          <a:cs typeface="Arial" panose="020B0604020202020204" pitchFamily="34" charset="0"/>
                        </a:rPr>
                        <a:t> </a:t>
                      </a:r>
                      <a:r>
                        <a:rPr lang="ru-RU" sz="1600" kern="1200" dirty="0" err="1">
                          <a:solidFill>
                            <a:schemeClr val="tx2">
                              <a:lumMod val="75000"/>
                            </a:schemeClr>
                          </a:solidFill>
                          <a:effectLst/>
                          <a:latin typeface="Arial" panose="020B0604020202020204" pitchFamily="34" charset="0"/>
                          <a:cs typeface="Arial" panose="020B0604020202020204" pitchFamily="34" charset="0"/>
                        </a:rPr>
                        <a:t>мұғалімдері</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ru-RU" sz="1600" kern="1200">
                          <a:solidFill>
                            <a:schemeClr val="tx2">
                              <a:lumMod val="75000"/>
                            </a:schemeClr>
                          </a:solidFill>
                          <a:effectLst/>
                          <a:latin typeface="Arial" panose="020B0604020202020204" pitchFamily="34" charset="0"/>
                          <a:cs typeface="Arial" panose="020B0604020202020204" pitchFamily="34" charset="0"/>
                        </a:rPr>
                        <a:t>7338</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1"/>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2.</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Мектеп директорлары</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112</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2"/>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3.</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Директордың тәрбие жұмыстары жөніндегі орынбасарлары  </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156</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3"/>
                  </a:ext>
                </a:extLst>
              </a:tr>
              <a:tr h="335237">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4.</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Директордың әдістемелік, бейінді, инновациялық жұмыстар жөніндегі орынбасарлары</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120</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4"/>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5.</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ru-RU" sz="1600" kern="1200" dirty="0" err="1">
                          <a:solidFill>
                            <a:schemeClr val="tx2">
                              <a:lumMod val="75000"/>
                            </a:schemeClr>
                          </a:solidFill>
                          <a:effectLst/>
                          <a:latin typeface="Arial" panose="020B0604020202020204" pitchFamily="34" charset="0"/>
                          <a:cs typeface="Arial" panose="020B0604020202020204" pitchFamily="34" charset="0"/>
                        </a:rPr>
                        <a:t>Критериалды</a:t>
                      </a:r>
                      <a:r>
                        <a:rPr lang="ru-RU" sz="1600" kern="1200" dirty="0">
                          <a:solidFill>
                            <a:schemeClr val="tx2">
                              <a:lumMod val="75000"/>
                            </a:schemeClr>
                          </a:solidFill>
                          <a:effectLst/>
                          <a:latin typeface="Arial" panose="020B0604020202020204" pitchFamily="34" charset="0"/>
                          <a:cs typeface="Arial" panose="020B0604020202020204" pitchFamily="34" charset="0"/>
                        </a:rPr>
                        <a:t> </a:t>
                      </a:r>
                      <a:r>
                        <a:rPr lang="ru-RU" sz="1600" kern="1200" dirty="0" err="1">
                          <a:solidFill>
                            <a:schemeClr val="tx2">
                              <a:lumMod val="75000"/>
                            </a:schemeClr>
                          </a:solidFill>
                          <a:effectLst/>
                          <a:latin typeface="Arial" panose="020B0604020202020204" pitchFamily="34" charset="0"/>
                          <a:cs typeface="Arial" panose="020B0604020202020204" pitchFamily="34" charset="0"/>
                        </a:rPr>
                        <a:t>бағалау</a:t>
                      </a:r>
                      <a:r>
                        <a:rPr lang="ru-RU" sz="1600" kern="1200" dirty="0">
                          <a:solidFill>
                            <a:schemeClr val="tx2">
                              <a:lumMod val="75000"/>
                            </a:schemeClr>
                          </a:solidFill>
                          <a:effectLst/>
                          <a:latin typeface="Arial" panose="020B0604020202020204" pitchFamily="34" charset="0"/>
                          <a:cs typeface="Arial" panose="020B0604020202020204" pitchFamily="34" charset="0"/>
                        </a:rPr>
                        <a:t> </a:t>
                      </a:r>
                      <a:r>
                        <a:rPr lang="ru-RU" sz="1600" kern="1200" dirty="0" err="1">
                          <a:solidFill>
                            <a:schemeClr val="tx2">
                              <a:lumMod val="75000"/>
                            </a:schemeClr>
                          </a:solidFill>
                          <a:effectLst/>
                          <a:latin typeface="Arial" panose="020B0604020202020204" pitchFamily="34" charset="0"/>
                          <a:cs typeface="Arial" panose="020B0604020202020204" pitchFamily="34" charset="0"/>
                        </a:rPr>
                        <a:t>бойынша</a:t>
                      </a:r>
                      <a:r>
                        <a:rPr lang="ru-RU" sz="1600" kern="1200" dirty="0">
                          <a:solidFill>
                            <a:schemeClr val="tx2">
                              <a:lumMod val="75000"/>
                            </a:schemeClr>
                          </a:solidFill>
                          <a:effectLst/>
                          <a:latin typeface="Arial" panose="020B0604020202020204" pitchFamily="34" charset="0"/>
                          <a:cs typeface="Arial" panose="020B0604020202020204" pitchFamily="34" charset="0"/>
                        </a:rPr>
                        <a:t> </a:t>
                      </a:r>
                      <a:r>
                        <a:rPr lang="ru-RU" sz="1600" kern="1200" dirty="0" err="1">
                          <a:solidFill>
                            <a:schemeClr val="tx2">
                              <a:lumMod val="75000"/>
                            </a:schemeClr>
                          </a:solidFill>
                          <a:effectLst/>
                          <a:latin typeface="Arial" panose="020B0604020202020204" pitchFamily="34" charset="0"/>
                          <a:cs typeface="Arial" panose="020B0604020202020204" pitchFamily="34" charset="0"/>
                        </a:rPr>
                        <a:t>мектеп</a:t>
                      </a:r>
                      <a:r>
                        <a:rPr lang="ru-RU" sz="1600" kern="1200" dirty="0">
                          <a:solidFill>
                            <a:schemeClr val="tx2">
                              <a:lumMod val="75000"/>
                            </a:schemeClr>
                          </a:solidFill>
                          <a:effectLst/>
                          <a:latin typeface="Arial" panose="020B0604020202020204" pitchFamily="34" charset="0"/>
                          <a:cs typeface="Arial" panose="020B0604020202020204" pitchFamily="34" charset="0"/>
                        </a:rPr>
                        <a:t> </a:t>
                      </a:r>
                      <a:r>
                        <a:rPr lang="ru-RU" sz="1600" kern="1200" dirty="0" err="1">
                          <a:solidFill>
                            <a:schemeClr val="tx2">
                              <a:lumMod val="75000"/>
                            </a:schemeClr>
                          </a:solidFill>
                          <a:effectLst/>
                          <a:latin typeface="Arial" panose="020B0604020202020204" pitchFamily="34" charset="0"/>
                          <a:cs typeface="Arial" panose="020B0604020202020204" pitchFamily="34" charset="0"/>
                        </a:rPr>
                        <a:t>координаторлары</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168</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5"/>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6</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Мектеп кітапханашылары</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221</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6"/>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7.</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Тамыз кеңесіндегі секциялық отырыс</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1200</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7"/>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8.</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Жүрмелі семинар (Бейнеу  ауданы)</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515</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8"/>
                  </a:ext>
                </a:extLst>
              </a:tr>
              <a:tr h="684196">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9.</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Кешенді іс-тәжірибе тарату (жетекші мектептер Ақтау қаласы №29 о.м.-225, №14 о.м. -235, №22 о.м. -143, Бейнеу ауданы «Сам» мектебі-250, Құрық  гимназия мектебі -230, Түпқараған ауданы «Горький» мектебі -47, Мұнайлы ауданы -115) </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1245</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09"/>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10.</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Орталық семинары</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2347</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10"/>
                  </a:ext>
                </a:extLst>
              </a:tr>
              <a:tr h="912261">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11.</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Облыс көлемінде өткізген аудан/қалалар бойынша семинарлар (Ақтау қаласы – 3 семинар, қатысқаны - 160, Қарақия ауданы -3 семинар, қатысқаны - 196, Мұнайлы ауданы- 2 семинар, қатысқаны - 224, Түпқараған ауданы-2 семинар, қатысқаны- 154, Жаңаөзен қаласы - 2 семинар, қатысқаны - 104 )</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841</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11"/>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12.</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Тәрбие бойынша  семинарлар </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1471</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12"/>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13.</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Қосымша білім  беру ұйымдарының семинарлары</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a:solidFill>
                            <a:schemeClr val="tx2">
                              <a:lumMod val="75000"/>
                            </a:schemeClr>
                          </a:solidFill>
                          <a:effectLst/>
                          <a:latin typeface="Arial" panose="020B0604020202020204" pitchFamily="34" charset="0"/>
                          <a:cs typeface="Arial" panose="020B0604020202020204" pitchFamily="34" charset="0"/>
                        </a:rPr>
                        <a:t>169</a:t>
                      </a:r>
                      <a:endParaRPr lang="ru-RU" sz="120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13"/>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14.</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Республикалық семинарлар</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dirty="0">
                          <a:solidFill>
                            <a:schemeClr val="tx2">
                              <a:lumMod val="75000"/>
                            </a:schemeClr>
                          </a:solidFill>
                          <a:effectLst/>
                          <a:latin typeface="Arial" panose="020B0604020202020204" pitchFamily="34" charset="0"/>
                          <a:cs typeface="Arial" panose="020B0604020202020204" pitchFamily="34" charset="0"/>
                        </a:rPr>
                        <a:t>38</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14"/>
                  </a:ext>
                </a:extLst>
              </a:tr>
              <a:tr h="228065">
                <a:tc>
                  <a:txBody>
                    <a:bodyPr/>
                    <a:lstStyle/>
                    <a:p>
                      <a:pPr algn="just">
                        <a:lnSpc>
                          <a:spcPct val="100000"/>
                        </a:lnSpc>
                        <a:spcAft>
                          <a:spcPts val="0"/>
                        </a:spcAft>
                      </a:pPr>
                      <a:r>
                        <a:rPr lang="kk-KZ" sz="1600">
                          <a:effectLst/>
                          <a:latin typeface="Arial" panose="020B0604020202020204" pitchFamily="34" charset="0"/>
                          <a:cs typeface="Arial" panose="020B0604020202020204" pitchFamily="34" charset="0"/>
                        </a:rPr>
                        <a:t> </a:t>
                      </a:r>
                      <a:endParaRPr lang="ru-RU" sz="1200">
                        <a:effectLst/>
                        <a:latin typeface="Arial" panose="020B0604020202020204" pitchFamily="34" charset="0"/>
                        <a:ea typeface="Calibri"/>
                        <a:cs typeface="Arial" panose="020B0604020202020204" pitchFamily="34" charset="0"/>
                      </a:endParaRPr>
                    </a:p>
                  </a:txBody>
                  <a:tcPr marL="37302" marR="37302" marT="0" marB="0"/>
                </a:tc>
                <a:tc>
                  <a:txBody>
                    <a:bodyPr/>
                    <a:lstStyle/>
                    <a:p>
                      <a:pPr algn="just">
                        <a:lnSpc>
                          <a:spcPct val="100000"/>
                        </a:lnSpc>
                        <a:spcAft>
                          <a:spcPts val="0"/>
                        </a:spcAft>
                      </a:pPr>
                      <a:r>
                        <a:rPr lang="kk-KZ" sz="1600" kern="1200" dirty="0">
                          <a:solidFill>
                            <a:schemeClr val="tx2">
                              <a:lumMod val="75000"/>
                            </a:schemeClr>
                          </a:solidFill>
                          <a:effectLst/>
                          <a:latin typeface="Arial" panose="020B0604020202020204" pitchFamily="34" charset="0"/>
                          <a:cs typeface="Arial" panose="020B0604020202020204" pitchFamily="34" charset="0"/>
                        </a:rPr>
                        <a:t>барлығы</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tc>
                  <a:txBody>
                    <a:bodyPr/>
                    <a:lstStyle/>
                    <a:p>
                      <a:pPr algn="ctr">
                        <a:lnSpc>
                          <a:spcPct val="100000"/>
                        </a:lnSpc>
                        <a:spcAft>
                          <a:spcPts val="0"/>
                        </a:spcAft>
                      </a:pPr>
                      <a:r>
                        <a:rPr lang="kk-KZ" sz="1600" dirty="0">
                          <a:solidFill>
                            <a:schemeClr val="tx2">
                              <a:lumMod val="75000"/>
                            </a:schemeClr>
                          </a:solidFill>
                          <a:effectLst/>
                          <a:latin typeface="Arial" panose="020B0604020202020204" pitchFamily="34" charset="0"/>
                          <a:cs typeface="Arial" panose="020B0604020202020204" pitchFamily="34" charset="0"/>
                        </a:rPr>
                        <a:t>15902</a:t>
                      </a:r>
                      <a:endParaRPr lang="ru-RU" sz="12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37302" marR="37302" marT="0" marB="0"/>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6805226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extLst>
              <p:ext uri="{D42A27DB-BD31-4B8C-83A1-F6EECF244321}">
                <p14:modId xmlns:p14="http://schemas.microsoft.com/office/powerpoint/2010/main" val="629299325"/>
              </p:ext>
            </p:extLst>
          </p:nvPr>
        </p:nvGraphicFramePr>
        <p:xfrm>
          <a:off x="899592" y="1700809"/>
          <a:ext cx="7344816" cy="3816421"/>
        </p:xfrm>
        <a:graphic>
          <a:graphicData uri="http://schemas.openxmlformats.org/drawingml/2006/table">
            <a:tbl>
              <a:tblPr firstRow="1" firstCol="1" bandRow="1">
                <a:tableStyleId>{5C22544A-7EE6-4342-B048-85BDC9FD1C3A}</a:tableStyleId>
              </a:tblPr>
              <a:tblGrid>
                <a:gridCol w="714876">
                  <a:extLst>
                    <a:ext uri="{9D8B030D-6E8A-4147-A177-3AD203B41FA5}">
                      <a16:colId xmlns:a16="http://schemas.microsoft.com/office/drawing/2014/main" val="20000"/>
                    </a:ext>
                  </a:extLst>
                </a:gridCol>
                <a:gridCol w="2957159">
                  <a:extLst>
                    <a:ext uri="{9D8B030D-6E8A-4147-A177-3AD203B41FA5}">
                      <a16:colId xmlns:a16="http://schemas.microsoft.com/office/drawing/2014/main" val="20001"/>
                    </a:ext>
                  </a:extLst>
                </a:gridCol>
                <a:gridCol w="1375336">
                  <a:extLst>
                    <a:ext uri="{9D8B030D-6E8A-4147-A177-3AD203B41FA5}">
                      <a16:colId xmlns:a16="http://schemas.microsoft.com/office/drawing/2014/main" val="20002"/>
                    </a:ext>
                  </a:extLst>
                </a:gridCol>
                <a:gridCol w="2297445">
                  <a:extLst>
                    <a:ext uri="{9D8B030D-6E8A-4147-A177-3AD203B41FA5}">
                      <a16:colId xmlns:a16="http://schemas.microsoft.com/office/drawing/2014/main" val="20003"/>
                    </a:ext>
                  </a:extLst>
                </a:gridCol>
              </a:tblGrid>
              <a:tr h="791373">
                <a:tc>
                  <a:txBody>
                    <a:bodyPr/>
                    <a:lstStyle/>
                    <a:p>
                      <a:pPr algn="ctr">
                        <a:lnSpc>
                          <a:spcPct val="115000"/>
                        </a:lnSpc>
                        <a:spcAft>
                          <a:spcPts val="0"/>
                        </a:spcAft>
                      </a:pPr>
                      <a:r>
                        <a:rPr lang="kk-KZ" sz="20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dirty="0">
                          <a:effectLst/>
                          <a:latin typeface="Arial" panose="020B0604020202020204" pitchFamily="34" charset="0"/>
                          <a:cs typeface="Arial" panose="020B0604020202020204" pitchFamily="34" charset="0"/>
                        </a:rPr>
                        <a:t>Аудан,қала атауы</a:t>
                      </a:r>
                      <a:endParaRPr lang="ru-RU" sz="160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dirty="0">
                          <a:effectLst/>
                          <a:latin typeface="Arial" panose="020B0604020202020204" pitchFamily="34" charset="0"/>
                          <a:cs typeface="Arial" panose="020B0604020202020204" pitchFamily="34" charset="0"/>
                        </a:rPr>
                        <a:t>Мектеп саны</a:t>
                      </a:r>
                      <a:endParaRPr lang="ru-RU" sz="160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effectLst/>
                          <a:latin typeface="Arial" panose="020B0604020202020204" pitchFamily="34" charset="0"/>
                          <a:cs typeface="Arial" panose="020B0604020202020204" pitchFamily="34" charset="0"/>
                        </a:rPr>
                        <a:t>Қатысқан</a:t>
                      </a:r>
                      <a:endParaRPr lang="ru-RU" sz="1600">
                        <a:effectLst/>
                        <a:latin typeface="Arial" panose="020B0604020202020204" pitchFamily="34" charset="0"/>
                        <a:cs typeface="Arial" panose="020B0604020202020204" pitchFamily="34" charset="0"/>
                      </a:endParaRPr>
                    </a:p>
                    <a:p>
                      <a:pPr algn="ctr">
                        <a:lnSpc>
                          <a:spcPct val="115000"/>
                        </a:lnSpc>
                        <a:spcAft>
                          <a:spcPts val="0"/>
                        </a:spcAft>
                      </a:pPr>
                      <a:r>
                        <a:rPr lang="kk-KZ" sz="2000">
                          <a:effectLst/>
                          <a:latin typeface="Arial" panose="020B0604020202020204" pitchFamily="34" charset="0"/>
                          <a:cs typeface="Arial" panose="020B0604020202020204" pitchFamily="34" charset="0"/>
                        </a:rPr>
                        <a:t>ата-ана саны</a:t>
                      </a:r>
                      <a:endParaRPr lang="ru-RU" sz="160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0"/>
                  </a:ext>
                </a:extLst>
              </a:tr>
              <a:tr h="378131">
                <a:tc>
                  <a:txBody>
                    <a:bodyPr/>
                    <a:lstStyle/>
                    <a:p>
                      <a:pPr algn="ctr">
                        <a:lnSpc>
                          <a:spcPct val="115000"/>
                        </a:lnSpc>
                        <a:spcAft>
                          <a:spcPts val="0"/>
                        </a:spcAft>
                      </a:pPr>
                      <a:r>
                        <a:rPr lang="kk-KZ" sz="2000">
                          <a:effectLst/>
                          <a:latin typeface="Arial" panose="020B0604020202020204" pitchFamily="34" charset="0"/>
                          <a:cs typeface="Arial" panose="020B0604020202020204" pitchFamily="34" charset="0"/>
                        </a:rPr>
                        <a:t>1.</a:t>
                      </a:r>
                      <a:endParaRPr lang="ru-RU" sz="16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Актау</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27</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910</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1"/>
                  </a:ext>
                </a:extLst>
              </a:tr>
              <a:tr h="378131">
                <a:tc>
                  <a:txBody>
                    <a:bodyPr/>
                    <a:lstStyle/>
                    <a:p>
                      <a:pPr algn="ctr">
                        <a:lnSpc>
                          <a:spcPct val="115000"/>
                        </a:lnSpc>
                        <a:spcAft>
                          <a:spcPts val="0"/>
                        </a:spcAft>
                      </a:pPr>
                      <a:r>
                        <a:rPr lang="kk-KZ" sz="2000">
                          <a:effectLst/>
                          <a:latin typeface="Arial" panose="020B0604020202020204" pitchFamily="34" charset="0"/>
                          <a:cs typeface="Arial" panose="020B0604020202020204" pitchFamily="34" charset="0"/>
                        </a:rPr>
                        <a:t>2.</a:t>
                      </a:r>
                      <a:endParaRPr lang="ru-RU" sz="16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Жаңаөзен</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24</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2819</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2"/>
                  </a:ext>
                </a:extLst>
              </a:tr>
              <a:tr h="378131">
                <a:tc>
                  <a:txBody>
                    <a:bodyPr/>
                    <a:lstStyle/>
                    <a:p>
                      <a:pPr algn="ctr">
                        <a:lnSpc>
                          <a:spcPct val="115000"/>
                        </a:lnSpc>
                        <a:spcAft>
                          <a:spcPts val="0"/>
                        </a:spcAft>
                      </a:pPr>
                      <a:r>
                        <a:rPr lang="kk-KZ" sz="2000">
                          <a:effectLst/>
                          <a:latin typeface="Arial" panose="020B0604020202020204" pitchFamily="34" charset="0"/>
                          <a:cs typeface="Arial" panose="020B0604020202020204" pitchFamily="34" charset="0"/>
                        </a:rPr>
                        <a:t>3.</a:t>
                      </a:r>
                      <a:endParaRPr lang="ru-RU" sz="16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Бейнеу</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25</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520</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3"/>
                  </a:ext>
                </a:extLst>
              </a:tr>
              <a:tr h="378131">
                <a:tc>
                  <a:txBody>
                    <a:bodyPr/>
                    <a:lstStyle/>
                    <a:p>
                      <a:pPr algn="ctr">
                        <a:lnSpc>
                          <a:spcPct val="115000"/>
                        </a:lnSpc>
                        <a:spcAft>
                          <a:spcPts val="0"/>
                        </a:spcAft>
                      </a:pPr>
                      <a:r>
                        <a:rPr lang="kk-KZ" sz="2000">
                          <a:effectLst/>
                          <a:latin typeface="Arial" panose="020B0604020202020204" pitchFamily="34" charset="0"/>
                          <a:cs typeface="Arial" panose="020B0604020202020204" pitchFamily="34" charset="0"/>
                        </a:rPr>
                        <a:t>4.</a:t>
                      </a:r>
                      <a:endParaRPr lang="ru-RU" sz="16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Түпқараған</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10</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655</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4"/>
                  </a:ext>
                </a:extLst>
              </a:tr>
              <a:tr h="378131">
                <a:tc>
                  <a:txBody>
                    <a:bodyPr/>
                    <a:lstStyle/>
                    <a:p>
                      <a:pPr algn="ctr">
                        <a:lnSpc>
                          <a:spcPct val="115000"/>
                        </a:lnSpc>
                        <a:spcAft>
                          <a:spcPts val="0"/>
                        </a:spcAft>
                      </a:pPr>
                      <a:r>
                        <a:rPr lang="kk-KZ" sz="2000">
                          <a:effectLst/>
                          <a:latin typeface="Arial" panose="020B0604020202020204" pitchFamily="34" charset="0"/>
                          <a:cs typeface="Arial" panose="020B0604020202020204" pitchFamily="34" charset="0"/>
                        </a:rPr>
                        <a:t>5.</a:t>
                      </a:r>
                      <a:endParaRPr lang="ru-RU" sz="16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Маңғыстау</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22</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437</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5"/>
                  </a:ext>
                </a:extLst>
              </a:tr>
              <a:tr h="378131">
                <a:tc>
                  <a:txBody>
                    <a:bodyPr/>
                    <a:lstStyle/>
                    <a:p>
                      <a:pPr algn="ctr">
                        <a:lnSpc>
                          <a:spcPct val="115000"/>
                        </a:lnSpc>
                        <a:spcAft>
                          <a:spcPts val="0"/>
                        </a:spcAft>
                      </a:pPr>
                      <a:r>
                        <a:rPr lang="kk-KZ" sz="2000">
                          <a:effectLst/>
                          <a:latin typeface="Arial" panose="020B0604020202020204" pitchFamily="34" charset="0"/>
                          <a:cs typeface="Arial" panose="020B0604020202020204" pitchFamily="34" charset="0"/>
                        </a:rPr>
                        <a:t>6.</a:t>
                      </a:r>
                      <a:endParaRPr lang="ru-RU" sz="16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Қарақия</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14</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2074</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6"/>
                  </a:ext>
                </a:extLst>
              </a:tr>
              <a:tr h="378131">
                <a:tc>
                  <a:txBody>
                    <a:bodyPr/>
                    <a:lstStyle/>
                    <a:p>
                      <a:pPr algn="ctr">
                        <a:lnSpc>
                          <a:spcPct val="115000"/>
                        </a:lnSpc>
                        <a:spcAft>
                          <a:spcPts val="0"/>
                        </a:spcAft>
                      </a:pPr>
                      <a:r>
                        <a:rPr lang="kk-KZ" sz="2000">
                          <a:effectLst/>
                          <a:latin typeface="Arial" panose="020B0604020202020204" pitchFamily="34" charset="0"/>
                          <a:cs typeface="Arial" panose="020B0604020202020204" pitchFamily="34" charset="0"/>
                        </a:rPr>
                        <a:t>7.</a:t>
                      </a:r>
                      <a:endParaRPr lang="ru-RU" sz="16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Мұнайлы</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15</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800</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7"/>
                  </a:ext>
                </a:extLst>
              </a:tr>
              <a:tr h="378131">
                <a:tc>
                  <a:txBody>
                    <a:bodyPr/>
                    <a:lstStyle/>
                    <a:p>
                      <a:pPr algn="ctr">
                        <a:lnSpc>
                          <a:spcPct val="115000"/>
                        </a:lnSpc>
                        <a:spcAft>
                          <a:spcPts val="0"/>
                        </a:spcAft>
                      </a:pPr>
                      <a:r>
                        <a:rPr lang="kk-KZ" sz="2000">
                          <a:effectLst/>
                          <a:latin typeface="Arial" panose="020B0604020202020204" pitchFamily="34" charset="0"/>
                          <a:cs typeface="Arial" panose="020B0604020202020204" pitchFamily="34" charset="0"/>
                        </a:rPr>
                        <a:t> </a:t>
                      </a:r>
                      <a:endParaRPr lang="ru-RU" sz="16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Барлығы</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a:solidFill>
                            <a:schemeClr val="tx2">
                              <a:lumMod val="75000"/>
                            </a:schemeClr>
                          </a:solidFill>
                          <a:effectLst/>
                          <a:latin typeface="Arial" panose="020B0604020202020204" pitchFamily="34" charset="0"/>
                          <a:cs typeface="Arial" panose="020B0604020202020204" pitchFamily="34" charset="0"/>
                        </a:rPr>
                        <a:t>137</a:t>
                      </a:r>
                      <a:endParaRPr lang="ru-RU" sz="160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2000" dirty="0">
                          <a:solidFill>
                            <a:schemeClr val="tx2">
                              <a:lumMod val="75000"/>
                            </a:schemeClr>
                          </a:solidFill>
                          <a:effectLst/>
                          <a:latin typeface="Arial" panose="020B0604020202020204" pitchFamily="34" charset="0"/>
                          <a:cs typeface="Arial" panose="020B0604020202020204" pitchFamily="34" charset="0"/>
                        </a:rPr>
                        <a:t>8215</a:t>
                      </a:r>
                      <a:endParaRPr lang="ru-RU" sz="1600" dirty="0">
                        <a:solidFill>
                          <a:schemeClr val="tx2">
                            <a:lumMod val="75000"/>
                          </a:schemeClr>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8"/>
                  </a:ext>
                </a:extLst>
              </a:tr>
            </a:tbl>
          </a:graphicData>
        </a:graphic>
      </p:graphicFrame>
      <p:sp>
        <p:nvSpPr>
          <p:cNvPr id="6" name="Прямоугольник 5"/>
          <p:cNvSpPr/>
          <p:nvPr/>
        </p:nvSpPr>
        <p:spPr>
          <a:xfrm>
            <a:off x="539552" y="404664"/>
            <a:ext cx="8259340" cy="954107"/>
          </a:xfrm>
          <a:prstGeom prst="rect">
            <a:avLst/>
          </a:prstGeom>
        </p:spPr>
        <p:txBody>
          <a:bodyPr wrap="square">
            <a:spAutoFit/>
          </a:bodyPr>
          <a:lstStyle/>
          <a:p>
            <a:pPr algn="ctr"/>
            <a:r>
              <a:rPr lang="kk-KZ" sz="2800" dirty="0" smtClean="0">
                <a:solidFill>
                  <a:schemeClr val="tx2">
                    <a:lumMod val="75000"/>
                  </a:schemeClr>
                </a:solidFill>
                <a:latin typeface="Arial" panose="020B0604020202020204" pitchFamily="34" charset="0"/>
                <a:cs typeface="Arial" panose="020B0604020202020204" pitchFamily="34" charset="0"/>
              </a:rPr>
              <a:t>Критериалды бағалау жүйесі бойынша ата-аналарды қамту көрсеткіші:</a:t>
            </a:r>
            <a:endParaRPr lang="ru-RU" sz="2800" dirty="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53799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260648"/>
            <a:ext cx="9144000" cy="1440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457200" y="413792"/>
            <a:ext cx="8229600" cy="1143000"/>
          </a:xfrm>
        </p:spPr>
        <p:txBody>
          <a:bodyPr>
            <a:normAutofit/>
          </a:bodyPr>
          <a:lstStyle/>
          <a:p>
            <a:r>
              <a:rPr lang="kk-KZ" sz="3600" b="1" dirty="0" smtClean="0">
                <a:solidFill>
                  <a:schemeClr val="bg1"/>
                </a:solidFill>
                <a:latin typeface="Arial" panose="020B0604020202020204" pitchFamily="34" charset="0"/>
                <a:cs typeface="Arial" panose="020B0604020202020204" pitchFamily="34" charset="0"/>
              </a:rPr>
              <a:t>Біліктілік арттыру курстары</a:t>
            </a:r>
            <a:endParaRPr lang="ru-RU" sz="3600" dirty="0">
              <a:solidFill>
                <a:schemeClr val="bg1"/>
              </a:solidFill>
            </a:endParaRPr>
          </a:p>
        </p:txBody>
      </p:sp>
      <p:sp>
        <p:nvSpPr>
          <p:cNvPr id="3" name="Объект 2"/>
          <p:cNvSpPr>
            <a:spLocks noGrp="1"/>
          </p:cNvSpPr>
          <p:nvPr>
            <p:ph idx="1"/>
          </p:nvPr>
        </p:nvSpPr>
        <p:spPr>
          <a:xfrm>
            <a:off x="179512" y="1600200"/>
            <a:ext cx="8784976" cy="4525963"/>
          </a:xfrm>
        </p:spPr>
        <p:txBody>
          <a:bodyPr>
            <a:normAutofit fontScale="92500" lnSpcReduction="10000"/>
          </a:bodyPr>
          <a:lstStyle/>
          <a:p>
            <a:pPr marL="0" indent="0" algn="just">
              <a:buNone/>
            </a:pPr>
            <a:endParaRPr lang="ru-RU" sz="2000" dirty="0">
              <a:solidFill>
                <a:schemeClr val="tx2">
                  <a:lumMod val="75000"/>
                </a:schemeClr>
              </a:solidFill>
              <a:latin typeface="Arial" panose="020B0604020202020204" pitchFamily="34" charset="0"/>
              <a:cs typeface="Arial" panose="020B0604020202020204" pitchFamily="34" charset="0"/>
            </a:endParaRPr>
          </a:p>
          <a:p>
            <a:pPr algn="just"/>
            <a:r>
              <a:rPr lang="kk-KZ" sz="2000" dirty="0" smtClean="0">
                <a:solidFill>
                  <a:schemeClr val="tx2">
                    <a:lumMod val="75000"/>
                  </a:schemeClr>
                </a:solidFill>
                <a:latin typeface="Arial" panose="020B0604020202020204" pitchFamily="34" charset="0"/>
                <a:cs typeface="Arial" panose="020B0604020202020204" pitchFamily="34" charset="0"/>
              </a:rPr>
              <a:t>2018 жылы - </a:t>
            </a:r>
            <a:r>
              <a:rPr lang="kk-KZ" sz="2000" b="1" dirty="0">
                <a:solidFill>
                  <a:schemeClr val="tx2">
                    <a:lumMod val="75000"/>
                  </a:schemeClr>
                </a:solidFill>
                <a:latin typeface="Arial" panose="020B0604020202020204" pitchFamily="34" charset="0"/>
                <a:cs typeface="Arial" panose="020B0604020202020204" pitchFamily="34" charset="0"/>
              </a:rPr>
              <a:t>3016</a:t>
            </a:r>
            <a:r>
              <a:rPr lang="kk-KZ" sz="2000" dirty="0">
                <a:solidFill>
                  <a:schemeClr val="tx2">
                    <a:lumMod val="75000"/>
                  </a:schemeClr>
                </a:solidFill>
                <a:latin typeface="Arial" panose="020B0604020202020204" pitchFamily="34" charset="0"/>
                <a:cs typeface="Arial" panose="020B0604020202020204" pitchFamily="34" charset="0"/>
              </a:rPr>
              <a:t> </a:t>
            </a:r>
            <a:r>
              <a:rPr lang="kk-KZ" sz="2000" dirty="0" smtClean="0">
                <a:solidFill>
                  <a:schemeClr val="tx2">
                    <a:lumMod val="75000"/>
                  </a:schemeClr>
                </a:solidFill>
                <a:latin typeface="Arial" panose="020B0604020202020204" pitchFamily="34" charset="0"/>
                <a:cs typeface="Arial" panose="020B0604020202020204" pitchFamily="34" charset="0"/>
              </a:rPr>
              <a:t>мұғалім;</a:t>
            </a:r>
          </a:p>
          <a:p>
            <a:pPr algn="just"/>
            <a:r>
              <a:rPr lang="kk-KZ" sz="2000" dirty="0" smtClean="0">
                <a:solidFill>
                  <a:schemeClr val="tx2">
                    <a:lumMod val="75000"/>
                  </a:schemeClr>
                </a:solidFill>
                <a:latin typeface="Arial" panose="020B0604020202020204" pitchFamily="34" charset="0"/>
                <a:cs typeface="Arial" panose="020B0604020202020204" pitchFamily="34" charset="0"/>
              </a:rPr>
              <a:t>2019 </a:t>
            </a:r>
            <a:r>
              <a:rPr lang="kk-KZ" sz="2000" dirty="0">
                <a:solidFill>
                  <a:schemeClr val="tx2">
                    <a:lumMod val="75000"/>
                  </a:schemeClr>
                </a:solidFill>
                <a:latin typeface="Arial" panose="020B0604020202020204" pitchFamily="34" charset="0"/>
                <a:cs typeface="Arial" panose="020B0604020202020204" pitchFamily="34" charset="0"/>
              </a:rPr>
              <a:t>жылы </a:t>
            </a:r>
            <a:r>
              <a:rPr lang="kk-KZ" sz="2000" dirty="0" smtClean="0">
                <a:solidFill>
                  <a:schemeClr val="tx2">
                    <a:lumMod val="75000"/>
                  </a:schemeClr>
                </a:solidFill>
                <a:latin typeface="Arial" panose="020B0604020202020204" pitchFamily="34" charset="0"/>
                <a:cs typeface="Arial" panose="020B0604020202020204" pitchFamily="34" charset="0"/>
              </a:rPr>
              <a:t>- </a:t>
            </a:r>
            <a:r>
              <a:rPr lang="kk-KZ" sz="2000" b="1" dirty="0">
                <a:solidFill>
                  <a:schemeClr val="tx2">
                    <a:lumMod val="75000"/>
                  </a:schemeClr>
                </a:solidFill>
                <a:latin typeface="Arial" panose="020B0604020202020204" pitchFamily="34" charset="0"/>
                <a:cs typeface="Arial" panose="020B0604020202020204" pitchFamily="34" charset="0"/>
              </a:rPr>
              <a:t>6776</a:t>
            </a:r>
            <a:r>
              <a:rPr lang="kk-KZ" sz="2000" dirty="0">
                <a:solidFill>
                  <a:schemeClr val="tx2">
                    <a:lumMod val="75000"/>
                  </a:schemeClr>
                </a:solidFill>
                <a:latin typeface="Arial" panose="020B0604020202020204" pitchFamily="34" charset="0"/>
                <a:cs typeface="Arial" panose="020B0604020202020204" pitchFamily="34" charset="0"/>
              </a:rPr>
              <a:t> </a:t>
            </a:r>
            <a:r>
              <a:rPr lang="kk-KZ" sz="2000" dirty="0" smtClean="0">
                <a:solidFill>
                  <a:schemeClr val="tx2">
                    <a:lumMod val="75000"/>
                  </a:schemeClr>
                </a:solidFill>
                <a:latin typeface="Arial" panose="020B0604020202020204" pitchFamily="34" charset="0"/>
                <a:cs typeface="Arial" panose="020B0604020202020204" pitchFamily="34" charset="0"/>
              </a:rPr>
              <a:t>мұғалім.</a:t>
            </a:r>
          </a:p>
          <a:p>
            <a:pPr algn="just">
              <a:buFontTx/>
              <a:buChar char="-"/>
            </a:pPr>
            <a:r>
              <a:rPr lang="kk-KZ" sz="2000" b="1" dirty="0">
                <a:solidFill>
                  <a:schemeClr val="tx2">
                    <a:lumMod val="75000"/>
                  </a:schemeClr>
                </a:solidFill>
                <a:latin typeface="Arial" panose="020B0604020202020204" pitchFamily="34" charset="0"/>
                <a:cs typeface="Arial" panose="020B0604020202020204" pitchFamily="34" charset="0"/>
              </a:rPr>
              <a:t>О</a:t>
            </a:r>
            <a:r>
              <a:rPr lang="kk-KZ" sz="2000" b="1" dirty="0" smtClean="0">
                <a:solidFill>
                  <a:schemeClr val="tx2">
                    <a:lumMod val="75000"/>
                  </a:schemeClr>
                </a:solidFill>
                <a:latin typeface="Arial" panose="020B0604020202020204" pitchFamily="34" charset="0"/>
                <a:cs typeface="Arial" panose="020B0604020202020204" pitchFamily="34" charset="0"/>
              </a:rPr>
              <a:t>ның ішінде:</a:t>
            </a:r>
          </a:p>
          <a:p>
            <a:pPr algn="just"/>
            <a:r>
              <a:rPr lang="kk-KZ" sz="2000" dirty="0">
                <a:solidFill>
                  <a:schemeClr val="tx2">
                    <a:lumMod val="75000"/>
                  </a:schemeClr>
                </a:solidFill>
                <a:latin typeface="Arial" panose="020B0604020202020204" pitchFamily="34" charset="0"/>
                <a:cs typeface="Arial" panose="020B0604020202020204" pitchFamily="34" charset="0"/>
              </a:rPr>
              <a:t>Қ</a:t>
            </a:r>
            <a:r>
              <a:rPr lang="kk-KZ" sz="2000" dirty="0" smtClean="0">
                <a:solidFill>
                  <a:schemeClr val="tx2">
                    <a:lumMod val="75000"/>
                  </a:schemeClr>
                </a:solidFill>
                <a:latin typeface="Arial" panose="020B0604020202020204" pitchFamily="34" charset="0"/>
                <a:cs typeface="Arial" panose="020B0604020202020204" pitchFamily="34" charset="0"/>
              </a:rPr>
              <a:t>ысқа мерзімді курстан -</a:t>
            </a:r>
            <a:r>
              <a:rPr lang="kk-KZ" sz="2000" b="1" dirty="0" smtClean="0">
                <a:solidFill>
                  <a:schemeClr val="tx2">
                    <a:lumMod val="75000"/>
                  </a:schemeClr>
                </a:solidFill>
                <a:latin typeface="Arial" panose="020B0604020202020204" pitchFamily="34" charset="0"/>
                <a:cs typeface="Arial" panose="020B0604020202020204" pitchFamily="34" charset="0"/>
              </a:rPr>
              <a:t>1389</a:t>
            </a:r>
            <a:r>
              <a:rPr lang="kk-KZ" sz="2000" dirty="0" smtClean="0">
                <a:solidFill>
                  <a:schemeClr val="tx2">
                    <a:lumMod val="75000"/>
                  </a:schemeClr>
                </a:solidFill>
                <a:latin typeface="Arial" panose="020B0604020202020204" pitchFamily="34" charset="0"/>
                <a:cs typeface="Arial" panose="020B0604020202020204" pitchFamily="34" charset="0"/>
              </a:rPr>
              <a:t> </a:t>
            </a:r>
            <a:r>
              <a:rPr lang="kk-KZ" sz="2000" dirty="0">
                <a:solidFill>
                  <a:schemeClr val="tx2">
                    <a:lumMod val="75000"/>
                  </a:schemeClr>
                </a:solidFill>
                <a:latin typeface="Arial" panose="020B0604020202020204" pitchFamily="34" charset="0"/>
                <a:cs typeface="Arial" panose="020B0604020202020204" pitchFamily="34" charset="0"/>
              </a:rPr>
              <a:t>(</a:t>
            </a:r>
            <a:r>
              <a:rPr lang="kk-KZ" sz="2000" i="1" dirty="0">
                <a:solidFill>
                  <a:schemeClr val="tx2">
                    <a:lumMod val="75000"/>
                  </a:schemeClr>
                </a:solidFill>
                <a:latin typeface="Arial" panose="020B0604020202020204" pitchFamily="34" charset="0"/>
                <a:cs typeface="Arial" panose="020B0604020202020204" pitchFamily="34" charset="0"/>
              </a:rPr>
              <a:t>Өрлеу БАҰО АҚ филиалы -</a:t>
            </a:r>
            <a:r>
              <a:rPr lang="kk-KZ" sz="2000" b="1" i="1" dirty="0">
                <a:solidFill>
                  <a:schemeClr val="tx2">
                    <a:lumMod val="75000"/>
                  </a:schemeClr>
                </a:solidFill>
                <a:latin typeface="Arial" panose="020B0604020202020204" pitchFamily="34" charset="0"/>
                <a:cs typeface="Arial" panose="020B0604020202020204" pitchFamily="34" charset="0"/>
              </a:rPr>
              <a:t>163</a:t>
            </a:r>
            <a:r>
              <a:rPr lang="kk-KZ" sz="2000" i="1" dirty="0">
                <a:solidFill>
                  <a:schemeClr val="tx2">
                    <a:lumMod val="75000"/>
                  </a:schemeClr>
                </a:solidFill>
                <a:latin typeface="Arial" panose="020B0604020202020204" pitchFamily="34" charset="0"/>
                <a:cs typeface="Arial" panose="020B0604020202020204" pitchFamily="34" charset="0"/>
              </a:rPr>
              <a:t>, </a:t>
            </a:r>
            <a:r>
              <a:rPr lang="kk-KZ" sz="2000" dirty="0">
                <a:solidFill>
                  <a:schemeClr val="tx2">
                    <a:lumMod val="75000"/>
                  </a:schemeClr>
                </a:solidFill>
                <a:latin typeface="Arial" panose="020B0604020202020204" pitchFamily="34" charset="0"/>
                <a:cs typeface="Arial" panose="020B0604020202020204" pitchFamily="34" charset="0"/>
              </a:rPr>
              <a:t>«</a:t>
            </a:r>
            <a:r>
              <a:rPr lang="kk-KZ" sz="2000" i="1" dirty="0">
                <a:solidFill>
                  <a:schemeClr val="tx2">
                    <a:lumMod val="75000"/>
                  </a:schemeClr>
                </a:solidFill>
                <a:latin typeface="Arial" panose="020B0604020202020204" pitchFamily="34" charset="0"/>
                <a:cs typeface="Arial" panose="020B0604020202020204" pitchFamily="34" charset="0"/>
              </a:rPr>
              <a:t>НЗМ» ДББҰ ПШО</a:t>
            </a:r>
            <a:r>
              <a:rPr lang="kk-KZ" sz="2000" dirty="0">
                <a:solidFill>
                  <a:schemeClr val="tx2">
                    <a:lumMod val="75000"/>
                  </a:schemeClr>
                </a:solidFill>
                <a:latin typeface="Arial" panose="020B0604020202020204" pitchFamily="34" charset="0"/>
                <a:cs typeface="Arial" panose="020B0604020202020204" pitchFamily="34" charset="0"/>
              </a:rPr>
              <a:t> </a:t>
            </a:r>
            <a:r>
              <a:rPr lang="kk-KZ" sz="2000" i="1" dirty="0" smtClean="0">
                <a:solidFill>
                  <a:schemeClr val="tx2">
                    <a:lumMod val="75000"/>
                  </a:schemeClr>
                </a:solidFill>
                <a:latin typeface="Arial" panose="020B0604020202020204" pitchFamily="34" charset="0"/>
                <a:cs typeface="Arial" panose="020B0604020202020204" pitchFamily="34" charset="0"/>
              </a:rPr>
              <a:t>– 1109)</a:t>
            </a:r>
            <a:r>
              <a:rPr lang="kk-KZ" sz="2000" dirty="0" smtClean="0">
                <a:solidFill>
                  <a:schemeClr val="tx2">
                    <a:lumMod val="75000"/>
                  </a:schemeClr>
                </a:solidFill>
                <a:latin typeface="Arial" panose="020B0604020202020204" pitchFamily="34" charset="0"/>
                <a:cs typeface="Arial" panose="020B0604020202020204" pitchFamily="34" charset="0"/>
              </a:rPr>
              <a:t> </a:t>
            </a:r>
          </a:p>
          <a:p>
            <a:pPr algn="just"/>
            <a:r>
              <a:rPr lang="kk-KZ" sz="2000" dirty="0" smtClean="0">
                <a:solidFill>
                  <a:schemeClr val="tx2">
                    <a:lumMod val="75000"/>
                  </a:schemeClr>
                </a:solidFill>
                <a:latin typeface="Arial" panose="020B0604020202020204" pitchFamily="34" charset="0"/>
                <a:cs typeface="Arial" panose="020B0604020202020204" pitchFamily="34" charset="0"/>
              </a:rPr>
              <a:t>«</a:t>
            </a:r>
            <a:r>
              <a:rPr lang="kk-KZ" sz="2000" dirty="0">
                <a:solidFill>
                  <a:schemeClr val="tx2">
                    <a:lumMod val="75000"/>
                  </a:schemeClr>
                </a:solidFill>
                <a:latin typeface="Arial" panose="020B0604020202020204" pitchFamily="34" charset="0"/>
                <a:cs typeface="Arial" panose="020B0604020202020204" pitchFamily="34" charset="0"/>
              </a:rPr>
              <a:t>Бөбек» ұлттық ғылыми-практикалық, білім беру және сауықтыру орталығы – </a:t>
            </a:r>
            <a:r>
              <a:rPr lang="kk-KZ" sz="2000" b="1" dirty="0" smtClean="0">
                <a:solidFill>
                  <a:schemeClr val="tx2">
                    <a:lumMod val="75000"/>
                  </a:schemeClr>
                </a:solidFill>
                <a:latin typeface="Arial" panose="020B0604020202020204" pitchFamily="34" charset="0"/>
                <a:cs typeface="Arial" panose="020B0604020202020204" pitchFamily="34" charset="0"/>
              </a:rPr>
              <a:t>18</a:t>
            </a:r>
            <a:r>
              <a:rPr lang="kk-KZ" sz="2000" dirty="0" smtClean="0">
                <a:solidFill>
                  <a:schemeClr val="tx2">
                    <a:lumMod val="75000"/>
                  </a:schemeClr>
                </a:solidFill>
                <a:latin typeface="Arial" panose="020B0604020202020204" pitchFamily="34" charset="0"/>
                <a:cs typeface="Arial" panose="020B0604020202020204" pitchFamily="34" charset="0"/>
              </a:rPr>
              <a:t>;</a:t>
            </a:r>
          </a:p>
          <a:p>
            <a:pPr algn="just"/>
            <a:r>
              <a:rPr lang="kk-KZ" sz="2000" dirty="0" smtClean="0">
                <a:solidFill>
                  <a:schemeClr val="tx2">
                    <a:lumMod val="75000"/>
                  </a:schemeClr>
                </a:solidFill>
                <a:latin typeface="Arial" panose="020B0604020202020204" pitchFamily="34" charset="0"/>
                <a:cs typeface="Arial" panose="020B0604020202020204" pitchFamily="34" charset="0"/>
              </a:rPr>
              <a:t>Республикалық </a:t>
            </a:r>
            <a:r>
              <a:rPr lang="kk-KZ" sz="2000" dirty="0">
                <a:solidFill>
                  <a:schemeClr val="tx2">
                    <a:lumMod val="75000"/>
                  </a:schemeClr>
                </a:solidFill>
                <a:latin typeface="Arial" panose="020B0604020202020204" pitchFamily="34" charset="0"/>
                <a:cs typeface="Arial" panose="020B0604020202020204" pitchFamily="34" charset="0"/>
              </a:rPr>
              <a:t>қосымша білім беру орталығы </a:t>
            </a:r>
            <a:r>
              <a:rPr lang="kk-KZ" sz="2000" dirty="0" smtClean="0">
                <a:solidFill>
                  <a:schemeClr val="tx2">
                    <a:lumMod val="75000"/>
                  </a:schemeClr>
                </a:solidFill>
                <a:latin typeface="Arial" panose="020B0604020202020204" pitchFamily="34" charset="0"/>
                <a:cs typeface="Arial" panose="020B0604020202020204" pitchFamily="34" charset="0"/>
              </a:rPr>
              <a:t>- </a:t>
            </a:r>
            <a:r>
              <a:rPr lang="kk-KZ" sz="2000" b="1" dirty="0" smtClean="0">
                <a:solidFill>
                  <a:schemeClr val="tx2">
                    <a:lumMod val="75000"/>
                  </a:schemeClr>
                </a:solidFill>
                <a:latin typeface="Arial" panose="020B0604020202020204" pitchFamily="34" charset="0"/>
                <a:cs typeface="Arial" panose="020B0604020202020204" pitchFamily="34" charset="0"/>
              </a:rPr>
              <a:t>59</a:t>
            </a:r>
            <a:r>
              <a:rPr lang="kk-KZ" sz="2000" i="1" dirty="0" smtClean="0">
                <a:solidFill>
                  <a:schemeClr val="tx2">
                    <a:lumMod val="75000"/>
                  </a:schemeClr>
                </a:solidFill>
                <a:latin typeface="Arial" panose="020B0604020202020204" pitchFamily="34" charset="0"/>
                <a:cs typeface="Arial" panose="020B0604020202020204" pitchFamily="34" charset="0"/>
              </a:rPr>
              <a:t>;</a:t>
            </a:r>
          </a:p>
          <a:p>
            <a:pPr algn="just"/>
            <a:r>
              <a:rPr lang="kk-KZ" sz="2000" dirty="0" smtClean="0">
                <a:solidFill>
                  <a:schemeClr val="tx2">
                    <a:lumMod val="75000"/>
                  </a:schemeClr>
                </a:solidFill>
                <a:latin typeface="Arial" panose="020B0604020202020204" pitchFamily="34" charset="0"/>
                <a:cs typeface="Arial" panose="020B0604020202020204" pitchFamily="34" charset="0"/>
              </a:rPr>
              <a:t>Түзеу </a:t>
            </a:r>
            <a:r>
              <a:rPr lang="kk-KZ" sz="2000" dirty="0">
                <a:solidFill>
                  <a:schemeClr val="tx2">
                    <a:lumMod val="75000"/>
                  </a:schemeClr>
                </a:solidFill>
                <a:latin typeface="Arial" panose="020B0604020202020204" pitchFamily="34" charset="0"/>
                <a:cs typeface="Arial" panose="020B0604020202020204" pitchFamily="34" charset="0"/>
              </a:rPr>
              <a:t>педагогикалық ұлттық ғылыми-практикалық орталығы </a:t>
            </a:r>
            <a:r>
              <a:rPr lang="kk-KZ" sz="2000" dirty="0" smtClean="0">
                <a:solidFill>
                  <a:schemeClr val="tx2">
                    <a:lumMod val="75000"/>
                  </a:schemeClr>
                </a:solidFill>
                <a:latin typeface="Arial" panose="020B0604020202020204" pitchFamily="34" charset="0"/>
                <a:cs typeface="Arial" panose="020B0604020202020204" pitchFamily="34" charset="0"/>
              </a:rPr>
              <a:t>– </a:t>
            </a:r>
            <a:r>
              <a:rPr lang="kk-KZ" sz="2000" b="1" dirty="0" smtClean="0">
                <a:solidFill>
                  <a:schemeClr val="tx2">
                    <a:lumMod val="75000"/>
                  </a:schemeClr>
                </a:solidFill>
                <a:latin typeface="Arial" panose="020B0604020202020204" pitchFamily="34" charset="0"/>
                <a:cs typeface="Arial" panose="020B0604020202020204" pitchFamily="34" charset="0"/>
              </a:rPr>
              <a:t>40</a:t>
            </a:r>
            <a:r>
              <a:rPr lang="kk-KZ" sz="2000" dirty="0">
                <a:solidFill>
                  <a:schemeClr val="tx2">
                    <a:lumMod val="75000"/>
                  </a:schemeClr>
                </a:solidFill>
                <a:latin typeface="Arial" panose="020B0604020202020204" pitchFamily="34" charset="0"/>
                <a:cs typeface="Arial" panose="020B0604020202020204" pitchFamily="34" charset="0"/>
              </a:rPr>
              <a:t>;</a:t>
            </a:r>
            <a:endParaRPr lang="kk-KZ" sz="2000" dirty="0" smtClean="0">
              <a:solidFill>
                <a:schemeClr val="tx2">
                  <a:lumMod val="75000"/>
                </a:schemeClr>
              </a:solidFill>
              <a:latin typeface="Arial" panose="020B0604020202020204" pitchFamily="34" charset="0"/>
              <a:cs typeface="Arial" panose="020B0604020202020204" pitchFamily="34" charset="0"/>
            </a:endParaRPr>
          </a:p>
          <a:p>
            <a:pPr algn="just"/>
            <a:r>
              <a:rPr lang="kk-KZ" sz="2000" dirty="0">
                <a:solidFill>
                  <a:schemeClr val="tx2">
                    <a:lumMod val="75000"/>
                  </a:schemeClr>
                </a:solidFill>
                <a:latin typeface="Arial" panose="020B0604020202020204" pitchFamily="34" charset="0"/>
                <a:cs typeface="Arial" panose="020B0604020202020204" pitchFamily="34" charset="0"/>
              </a:rPr>
              <a:t>А</a:t>
            </a:r>
            <a:r>
              <a:rPr lang="kk-KZ" sz="2000" dirty="0" smtClean="0">
                <a:solidFill>
                  <a:schemeClr val="tx2">
                    <a:lumMod val="75000"/>
                  </a:schemeClr>
                </a:solidFill>
                <a:latin typeface="Arial" panose="020B0604020202020204" pitchFamily="34" charset="0"/>
                <a:cs typeface="Arial" panose="020B0604020202020204" pitchFamily="34" charset="0"/>
              </a:rPr>
              <a:t>қылы курстан - </a:t>
            </a:r>
            <a:r>
              <a:rPr lang="kk-KZ" sz="2000" b="1" dirty="0">
                <a:solidFill>
                  <a:schemeClr val="tx2">
                    <a:lumMod val="75000"/>
                  </a:schemeClr>
                </a:solidFill>
                <a:latin typeface="Arial" panose="020B0604020202020204" pitchFamily="34" charset="0"/>
                <a:cs typeface="Arial" panose="020B0604020202020204" pitchFamily="34" charset="0"/>
              </a:rPr>
              <a:t>2820</a:t>
            </a:r>
            <a:r>
              <a:rPr lang="kk-KZ" sz="2000" dirty="0">
                <a:solidFill>
                  <a:schemeClr val="tx2">
                    <a:lumMod val="75000"/>
                  </a:schemeClr>
                </a:solidFill>
                <a:latin typeface="Arial" panose="020B0604020202020204" pitchFamily="34" charset="0"/>
                <a:cs typeface="Arial" panose="020B0604020202020204" pitchFamily="34" charset="0"/>
              </a:rPr>
              <a:t> (</a:t>
            </a:r>
            <a:r>
              <a:rPr lang="kk-KZ" sz="2000" i="1" dirty="0">
                <a:solidFill>
                  <a:schemeClr val="tx2">
                    <a:lumMod val="75000"/>
                  </a:schemeClr>
                </a:solidFill>
                <a:latin typeface="Arial" panose="020B0604020202020204" pitchFamily="34" charset="0"/>
                <a:cs typeface="Arial" panose="020B0604020202020204" pitchFamily="34" charset="0"/>
              </a:rPr>
              <a:t>Өрлеу БАҰО АҚ филиалы -2650, «НЗМ» ДББҰ ПШО - 170</a:t>
            </a:r>
            <a:r>
              <a:rPr lang="kk-KZ" sz="2000" i="1" dirty="0" smtClean="0">
                <a:solidFill>
                  <a:schemeClr val="tx2">
                    <a:lumMod val="75000"/>
                  </a:schemeClr>
                </a:solidFill>
                <a:latin typeface="Arial" panose="020B0604020202020204" pitchFamily="34" charset="0"/>
                <a:cs typeface="Arial" panose="020B0604020202020204" pitchFamily="34" charset="0"/>
              </a:rPr>
              <a:t>);</a:t>
            </a:r>
          </a:p>
          <a:p>
            <a:pPr algn="just"/>
            <a:r>
              <a:rPr lang="kk-KZ" sz="2000" dirty="0">
                <a:solidFill>
                  <a:schemeClr val="tx2">
                    <a:lumMod val="75000"/>
                  </a:schemeClr>
                </a:solidFill>
                <a:latin typeface="Arial" panose="020B0604020202020204" pitchFamily="34" charset="0"/>
                <a:cs typeface="Arial" panose="020B0604020202020204" pitchFamily="34" charset="0"/>
              </a:rPr>
              <a:t>Ж</a:t>
            </a:r>
            <a:r>
              <a:rPr lang="kk-KZ" sz="2000" dirty="0" smtClean="0">
                <a:solidFill>
                  <a:schemeClr val="tx2">
                    <a:lumMod val="75000"/>
                  </a:schemeClr>
                </a:solidFill>
                <a:latin typeface="Arial" panose="020B0604020202020204" pitchFamily="34" charset="0"/>
                <a:cs typeface="Arial" panose="020B0604020202020204" pitchFamily="34" charset="0"/>
              </a:rPr>
              <a:t>аңартылған </a:t>
            </a:r>
            <a:r>
              <a:rPr lang="kk-KZ" sz="2000" dirty="0">
                <a:solidFill>
                  <a:schemeClr val="tx2">
                    <a:lumMod val="75000"/>
                  </a:schemeClr>
                </a:solidFill>
                <a:latin typeface="Arial" panose="020B0604020202020204" pitchFamily="34" charset="0"/>
                <a:cs typeface="Arial" panose="020B0604020202020204" pitchFamily="34" charset="0"/>
              </a:rPr>
              <a:t>білім  мазмұны бойынша </a:t>
            </a:r>
            <a:r>
              <a:rPr lang="kk-KZ" sz="2000" dirty="0" smtClean="0">
                <a:solidFill>
                  <a:schemeClr val="tx2">
                    <a:lumMod val="75000"/>
                  </a:schemeClr>
                </a:solidFill>
                <a:latin typeface="Arial" panose="020B0604020202020204" pitchFamily="34" charset="0"/>
                <a:cs typeface="Arial" panose="020B0604020202020204" pitchFamily="34" charset="0"/>
              </a:rPr>
              <a:t>– </a:t>
            </a:r>
            <a:r>
              <a:rPr lang="kk-KZ" sz="2000" b="1" dirty="0" smtClean="0">
                <a:solidFill>
                  <a:schemeClr val="tx2">
                    <a:lumMod val="75000"/>
                  </a:schemeClr>
                </a:solidFill>
                <a:latin typeface="Arial" panose="020B0604020202020204" pitchFamily="34" charset="0"/>
                <a:cs typeface="Arial" panose="020B0604020202020204" pitchFamily="34" charset="0"/>
              </a:rPr>
              <a:t>2472</a:t>
            </a:r>
            <a:r>
              <a:rPr lang="kk-KZ" sz="2000" dirty="0" smtClean="0">
                <a:solidFill>
                  <a:schemeClr val="tx2">
                    <a:lumMod val="75000"/>
                  </a:schemeClr>
                </a:solidFill>
                <a:latin typeface="Arial" panose="020B0604020202020204" pitchFamily="34" charset="0"/>
                <a:cs typeface="Arial" panose="020B0604020202020204" pitchFamily="34" charset="0"/>
              </a:rPr>
              <a:t> (</a:t>
            </a:r>
            <a:r>
              <a:rPr lang="kk-KZ" sz="2000" i="1" dirty="0">
                <a:solidFill>
                  <a:schemeClr val="tx2">
                    <a:lumMod val="75000"/>
                  </a:schemeClr>
                </a:solidFill>
                <a:latin typeface="Arial" panose="020B0604020202020204" pitchFamily="34" charset="0"/>
                <a:cs typeface="Arial" panose="020B0604020202020204" pitchFamily="34" charset="0"/>
              </a:rPr>
              <a:t>Өрлеу БАҰО АҚ филиалы -</a:t>
            </a:r>
            <a:r>
              <a:rPr lang="kk-KZ" sz="2000" b="1" i="1" dirty="0">
                <a:solidFill>
                  <a:schemeClr val="tx2">
                    <a:lumMod val="75000"/>
                  </a:schemeClr>
                </a:solidFill>
                <a:latin typeface="Arial" panose="020B0604020202020204" pitchFamily="34" charset="0"/>
                <a:cs typeface="Arial" panose="020B0604020202020204" pitchFamily="34" charset="0"/>
              </a:rPr>
              <a:t>1966</a:t>
            </a:r>
            <a:r>
              <a:rPr lang="kk-KZ" sz="2000" i="1" dirty="0">
                <a:solidFill>
                  <a:schemeClr val="tx2">
                    <a:lumMod val="75000"/>
                  </a:schemeClr>
                </a:solidFill>
                <a:latin typeface="Arial" panose="020B0604020202020204" pitchFamily="34" charset="0"/>
                <a:cs typeface="Arial" panose="020B0604020202020204" pitchFamily="34" charset="0"/>
              </a:rPr>
              <a:t>, </a:t>
            </a:r>
            <a:r>
              <a:rPr lang="kk-KZ" sz="2000" dirty="0">
                <a:solidFill>
                  <a:schemeClr val="tx2">
                    <a:lumMod val="75000"/>
                  </a:schemeClr>
                </a:solidFill>
                <a:latin typeface="Arial" panose="020B0604020202020204" pitchFamily="34" charset="0"/>
                <a:cs typeface="Arial" panose="020B0604020202020204" pitchFamily="34" charset="0"/>
              </a:rPr>
              <a:t>«</a:t>
            </a:r>
            <a:r>
              <a:rPr lang="kk-KZ" sz="2000" i="1" dirty="0">
                <a:solidFill>
                  <a:schemeClr val="tx2">
                    <a:lumMod val="75000"/>
                  </a:schemeClr>
                </a:solidFill>
                <a:latin typeface="Arial" panose="020B0604020202020204" pitchFamily="34" charset="0"/>
                <a:cs typeface="Arial" panose="020B0604020202020204" pitchFamily="34" charset="0"/>
              </a:rPr>
              <a:t>НЗМ» ДББҰ ПШО</a:t>
            </a:r>
            <a:r>
              <a:rPr lang="kk-KZ" sz="2000" dirty="0">
                <a:solidFill>
                  <a:schemeClr val="tx2">
                    <a:lumMod val="75000"/>
                  </a:schemeClr>
                </a:solidFill>
                <a:latin typeface="Arial" panose="020B0604020202020204" pitchFamily="34" charset="0"/>
                <a:cs typeface="Arial" panose="020B0604020202020204" pitchFamily="34" charset="0"/>
              </a:rPr>
              <a:t> </a:t>
            </a:r>
            <a:r>
              <a:rPr lang="kk-KZ" sz="2000" i="1" dirty="0">
                <a:solidFill>
                  <a:schemeClr val="tx2">
                    <a:lumMod val="75000"/>
                  </a:schemeClr>
                </a:solidFill>
                <a:latin typeface="Arial" panose="020B0604020202020204" pitchFamily="34" charset="0"/>
                <a:cs typeface="Arial" panose="020B0604020202020204" pitchFamily="34" charset="0"/>
              </a:rPr>
              <a:t>- </a:t>
            </a:r>
            <a:r>
              <a:rPr lang="kk-KZ" sz="2000" b="1" i="1" dirty="0">
                <a:solidFill>
                  <a:schemeClr val="tx2">
                    <a:lumMod val="75000"/>
                  </a:schemeClr>
                </a:solidFill>
                <a:latin typeface="Arial" panose="020B0604020202020204" pitchFamily="34" charset="0"/>
                <a:cs typeface="Arial" panose="020B0604020202020204" pitchFamily="34" charset="0"/>
              </a:rPr>
              <a:t>506</a:t>
            </a:r>
            <a:r>
              <a:rPr lang="kk-KZ" sz="2000" dirty="0" smtClean="0">
                <a:solidFill>
                  <a:schemeClr val="tx2">
                    <a:lumMod val="75000"/>
                  </a:schemeClr>
                </a:solidFill>
                <a:latin typeface="Arial" panose="020B0604020202020204" pitchFamily="34" charset="0"/>
                <a:cs typeface="Arial" panose="020B0604020202020204" pitchFamily="34" charset="0"/>
              </a:rPr>
              <a:t>).</a:t>
            </a:r>
            <a:endParaRPr lang="ru-RU" sz="2000" dirty="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34916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1143000"/>
          </a:xfrm>
        </p:spPr>
        <p:txBody>
          <a:bodyPr>
            <a:noAutofit/>
          </a:bodyPr>
          <a:lstStyle/>
          <a:p>
            <a:r>
              <a:rPr lang="kk-KZ" sz="3600" dirty="0" smtClean="0">
                <a:solidFill>
                  <a:schemeClr val="tx2"/>
                </a:solidFill>
                <a:latin typeface="Arial" panose="020B0604020202020204" pitchFamily="34" charset="0"/>
                <a:cs typeface="Arial" panose="020B0604020202020204" pitchFamily="34" charset="0"/>
              </a:rPr>
              <a:t>«Ұстаз» бағдарламасы</a:t>
            </a:r>
            <a:br>
              <a:rPr lang="kk-KZ" sz="3600" dirty="0" smtClean="0">
                <a:solidFill>
                  <a:schemeClr val="tx2"/>
                </a:solidFill>
                <a:latin typeface="Arial" panose="020B0604020202020204" pitchFamily="34" charset="0"/>
                <a:cs typeface="Arial" panose="020B0604020202020204" pitchFamily="34" charset="0"/>
              </a:rPr>
            </a:br>
            <a:r>
              <a:rPr lang="kk-KZ" sz="2400" dirty="0" smtClean="0">
                <a:solidFill>
                  <a:schemeClr val="tx2"/>
                </a:solidFill>
                <a:latin typeface="Arial" panose="020B0604020202020204" pitchFamily="34" charset="0"/>
                <a:cs typeface="Arial" panose="020B0604020202020204" pitchFamily="34" charset="0"/>
              </a:rPr>
              <a:t>(35 мұғалім қатысты)</a:t>
            </a:r>
            <a:endParaRPr lang="ru-RU" sz="3600" dirty="0">
              <a:solidFill>
                <a:schemeClr val="tx2"/>
              </a:solidFill>
              <a:latin typeface="Arial" panose="020B0604020202020204" pitchFamily="34" charset="0"/>
              <a:cs typeface="Arial" panose="020B0604020202020204" pitchFamily="34"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1500063104"/>
              </p:ext>
            </p:extLst>
          </p:nvPr>
        </p:nvGraphicFramePr>
        <p:xfrm>
          <a:off x="1716360" y="1556792"/>
          <a:ext cx="6096000" cy="4820920"/>
        </p:xfrm>
        <a:graphic>
          <a:graphicData uri="http://schemas.openxmlformats.org/drawingml/2006/table">
            <a:tbl>
              <a:tblPr firstRow="1" bandRow="1">
                <a:tableStyleId>{5C22544A-7EE6-4342-B048-85BDC9FD1C3A}</a:tableStyleId>
              </a:tblPr>
              <a:tblGrid>
                <a:gridCol w="815752">
                  <a:extLst>
                    <a:ext uri="{9D8B030D-6E8A-4147-A177-3AD203B41FA5}">
                      <a16:colId xmlns:a16="http://schemas.microsoft.com/office/drawing/2014/main" val="20000"/>
                    </a:ext>
                  </a:extLst>
                </a:gridCol>
                <a:gridCol w="3248248">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a:txBody>
                    <a:bodyPr/>
                    <a:lstStyle/>
                    <a:p>
                      <a:pPr algn="ctr"/>
                      <a:r>
                        <a:rPr lang="kk-KZ" dirty="0" smtClean="0">
                          <a:latin typeface="Arial" panose="020B0604020202020204" pitchFamily="34" charset="0"/>
                          <a:cs typeface="Arial" panose="020B0604020202020204" pitchFamily="34" charset="0"/>
                        </a:rPr>
                        <a:t>№</a:t>
                      </a:r>
                      <a:endParaRPr lang="ru-RU" dirty="0">
                        <a:latin typeface="Arial" panose="020B0604020202020204" pitchFamily="34" charset="0"/>
                        <a:cs typeface="Arial" panose="020B0604020202020204" pitchFamily="34" charset="0"/>
                      </a:endParaRPr>
                    </a:p>
                  </a:txBody>
                  <a:tcPr/>
                </a:tc>
                <a:tc>
                  <a:txBody>
                    <a:bodyPr/>
                    <a:lstStyle/>
                    <a:p>
                      <a:pPr algn="ctr"/>
                      <a:r>
                        <a:rPr lang="kk-KZ" dirty="0" smtClean="0">
                          <a:latin typeface="Arial" panose="020B0604020202020204" pitchFamily="34" charset="0"/>
                          <a:cs typeface="Arial" panose="020B0604020202020204" pitchFamily="34" charset="0"/>
                        </a:rPr>
                        <a:t>Аудан/қала</a:t>
                      </a:r>
                      <a:endParaRPr lang="ru-RU" dirty="0">
                        <a:latin typeface="Arial" panose="020B0604020202020204" pitchFamily="34" charset="0"/>
                        <a:cs typeface="Arial" panose="020B0604020202020204" pitchFamily="34" charset="0"/>
                      </a:endParaRPr>
                    </a:p>
                  </a:txBody>
                  <a:tcPr/>
                </a:tc>
                <a:tc>
                  <a:txBody>
                    <a:bodyPr/>
                    <a:lstStyle/>
                    <a:p>
                      <a:pPr algn="ctr"/>
                      <a:r>
                        <a:rPr lang="kk-KZ" dirty="0" smtClean="0">
                          <a:latin typeface="Arial" panose="020B0604020202020204" pitchFamily="34" charset="0"/>
                          <a:cs typeface="Arial" panose="020B0604020202020204" pitchFamily="34" charset="0"/>
                        </a:rPr>
                        <a:t>Саны</a:t>
                      </a:r>
                      <a:endParaRPr lang="ru-RU"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0"/>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1</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Ақтау қаласы</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14</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1"/>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2</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Мұнайлы ауданы</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2</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2"/>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3</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Жаңаөзен</a:t>
                      </a:r>
                      <a:r>
                        <a:rPr lang="kk-KZ" baseline="0" dirty="0" smtClean="0">
                          <a:solidFill>
                            <a:schemeClr val="tx2"/>
                          </a:solidFill>
                          <a:latin typeface="Arial" panose="020B0604020202020204" pitchFamily="34" charset="0"/>
                          <a:cs typeface="Arial" panose="020B0604020202020204" pitchFamily="34" charset="0"/>
                        </a:rPr>
                        <a:t> қаласы</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2</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3"/>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4</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Маңғыстау ауданы</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3</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4"/>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5</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Қарақия</a:t>
                      </a:r>
                      <a:r>
                        <a:rPr lang="kk-KZ" baseline="0" dirty="0" smtClean="0">
                          <a:solidFill>
                            <a:schemeClr val="tx2"/>
                          </a:solidFill>
                          <a:latin typeface="Arial" panose="020B0604020202020204" pitchFamily="34" charset="0"/>
                          <a:cs typeface="Arial" panose="020B0604020202020204" pitchFamily="34" charset="0"/>
                        </a:rPr>
                        <a:t> ауданы</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3</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6</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Бейнеу ауданы</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2</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6"/>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7</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Түпқараған ауданы</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3</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7"/>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8</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Ақтау «БИЛ»</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1</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8"/>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9</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НЗМ</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1</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9"/>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10</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ПШО</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1</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10"/>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11</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Жаңаөзен «БИЛ»</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1</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11"/>
                  </a:ext>
                </a:extLst>
              </a:tr>
              <a:tr h="370840">
                <a:tc>
                  <a:txBody>
                    <a:bodyPr/>
                    <a:lstStyle/>
                    <a:p>
                      <a:pPr algn="ctr"/>
                      <a:r>
                        <a:rPr lang="kk-KZ" dirty="0" smtClean="0">
                          <a:solidFill>
                            <a:schemeClr val="tx2"/>
                          </a:solidFill>
                          <a:latin typeface="Arial" panose="020B0604020202020204" pitchFamily="34" charset="0"/>
                          <a:cs typeface="Arial" panose="020B0604020202020204" pitchFamily="34" charset="0"/>
                        </a:rPr>
                        <a:t>12</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Өрлеу</a:t>
                      </a:r>
                      <a:endParaRPr lang="ru-RU" dirty="0">
                        <a:solidFill>
                          <a:schemeClr val="tx2"/>
                        </a:solidFill>
                        <a:latin typeface="Arial" panose="020B0604020202020204" pitchFamily="34" charset="0"/>
                        <a:cs typeface="Arial" panose="020B0604020202020204" pitchFamily="34" charset="0"/>
                      </a:endParaRPr>
                    </a:p>
                  </a:txBody>
                  <a:tcPr/>
                </a:tc>
                <a:tc>
                  <a:txBody>
                    <a:bodyPr/>
                    <a:lstStyle/>
                    <a:p>
                      <a:pPr algn="ctr"/>
                      <a:r>
                        <a:rPr lang="kk-KZ" dirty="0" smtClean="0">
                          <a:solidFill>
                            <a:schemeClr val="tx2"/>
                          </a:solidFill>
                          <a:latin typeface="Arial" panose="020B0604020202020204" pitchFamily="34" charset="0"/>
                          <a:cs typeface="Arial" panose="020B0604020202020204" pitchFamily="34" charset="0"/>
                        </a:rPr>
                        <a:t>2</a:t>
                      </a:r>
                      <a:endParaRPr lang="ru-RU" dirty="0">
                        <a:solidFill>
                          <a:schemeClr val="tx2"/>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1669558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extLst>
              <p:ext uri="{D42A27DB-BD31-4B8C-83A1-F6EECF244321}">
                <p14:modId xmlns:p14="http://schemas.microsoft.com/office/powerpoint/2010/main" val="3815938840"/>
              </p:ext>
            </p:extLst>
          </p:nvPr>
        </p:nvGraphicFramePr>
        <p:xfrm>
          <a:off x="323527" y="1692766"/>
          <a:ext cx="8568953" cy="4112498"/>
        </p:xfrm>
        <a:graphic>
          <a:graphicData uri="http://schemas.openxmlformats.org/drawingml/2006/table">
            <a:tbl>
              <a:tblPr firstRow="1" bandRow="1">
                <a:tableStyleId>{5C22544A-7EE6-4342-B048-85BDC9FD1C3A}</a:tableStyleId>
              </a:tblPr>
              <a:tblGrid>
                <a:gridCol w="573398">
                  <a:extLst>
                    <a:ext uri="{9D8B030D-6E8A-4147-A177-3AD203B41FA5}">
                      <a16:colId xmlns:a16="http://schemas.microsoft.com/office/drawing/2014/main" val="20000"/>
                    </a:ext>
                  </a:extLst>
                </a:gridCol>
                <a:gridCol w="1294617">
                  <a:extLst>
                    <a:ext uri="{9D8B030D-6E8A-4147-A177-3AD203B41FA5}">
                      <a16:colId xmlns:a16="http://schemas.microsoft.com/office/drawing/2014/main" val="20001"/>
                    </a:ext>
                  </a:extLst>
                </a:gridCol>
                <a:gridCol w="1125140">
                  <a:extLst>
                    <a:ext uri="{9D8B030D-6E8A-4147-A177-3AD203B41FA5}">
                      <a16:colId xmlns:a16="http://schemas.microsoft.com/office/drawing/2014/main" val="20002"/>
                    </a:ext>
                  </a:extLst>
                </a:gridCol>
                <a:gridCol w="1580846">
                  <a:extLst>
                    <a:ext uri="{9D8B030D-6E8A-4147-A177-3AD203B41FA5}">
                      <a16:colId xmlns:a16="http://schemas.microsoft.com/office/drawing/2014/main" val="20003"/>
                    </a:ext>
                  </a:extLst>
                </a:gridCol>
                <a:gridCol w="1340752">
                  <a:extLst>
                    <a:ext uri="{9D8B030D-6E8A-4147-A177-3AD203B41FA5}">
                      <a16:colId xmlns:a16="http://schemas.microsoft.com/office/drawing/2014/main" val="20004"/>
                    </a:ext>
                  </a:extLst>
                </a:gridCol>
                <a:gridCol w="1247540">
                  <a:extLst>
                    <a:ext uri="{9D8B030D-6E8A-4147-A177-3AD203B41FA5}">
                      <a16:colId xmlns:a16="http://schemas.microsoft.com/office/drawing/2014/main" val="20005"/>
                    </a:ext>
                  </a:extLst>
                </a:gridCol>
                <a:gridCol w="1406660">
                  <a:extLst>
                    <a:ext uri="{9D8B030D-6E8A-4147-A177-3AD203B41FA5}">
                      <a16:colId xmlns:a16="http://schemas.microsoft.com/office/drawing/2014/main" val="20006"/>
                    </a:ext>
                  </a:extLst>
                </a:gridCol>
              </a:tblGrid>
              <a:tr h="1080119">
                <a:tc>
                  <a:txBody>
                    <a:bodyPr/>
                    <a:lstStyle/>
                    <a:p>
                      <a:pPr algn="ctr">
                        <a:lnSpc>
                          <a:spcPct val="115000"/>
                        </a:lnSpc>
                        <a:spcAft>
                          <a:spcPts val="0"/>
                        </a:spcAft>
                      </a:pPr>
                      <a:r>
                        <a:rPr lang="en-US" sz="1400" dirty="0">
                          <a:effectLst/>
                          <a:latin typeface="Arial" panose="020B0604020202020204" pitchFamily="34" charset="0"/>
                          <a:cs typeface="Arial" panose="020B0604020202020204" pitchFamily="34" charset="0"/>
                        </a:rPr>
                        <a:t>№</a:t>
                      </a:r>
                      <a:endParaRPr lang="ru-RU" sz="1800" dirty="0">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err="1">
                          <a:effectLst/>
                          <a:latin typeface="Arial" panose="020B0604020202020204" pitchFamily="34" charset="0"/>
                          <a:cs typeface="Arial" panose="020B0604020202020204" pitchFamily="34" charset="0"/>
                        </a:rPr>
                        <a:t>Аудан</a:t>
                      </a:r>
                      <a:r>
                        <a:rPr lang="en-US" sz="1400" dirty="0">
                          <a:effectLst/>
                          <a:latin typeface="Arial" panose="020B0604020202020204" pitchFamily="34" charset="0"/>
                          <a:cs typeface="Arial" panose="020B0604020202020204" pitchFamily="34" charset="0"/>
                        </a:rPr>
                        <a:t>/</a:t>
                      </a:r>
                      <a:r>
                        <a:rPr lang="en-US" sz="1400" dirty="0" err="1">
                          <a:effectLst/>
                          <a:latin typeface="Arial" panose="020B0604020202020204" pitchFamily="34" charset="0"/>
                          <a:cs typeface="Arial" panose="020B0604020202020204" pitchFamily="34" charset="0"/>
                        </a:rPr>
                        <a:t>қала</a:t>
                      </a:r>
                      <a:endParaRPr lang="ru-RU" sz="1800" dirty="0">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err="1">
                          <a:effectLst/>
                          <a:latin typeface="Arial" panose="020B0604020202020204" pitchFamily="34" charset="0"/>
                          <a:cs typeface="Arial" panose="020B0604020202020204" pitchFamily="34" charset="0"/>
                        </a:rPr>
                        <a:t>Мектеп</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басшылары</a:t>
                      </a:r>
                      <a:endParaRPr lang="ru-RU" sz="1800" dirty="0">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err="1">
                          <a:effectLst/>
                          <a:latin typeface="Arial" panose="020B0604020202020204" pitchFamily="34" charset="0"/>
                          <a:cs typeface="Arial" panose="020B0604020202020204" pitchFamily="34" charset="0"/>
                        </a:rPr>
                        <a:t>Мектеп</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директорының</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орынбасарлары</a:t>
                      </a:r>
                      <a:endParaRPr lang="ru-RU" sz="1800" dirty="0">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effectLst/>
                          <a:latin typeface="Arial" panose="020B0604020202020204" pitchFamily="34" charset="0"/>
                          <a:cs typeface="Arial" panose="020B0604020202020204" pitchFamily="34" charset="0"/>
                        </a:rPr>
                        <a:t>Шағын жинақталған мектеп басшылары</a:t>
                      </a:r>
                      <a:endParaRPr lang="ru-RU" sz="1800">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effectLst/>
                          <a:latin typeface="Arial" panose="020B0604020202020204" pitchFamily="34" charset="0"/>
                          <a:cs typeface="Arial" panose="020B0604020202020204" pitchFamily="34" charset="0"/>
                        </a:rPr>
                        <a:t>Инклюзивті білім беру</a:t>
                      </a:r>
                      <a:endParaRPr lang="ru-RU" sz="1800">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effectLst/>
                          <a:latin typeface="Arial" panose="020B0604020202020204" pitchFamily="34" charset="0"/>
                          <a:cs typeface="Arial" panose="020B0604020202020204" pitchFamily="34" charset="0"/>
                        </a:rPr>
                        <a:t>Шағын жинақталған мектептердегі инклюзив</a:t>
                      </a:r>
                      <a:endParaRPr lang="ru-RU" sz="1800">
                        <a:effectLst/>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val="10000"/>
                  </a:ext>
                </a:extLst>
              </a:tr>
              <a:tr h="209550">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1</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Ақтау</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3</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1"/>
                  </a:ext>
                </a:extLst>
              </a:tr>
              <a:tr h="200025">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2</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Бейнеу</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val="10002"/>
                  </a:ext>
                </a:extLst>
              </a:tr>
              <a:tr h="200025">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err="1">
                          <a:solidFill>
                            <a:schemeClr val="tx2"/>
                          </a:solidFill>
                          <a:effectLst/>
                          <a:latin typeface="Arial" panose="020B0604020202020204" pitchFamily="34" charset="0"/>
                          <a:cs typeface="Arial" panose="020B0604020202020204" pitchFamily="34" charset="0"/>
                        </a:rPr>
                        <a:t>Жаңаөзен</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8</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3"/>
                  </a:ext>
                </a:extLst>
              </a:tr>
              <a:tr h="200025">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err="1">
                          <a:solidFill>
                            <a:schemeClr val="tx2"/>
                          </a:solidFill>
                          <a:effectLst/>
                          <a:latin typeface="Arial" panose="020B0604020202020204" pitchFamily="34" charset="0"/>
                          <a:cs typeface="Arial" panose="020B0604020202020204" pitchFamily="34" charset="0"/>
                        </a:rPr>
                        <a:t>Қарақия</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val="10004"/>
                  </a:ext>
                </a:extLst>
              </a:tr>
              <a:tr h="200025">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err="1">
                          <a:solidFill>
                            <a:schemeClr val="tx2"/>
                          </a:solidFill>
                          <a:effectLst/>
                          <a:latin typeface="Arial" panose="020B0604020202020204" pitchFamily="34" charset="0"/>
                          <a:cs typeface="Arial" panose="020B0604020202020204" pitchFamily="34" charset="0"/>
                        </a:rPr>
                        <a:t>Маңғыстау</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5"/>
                  </a:ext>
                </a:extLst>
              </a:tr>
              <a:tr h="200025">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Мұнайлы</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1</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6"/>
                  </a:ext>
                </a:extLst>
              </a:tr>
              <a:tr h="200025">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7</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Түпқараған</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1</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6</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7"/>
                  </a:ext>
                </a:extLst>
              </a:tr>
              <a:tr h="333375">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8</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ОМИ ДАРЫН</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1</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 </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8"/>
                  </a:ext>
                </a:extLst>
              </a:tr>
              <a:tr h="200025">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9</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БИЛ</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 </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 </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9"/>
                  </a:ext>
                </a:extLst>
              </a:tr>
              <a:tr h="200025">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10</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ЖБИЛ</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 </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 </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10"/>
                  </a:ext>
                </a:extLst>
              </a:tr>
              <a:tr h="200025">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ОСМИ</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 </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11"/>
                  </a:ext>
                </a:extLst>
              </a:tr>
              <a:tr h="200025">
                <a:tc gridSpan="2">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Барлығы:</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hMerge="1">
                  <a:txBody>
                    <a:bodyPr/>
                    <a:lstStyle/>
                    <a:p>
                      <a:endParaRPr lang="ru-RU"/>
                    </a:p>
                  </a:txBody>
                  <a:tcP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53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b"/>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7</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a:solidFill>
                            <a:schemeClr val="tx2"/>
                          </a:solidFill>
                          <a:effectLst/>
                          <a:latin typeface="Arial" panose="020B0604020202020204" pitchFamily="34" charset="0"/>
                          <a:cs typeface="Arial" panose="020B0604020202020204" pitchFamily="34" charset="0"/>
                        </a:rPr>
                        <a:t>16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en-US" sz="1400" dirty="0">
                          <a:solidFill>
                            <a:schemeClr val="tx2"/>
                          </a:solidFill>
                          <a:effectLst/>
                          <a:latin typeface="Arial" panose="020B0604020202020204" pitchFamily="34" charset="0"/>
                          <a:cs typeface="Arial" panose="020B0604020202020204" pitchFamily="34" charset="0"/>
                        </a:rPr>
                        <a:t>4</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val="10012"/>
                  </a:ext>
                </a:extLst>
              </a:tr>
            </a:tbl>
          </a:graphicData>
        </a:graphic>
      </p:graphicFrame>
      <p:sp>
        <p:nvSpPr>
          <p:cNvPr id="3" name="Прямоугольник 2"/>
          <p:cNvSpPr/>
          <p:nvPr/>
        </p:nvSpPr>
        <p:spPr>
          <a:xfrm>
            <a:off x="1691680" y="188640"/>
            <a:ext cx="6552728" cy="1200329"/>
          </a:xfrm>
          <a:prstGeom prst="rect">
            <a:avLst/>
          </a:prstGeom>
        </p:spPr>
        <p:txBody>
          <a:bodyPr wrap="square">
            <a:spAutoFit/>
          </a:bodyPr>
          <a:lstStyle/>
          <a:p>
            <a:pPr algn="ctr"/>
            <a:r>
              <a:rPr lang="kk-KZ" sz="2400" dirty="0">
                <a:solidFill>
                  <a:schemeClr val="tx2"/>
                </a:solidFill>
                <a:latin typeface="Arial" panose="020B0604020202020204" pitchFamily="34" charset="0"/>
                <a:cs typeface="Arial" panose="020B0604020202020204" pitchFamily="34" charset="0"/>
              </a:rPr>
              <a:t>Республикалық біліктілік арттыру курстарынан өту </a:t>
            </a:r>
            <a:r>
              <a:rPr lang="kk-KZ" sz="2400" dirty="0" smtClean="0">
                <a:solidFill>
                  <a:schemeClr val="tx2"/>
                </a:solidFill>
                <a:latin typeface="Arial" panose="020B0604020202020204" pitchFamily="34" charset="0"/>
                <a:cs typeface="Arial" panose="020B0604020202020204" pitchFamily="34" charset="0"/>
              </a:rPr>
              <a:t>көрсеткіші </a:t>
            </a:r>
          </a:p>
          <a:p>
            <a:pPr algn="ctr"/>
            <a:r>
              <a:rPr lang="kk-KZ" sz="2400" dirty="0" smtClean="0">
                <a:solidFill>
                  <a:schemeClr val="tx2"/>
                </a:solidFill>
                <a:latin typeface="Arial" panose="020B0604020202020204" pitchFamily="34" charset="0"/>
                <a:cs typeface="Arial" panose="020B0604020202020204" pitchFamily="34" charset="0"/>
              </a:rPr>
              <a:t>(95 педагог)</a:t>
            </a:r>
            <a:endParaRPr lang="ru-RU" sz="24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15606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285800"/>
            <a:ext cx="9144000" cy="11269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noAutofit/>
          </a:bodyPr>
          <a:lstStyle/>
          <a:p>
            <a:r>
              <a:rPr lang="kk-KZ" sz="2800" b="1" dirty="0">
                <a:solidFill>
                  <a:schemeClr val="bg1"/>
                </a:solidFill>
                <a:latin typeface="Arial" panose="020B0604020202020204" pitchFamily="34" charset="0"/>
                <a:cs typeface="Arial" panose="020B0604020202020204" pitchFamily="34" charset="0"/>
              </a:rPr>
              <a:t>Білім мазмұнын жаңарту бағдарламасы бойынша қамтылмаған мұғалімдер саны</a:t>
            </a:r>
            <a:endParaRPr lang="ru-RU" sz="2800" dirty="0">
              <a:solidFill>
                <a:schemeClr val="bg1"/>
              </a:solidFill>
              <a:latin typeface="Arial" panose="020B0604020202020204" pitchFamily="34" charset="0"/>
              <a:cs typeface="Arial" panose="020B0604020202020204" pitchFamily="34"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1446324969"/>
              </p:ext>
            </p:extLst>
          </p:nvPr>
        </p:nvGraphicFramePr>
        <p:xfrm>
          <a:off x="14" y="1484784"/>
          <a:ext cx="9143985" cy="4273069"/>
        </p:xfrm>
        <a:graphic>
          <a:graphicData uri="http://schemas.openxmlformats.org/drawingml/2006/table">
            <a:tbl>
              <a:tblPr>
                <a:tableStyleId>{5C22544A-7EE6-4342-B048-85BDC9FD1C3A}</a:tableStyleId>
              </a:tblPr>
              <a:tblGrid>
                <a:gridCol w="107490">
                  <a:extLst>
                    <a:ext uri="{9D8B030D-6E8A-4147-A177-3AD203B41FA5}">
                      <a16:colId xmlns:a16="http://schemas.microsoft.com/office/drawing/2014/main" val="20000"/>
                    </a:ext>
                  </a:extLst>
                </a:gridCol>
                <a:gridCol w="752906">
                  <a:extLst>
                    <a:ext uri="{9D8B030D-6E8A-4147-A177-3AD203B41FA5}">
                      <a16:colId xmlns:a16="http://schemas.microsoft.com/office/drawing/2014/main" val="20001"/>
                    </a:ext>
                  </a:extLst>
                </a:gridCol>
                <a:gridCol w="271543">
                  <a:extLst>
                    <a:ext uri="{9D8B030D-6E8A-4147-A177-3AD203B41FA5}">
                      <a16:colId xmlns:a16="http://schemas.microsoft.com/office/drawing/2014/main" val="20002"/>
                    </a:ext>
                  </a:extLst>
                </a:gridCol>
                <a:gridCol w="221200">
                  <a:extLst>
                    <a:ext uri="{9D8B030D-6E8A-4147-A177-3AD203B41FA5}">
                      <a16:colId xmlns:a16="http://schemas.microsoft.com/office/drawing/2014/main" val="20003"/>
                    </a:ext>
                  </a:extLst>
                </a:gridCol>
                <a:gridCol w="324174">
                  <a:extLst>
                    <a:ext uri="{9D8B030D-6E8A-4147-A177-3AD203B41FA5}">
                      <a16:colId xmlns:a16="http://schemas.microsoft.com/office/drawing/2014/main" val="20004"/>
                    </a:ext>
                  </a:extLst>
                </a:gridCol>
                <a:gridCol w="324174">
                  <a:extLst>
                    <a:ext uri="{9D8B030D-6E8A-4147-A177-3AD203B41FA5}">
                      <a16:colId xmlns:a16="http://schemas.microsoft.com/office/drawing/2014/main" val="20005"/>
                    </a:ext>
                  </a:extLst>
                </a:gridCol>
                <a:gridCol w="324174">
                  <a:extLst>
                    <a:ext uri="{9D8B030D-6E8A-4147-A177-3AD203B41FA5}">
                      <a16:colId xmlns:a16="http://schemas.microsoft.com/office/drawing/2014/main" val="20006"/>
                    </a:ext>
                  </a:extLst>
                </a:gridCol>
                <a:gridCol w="324174">
                  <a:extLst>
                    <a:ext uri="{9D8B030D-6E8A-4147-A177-3AD203B41FA5}">
                      <a16:colId xmlns:a16="http://schemas.microsoft.com/office/drawing/2014/main" val="20007"/>
                    </a:ext>
                  </a:extLst>
                </a:gridCol>
                <a:gridCol w="324174">
                  <a:extLst>
                    <a:ext uri="{9D8B030D-6E8A-4147-A177-3AD203B41FA5}">
                      <a16:colId xmlns:a16="http://schemas.microsoft.com/office/drawing/2014/main" val="20008"/>
                    </a:ext>
                  </a:extLst>
                </a:gridCol>
                <a:gridCol w="324174">
                  <a:extLst>
                    <a:ext uri="{9D8B030D-6E8A-4147-A177-3AD203B41FA5}">
                      <a16:colId xmlns:a16="http://schemas.microsoft.com/office/drawing/2014/main" val="20009"/>
                    </a:ext>
                  </a:extLst>
                </a:gridCol>
                <a:gridCol w="216624">
                  <a:extLst>
                    <a:ext uri="{9D8B030D-6E8A-4147-A177-3AD203B41FA5}">
                      <a16:colId xmlns:a16="http://schemas.microsoft.com/office/drawing/2014/main" val="20010"/>
                    </a:ext>
                  </a:extLst>
                </a:gridCol>
                <a:gridCol w="216624">
                  <a:extLst>
                    <a:ext uri="{9D8B030D-6E8A-4147-A177-3AD203B41FA5}">
                      <a16:colId xmlns:a16="http://schemas.microsoft.com/office/drawing/2014/main" val="20011"/>
                    </a:ext>
                  </a:extLst>
                </a:gridCol>
                <a:gridCol w="216624">
                  <a:extLst>
                    <a:ext uri="{9D8B030D-6E8A-4147-A177-3AD203B41FA5}">
                      <a16:colId xmlns:a16="http://schemas.microsoft.com/office/drawing/2014/main" val="20012"/>
                    </a:ext>
                  </a:extLst>
                </a:gridCol>
                <a:gridCol w="216624">
                  <a:extLst>
                    <a:ext uri="{9D8B030D-6E8A-4147-A177-3AD203B41FA5}">
                      <a16:colId xmlns:a16="http://schemas.microsoft.com/office/drawing/2014/main" val="20013"/>
                    </a:ext>
                  </a:extLst>
                </a:gridCol>
                <a:gridCol w="216624">
                  <a:extLst>
                    <a:ext uri="{9D8B030D-6E8A-4147-A177-3AD203B41FA5}">
                      <a16:colId xmlns:a16="http://schemas.microsoft.com/office/drawing/2014/main" val="20014"/>
                    </a:ext>
                  </a:extLst>
                </a:gridCol>
                <a:gridCol w="216624">
                  <a:extLst>
                    <a:ext uri="{9D8B030D-6E8A-4147-A177-3AD203B41FA5}">
                      <a16:colId xmlns:a16="http://schemas.microsoft.com/office/drawing/2014/main" val="20015"/>
                    </a:ext>
                  </a:extLst>
                </a:gridCol>
                <a:gridCol w="216624">
                  <a:extLst>
                    <a:ext uri="{9D8B030D-6E8A-4147-A177-3AD203B41FA5}">
                      <a16:colId xmlns:a16="http://schemas.microsoft.com/office/drawing/2014/main" val="20016"/>
                    </a:ext>
                  </a:extLst>
                </a:gridCol>
                <a:gridCol w="216624">
                  <a:extLst>
                    <a:ext uri="{9D8B030D-6E8A-4147-A177-3AD203B41FA5}">
                      <a16:colId xmlns:a16="http://schemas.microsoft.com/office/drawing/2014/main" val="20017"/>
                    </a:ext>
                  </a:extLst>
                </a:gridCol>
                <a:gridCol w="324937">
                  <a:extLst>
                    <a:ext uri="{9D8B030D-6E8A-4147-A177-3AD203B41FA5}">
                      <a16:colId xmlns:a16="http://schemas.microsoft.com/office/drawing/2014/main" val="20018"/>
                    </a:ext>
                  </a:extLst>
                </a:gridCol>
                <a:gridCol w="324937">
                  <a:extLst>
                    <a:ext uri="{9D8B030D-6E8A-4147-A177-3AD203B41FA5}">
                      <a16:colId xmlns:a16="http://schemas.microsoft.com/office/drawing/2014/main" val="20019"/>
                    </a:ext>
                  </a:extLst>
                </a:gridCol>
                <a:gridCol w="216624">
                  <a:extLst>
                    <a:ext uri="{9D8B030D-6E8A-4147-A177-3AD203B41FA5}">
                      <a16:colId xmlns:a16="http://schemas.microsoft.com/office/drawing/2014/main" val="20020"/>
                    </a:ext>
                  </a:extLst>
                </a:gridCol>
                <a:gridCol w="216624">
                  <a:extLst>
                    <a:ext uri="{9D8B030D-6E8A-4147-A177-3AD203B41FA5}">
                      <a16:colId xmlns:a16="http://schemas.microsoft.com/office/drawing/2014/main" val="20021"/>
                    </a:ext>
                  </a:extLst>
                </a:gridCol>
                <a:gridCol w="216624">
                  <a:extLst>
                    <a:ext uri="{9D8B030D-6E8A-4147-A177-3AD203B41FA5}">
                      <a16:colId xmlns:a16="http://schemas.microsoft.com/office/drawing/2014/main" val="20022"/>
                    </a:ext>
                  </a:extLst>
                </a:gridCol>
                <a:gridCol w="216624">
                  <a:extLst>
                    <a:ext uri="{9D8B030D-6E8A-4147-A177-3AD203B41FA5}">
                      <a16:colId xmlns:a16="http://schemas.microsoft.com/office/drawing/2014/main" val="20023"/>
                    </a:ext>
                  </a:extLst>
                </a:gridCol>
                <a:gridCol w="216624">
                  <a:extLst>
                    <a:ext uri="{9D8B030D-6E8A-4147-A177-3AD203B41FA5}">
                      <a16:colId xmlns:a16="http://schemas.microsoft.com/office/drawing/2014/main" val="20024"/>
                    </a:ext>
                  </a:extLst>
                </a:gridCol>
                <a:gridCol w="216624">
                  <a:extLst>
                    <a:ext uri="{9D8B030D-6E8A-4147-A177-3AD203B41FA5}">
                      <a16:colId xmlns:a16="http://schemas.microsoft.com/office/drawing/2014/main" val="20025"/>
                    </a:ext>
                  </a:extLst>
                </a:gridCol>
                <a:gridCol w="216624">
                  <a:extLst>
                    <a:ext uri="{9D8B030D-6E8A-4147-A177-3AD203B41FA5}">
                      <a16:colId xmlns:a16="http://schemas.microsoft.com/office/drawing/2014/main" val="20026"/>
                    </a:ext>
                  </a:extLst>
                </a:gridCol>
                <a:gridCol w="216624">
                  <a:extLst>
                    <a:ext uri="{9D8B030D-6E8A-4147-A177-3AD203B41FA5}">
                      <a16:colId xmlns:a16="http://schemas.microsoft.com/office/drawing/2014/main" val="20027"/>
                    </a:ext>
                  </a:extLst>
                </a:gridCol>
                <a:gridCol w="216624">
                  <a:extLst>
                    <a:ext uri="{9D8B030D-6E8A-4147-A177-3AD203B41FA5}">
                      <a16:colId xmlns:a16="http://schemas.microsoft.com/office/drawing/2014/main" val="20028"/>
                    </a:ext>
                  </a:extLst>
                </a:gridCol>
                <a:gridCol w="216624">
                  <a:extLst>
                    <a:ext uri="{9D8B030D-6E8A-4147-A177-3AD203B41FA5}">
                      <a16:colId xmlns:a16="http://schemas.microsoft.com/office/drawing/2014/main" val="20029"/>
                    </a:ext>
                  </a:extLst>
                </a:gridCol>
                <a:gridCol w="324174">
                  <a:extLst>
                    <a:ext uri="{9D8B030D-6E8A-4147-A177-3AD203B41FA5}">
                      <a16:colId xmlns:a16="http://schemas.microsoft.com/office/drawing/2014/main" val="20030"/>
                    </a:ext>
                  </a:extLst>
                </a:gridCol>
                <a:gridCol w="324174">
                  <a:extLst>
                    <a:ext uri="{9D8B030D-6E8A-4147-A177-3AD203B41FA5}">
                      <a16:colId xmlns:a16="http://schemas.microsoft.com/office/drawing/2014/main" val="20031"/>
                    </a:ext>
                  </a:extLst>
                </a:gridCol>
                <a:gridCol w="324174">
                  <a:extLst>
                    <a:ext uri="{9D8B030D-6E8A-4147-A177-3AD203B41FA5}">
                      <a16:colId xmlns:a16="http://schemas.microsoft.com/office/drawing/2014/main" val="20032"/>
                    </a:ext>
                  </a:extLst>
                </a:gridCol>
                <a:gridCol w="324174">
                  <a:extLst>
                    <a:ext uri="{9D8B030D-6E8A-4147-A177-3AD203B41FA5}">
                      <a16:colId xmlns:a16="http://schemas.microsoft.com/office/drawing/2014/main" val="20033"/>
                    </a:ext>
                  </a:extLst>
                </a:gridCol>
              </a:tblGrid>
              <a:tr h="445047">
                <a:tc rowSpan="2">
                  <a:txBody>
                    <a:bodyPr/>
                    <a:lstStyle/>
                    <a:p>
                      <a:pPr algn="l">
                        <a:lnSpc>
                          <a:spcPct val="115000"/>
                        </a:lnSpc>
                      </a:pPr>
                      <a:endParaRPr lang="ru-RU" sz="2000" dirty="0">
                        <a:solidFill>
                          <a:schemeClr val="tx2"/>
                        </a:solidFill>
                        <a:effectLst/>
                        <a:latin typeface="Arial" panose="020B0604020202020204" pitchFamily="34" charset="0"/>
                        <a:cs typeface="Arial" panose="020B0604020202020204" pitchFamily="34" charset="0"/>
                      </a:endParaRPr>
                    </a:p>
                  </a:txBody>
                  <a:tcPr marL="5715" marR="5715" marT="5715" marB="0" anchor="ctr"/>
                </a:tc>
                <a:tc row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Аудан, қала</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Бастауыш</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Қазақ тілі</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Русский язык</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Ағылшын</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Тарих</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География</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Информатика</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Физика</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Математика</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Химия</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Биология</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Жаратылыстану</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Музыка</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Көркем еңбек</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Дене шыныктыру</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kk-KZ" sz="1200" kern="1200">
                          <a:solidFill>
                            <a:schemeClr val="tx2"/>
                          </a:solidFill>
                          <a:effectLst/>
                          <a:latin typeface="Arial" panose="020B0604020202020204" pitchFamily="34" charset="0"/>
                          <a:cs typeface="Arial" panose="020B0604020202020204" pitchFamily="34" charset="0"/>
                        </a:rPr>
                        <a:t>б</a:t>
                      </a:r>
                      <a:r>
                        <a:rPr lang="ru-RU" sz="1200" kern="1200">
                          <a:solidFill>
                            <a:schemeClr val="tx2"/>
                          </a:solidFill>
                          <a:effectLst/>
                          <a:latin typeface="Arial" panose="020B0604020202020204" pitchFamily="34" charset="0"/>
                          <a:cs typeface="Arial" panose="020B0604020202020204" pitchFamily="34" charset="0"/>
                        </a:rPr>
                        <a:t>арл.</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extLst>
                  <a:ext uri="{0D108BD9-81ED-4DB2-BD59-A6C34878D82A}">
                    <a16:rowId xmlns:a16="http://schemas.microsoft.com/office/drawing/2014/main" val="10000"/>
                  </a:ext>
                </a:extLst>
              </a:tr>
              <a:tr h="317891">
                <a:tc vMerge="1">
                  <a:txBody>
                    <a:bodyPr/>
                    <a:lstStyle/>
                    <a:p>
                      <a:endParaRPr lang="ru-RU"/>
                    </a:p>
                  </a:txBody>
                  <a:tcPr/>
                </a:tc>
                <a:tc vMerge="1">
                  <a:txBody>
                    <a:bodyPr/>
                    <a:lstStyle/>
                    <a:p>
                      <a:endParaRPr lang="ru-RU"/>
                    </a:p>
                  </a:txBody>
                  <a:tcPr/>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Ор.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Ор.</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Қаз.</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extLst>
                  <a:ext uri="{0D108BD9-81ED-4DB2-BD59-A6C34878D82A}">
                    <a16:rowId xmlns:a16="http://schemas.microsoft.com/office/drawing/2014/main" val="10001"/>
                  </a:ext>
                </a:extLst>
              </a:tr>
              <a:tr h="382203">
                <a:tc>
                  <a:txBody>
                    <a:bodyPr/>
                    <a:lstStyle/>
                    <a:p>
                      <a:pPr algn="l">
                        <a:lnSpc>
                          <a:spcPct val="115000"/>
                        </a:lnSpc>
                      </a:pPr>
                      <a:endParaRPr lang="ru-RU" sz="2000">
                        <a:solidFill>
                          <a:schemeClr val="tx2"/>
                        </a:solidFill>
                        <a:effectLst/>
                        <a:latin typeface="Arial" panose="020B0604020202020204" pitchFamily="34" charset="0"/>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dirty="0" err="1">
                          <a:solidFill>
                            <a:schemeClr val="tx2"/>
                          </a:solidFill>
                          <a:effectLst/>
                          <a:latin typeface="Arial" panose="020B0604020202020204" pitchFamily="34" charset="0"/>
                          <a:cs typeface="Arial" panose="020B0604020202020204" pitchFamily="34" charset="0"/>
                        </a:rPr>
                        <a:t>Ақтау</a:t>
                      </a:r>
                      <a:endParaRPr lang="ru-RU" sz="2000" dirty="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dirty="0">
                          <a:solidFill>
                            <a:schemeClr val="tx2"/>
                          </a:solidFill>
                          <a:effectLst/>
                          <a:latin typeface="Arial" panose="020B0604020202020204" pitchFamily="34" charset="0"/>
                          <a:cs typeface="Arial" panose="020B0604020202020204" pitchFamily="34" charset="0"/>
                        </a:rPr>
                        <a:t>29</a:t>
                      </a:r>
                      <a:endParaRPr lang="ru-RU" sz="2000" dirty="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54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b">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317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extLst>
                  <a:ext uri="{0D108BD9-81ED-4DB2-BD59-A6C34878D82A}">
                    <a16:rowId xmlns:a16="http://schemas.microsoft.com/office/drawing/2014/main" val="10002"/>
                  </a:ext>
                </a:extLst>
              </a:tr>
              <a:tr h="382203">
                <a:tc>
                  <a:txBody>
                    <a:bodyPr/>
                    <a:lstStyle/>
                    <a:p>
                      <a:pPr algn="l">
                        <a:lnSpc>
                          <a:spcPct val="115000"/>
                        </a:lnSpc>
                      </a:pPr>
                      <a:endParaRPr lang="ru-RU" sz="2000">
                        <a:solidFill>
                          <a:schemeClr val="tx2"/>
                        </a:solidFill>
                        <a:effectLst/>
                        <a:latin typeface="Arial" panose="020B0604020202020204" pitchFamily="34" charset="0"/>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Жаңаөзен</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196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161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58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b">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599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extLst>
                  <a:ext uri="{0D108BD9-81ED-4DB2-BD59-A6C34878D82A}">
                    <a16:rowId xmlns:a16="http://schemas.microsoft.com/office/drawing/2014/main" val="10003"/>
                  </a:ext>
                </a:extLst>
              </a:tr>
              <a:tr h="382203">
                <a:tc>
                  <a:txBody>
                    <a:bodyPr/>
                    <a:lstStyle/>
                    <a:p>
                      <a:pPr algn="l">
                        <a:lnSpc>
                          <a:spcPct val="115000"/>
                        </a:lnSpc>
                      </a:pPr>
                      <a:endParaRPr lang="ru-RU" sz="2000">
                        <a:solidFill>
                          <a:schemeClr val="tx2"/>
                        </a:solidFill>
                        <a:effectLst/>
                        <a:latin typeface="Arial" panose="020B0604020202020204" pitchFamily="34" charset="0"/>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Маңғыстау</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b">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260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extLst>
                  <a:ext uri="{0D108BD9-81ED-4DB2-BD59-A6C34878D82A}">
                    <a16:rowId xmlns:a16="http://schemas.microsoft.com/office/drawing/2014/main" val="10004"/>
                  </a:ext>
                </a:extLst>
              </a:tr>
              <a:tr h="382203">
                <a:tc>
                  <a:txBody>
                    <a:bodyPr/>
                    <a:lstStyle/>
                    <a:p>
                      <a:pPr algn="l">
                        <a:lnSpc>
                          <a:spcPct val="115000"/>
                        </a:lnSpc>
                      </a:pPr>
                      <a:endParaRPr lang="ru-RU" sz="2000" dirty="0">
                        <a:solidFill>
                          <a:schemeClr val="tx2"/>
                        </a:solidFill>
                        <a:effectLst/>
                        <a:latin typeface="Arial" panose="020B0604020202020204" pitchFamily="34" charset="0"/>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Мұнайлы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260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167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133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a:lnSpc>
                          <a:spcPct val="115000"/>
                        </a:lnSpc>
                      </a:pPr>
                      <a:endParaRPr lang="ru-RU" sz="2000">
                        <a:solidFill>
                          <a:schemeClr val="tx2"/>
                        </a:solidFill>
                        <a:effectLst/>
                        <a:latin typeface="Arial" panose="020B0604020202020204" pitchFamily="34" charset="0"/>
                        <a:cs typeface="Arial" panose="020B0604020202020204" pitchFamily="34" charset="0"/>
                      </a:endParaRPr>
                    </a:p>
                  </a:txBody>
                  <a:tcPr marL="5715" marR="5715" marT="5715" marB="0"/>
                </a:tc>
                <a:tc>
                  <a:txBody>
                    <a:bodyPr/>
                    <a:lstStyle/>
                    <a:p>
                      <a:pPr algn="ctr" fontAlgn="b">
                        <a:lnSpc>
                          <a:spcPct val="115000"/>
                        </a:lnSpc>
                        <a:spcAft>
                          <a:spcPts val="0"/>
                        </a:spcAft>
                      </a:pPr>
                      <a:r>
                        <a:rPr lang="ru-RU" sz="1100" kern="1200" dirty="0">
                          <a:solidFill>
                            <a:schemeClr val="tx2"/>
                          </a:solidFill>
                          <a:effectLst/>
                          <a:latin typeface="Arial" panose="020B0604020202020204" pitchFamily="34" charset="0"/>
                          <a:cs typeface="Arial" panose="020B0604020202020204" pitchFamily="34" charset="0"/>
                        </a:rPr>
                        <a:t>966</a:t>
                      </a:r>
                      <a:endParaRPr lang="ru-RU" sz="2000" dirty="0">
                        <a:solidFill>
                          <a:schemeClr val="tx2"/>
                        </a:solidFill>
                        <a:effectLst/>
                        <a:latin typeface="Arial" panose="020B0604020202020204" pitchFamily="34" charset="0"/>
                        <a:ea typeface="Calibri"/>
                        <a:cs typeface="Arial" panose="020B0604020202020204" pitchFamily="34" charset="0"/>
                      </a:endParaRPr>
                    </a:p>
                  </a:txBody>
                  <a:tcPr marL="5715" marR="5715" marT="5715" marB="0"/>
                </a:tc>
                <a:extLst>
                  <a:ext uri="{0D108BD9-81ED-4DB2-BD59-A6C34878D82A}">
                    <a16:rowId xmlns:a16="http://schemas.microsoft.com/office/drawing/2014/main" val="10005"/>
                  </a:ext>
                </a:extLst>
              </a:tr>
              <a:tr h="382203">
                <a:tc>
                  <a:txBody>
                    <a:bodyPr/>
                    <a:lstStyle/>
                    <a:p>
                      <a:pPr algn="l">
                        <a:lnSpc>
                          <a:spcPct val="115000"/>
                        </a:lnSpc>
                      </a:pPr>
                      <a:endParaRPr lang="ru-RU" sz="2000">
                        <a:solidFill>
                          <a:schemeClr val="tx2"/>
                        </a:solidFill>
                        <a:effectLst/>
                        <a:latin typeface="Arial" panose="020B0604020202020204" pitchFamily="34" charset="0"/>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Қарақия</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a:lnSpc>
                          <a:spcPct val="115000"/>
                        </a:lnSpc>
                      </a:pPr>
                      <a:endParaRPr lang="ru-RU" sz="2000">
                        <a:solidFill>
                          <a:schemeClr val="tx2"/>
                        </a:solidFill>
                        <a:effectLst/>
                        <a:latin typeface="Arial" panose="020B0604020202020204" pitchFamily="34" charset="0"/>
                        <a:cs typeface="Arial" panose="020B0604020202020204" pitchFamily="34" charset="0"/>
                      </a:endParaRPr>
                    </a:p>
                  </a:txBody>
                  <a:tcPr marL="5715" marR="5715" marT="5715" marB="0"/>
                </a:tc>
                <a:tc>
                  <a:txBody>
                    <a:bodyPr/>
                    <a:lstStyle/>
                    <a:p>
                      <a:pPr algn="ctr" fontAlgn="b">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152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extLst>
                  <a:ext uri="{0D108BD9-81ED-4DB2-BD59-A6C34878D82A}">
                    <a16:rowId xmlns:a16="http://schemas.microsoft.com/office/drawing/2014/main" val="10006"/>
                  </a:ext>
                </a:extLst>
              </a:tr>
              <a:tr h="382203">
                <a:tc>
                  <a:txBody>
                    <a:bodyPr/>
                    <a:lstStyle/>
                    <a:p>
                      <a:pPr algn="l">
                        <a:lnSpc>
                          <a:spcPct val="115000"/>
                        </a:lnSpc>
                      </a:pPr>
                      <a:endParaRPr lang="ru-RU" sz="2000">
                        <a:solidFill>
                          <a:schemeClr val="tx2"/>
                        </a:solidFill>
                        <a:effectLst/>
                        <a:latin typeface="Arial" panose="020B0604020202020204" pitchFamily="34" charset="0"/>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Түпқараған</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14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b">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157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extLst>
                  <a:ext uri="{0D108BD9-81ED-4DB2-BD59-A6C34878D82A}">
                    <a16:rowId xmlns:a16="http://schemas.microsoft.com/office/drawing/2014/main" val="10007"/>
                  </a:ext>
                </a:extLst>
              </a:tr>
              <a:tr h="382203">
                <a:tc>
                  <a:txBody>
                    <a:bodyPr/>
                    <a:lstStyle/>
                    <a:p>
                      <a:pPr algn="l">
                        <a:lnSpc>
                          <a:spcPct val="115000"/>
                        </a:lnSpc>
                      </a:pPr>
                      <a:endParaRPr lang="ru-RU" sz="2000">
                        <a:solidFill>
                          <a:schemeClr val="tx2"/>
                        </a:solidFill>
                        <a:effectLst/>
                        <a:latin typeface="Arial" panose="020B0604020202020204" pitchFamily="34" charset="0"/>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Бейнеу</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 </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16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b">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224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extLst>
                  <a:ext uri="{0D108BD9-81ED-4DB2-BD59-A6C34878D82A}">
                    <a16:rowId xmlns:a16="http://schemas.microsoft.com/office/drawing/2014/main" val="10008"/>
                  </a:ext>
                </a:extLst>
              </a:tr>
              <a:tr h="385137">
                <a:tc rowSpan="2" gridSpan="2">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Барлығы</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nchor="ctr"/>
                </a:tc>
                <a:tc rowSpan="2" hMerge="1">
                  <a:txBody>
                    <a:bodyPr/>
                    <a:lstStyle/>
                    <a:p>
                      <a:endParaRPr lang="ru-RU"/>
                    </a:p>
                  </a:txBody>
                  <a:tcPr/>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669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244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270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106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109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153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76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157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68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159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37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12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85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l" fontAlgn="ctr">
                        <a:lnSpc>
                          <a:spcPct val="115000"/>
                        </a:lnSpc>
                        <a:spcAft>
                          <a:spcPts val="0"/>
                        </a:spcAft>
                      </a:pPr>
                      <a:r>
                        <a:rPr lang="ru-RU" sz="1050" kern="1200">
                          <a:solidFill>
                            <a:schemeClr val="tx2"/>
                          </a:solidFill>
                          <a:effectLst/>
                          <a:latin typeface="Arial" panose="020B0604020202020204" pitchFamily="34" charset="0"/>
                          <a:cs typeface="Arial" panose="020B0604020202020204" pitchFamily="34" charset="0"/>
                        </a:rPr>
                        <a:t>457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ctr">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142</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a:txBody>
                    <a:bodyPr/>
                    <a:lstStyle/>
                    <a:p>
                      <a:pPr algn="ctr" fontAlgn="b">
                        <a:lnSpc>
                          <a:spcPct val="115000"/>
                        </a:lnSpc>
                        <a:spcAft>
                          <a:spcPts val="0"/>
                        </a:spcAft>
                      </a:pPr>
                      <a:r>
                        <a:rPr lang="ru-RU" sz="1100" kern="1200">
                          <a:solidFill>
                            <a:schemeClr val="tx2"/>
                          </a:solidFill>
                          <a:effectLst/>
                          <a:latin typeface="Arial" panose="020B0604020202020204" pitchFamily="34" charset="0"/>
                          <a:cs typeface="Arial" panose="020B0604020202020204" pitchFamily="34" charset="0"/>
                        </a:rPr>
                        <a:t>2675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extLst>
                  <a:ext uri="{0D108BD9-81ED-4DB2-BD59-A6C34878D82A}">
                    <a16:rowId xmlns:a16="http://schemas.microsoft.com/office/drawing/2014/main" val="10009"/>
                  </a:ext>
                </a:extLst>
              </a:tr>
              <a:tr h="280966">
                <a:tc gridSpan="2" vMerge="1">
                  <a:txBody>
                    <a:bodyPr/>
                    <a:lstStyle/>
                    <a:p>
                      <a:endParaRPr lang="ru-RU"/>
                    </a:p>
                  </a:txBody>
                  <a:tcPr/>
                </a:tc>
                <a:tc hMerge="1" v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675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270</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116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291</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109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114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159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78</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163</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74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166</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5</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44</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97</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a:solidFill>
                            <a:schemeClr val="tx2"/>
                          </a:solidFill>
                          <a:effectLst/>
                          <a:latin typeface="Arial" panose="020B0604020202020204" pitchFamily="34" charset="0"/>
                          <a:cs typeface="Arial" panose="020B0604020202020204" pitchFamily="34" charset="0"/>
                        </a:rPr>
                        <a:t>459</a:t>
                      </a:r>
                      <a:endParaRPr lang="ru-RU" sz="200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tc gridSpan="2">
                  <a:txBody>
                    <a:bodyPr/>
                    <a:lstStyle/>
                    <a:p>
                      <a:pPr algn="ctr" fontAlgn="ctr">
                        <a:lnSpc>
                          <a:spcPct val="115000"/>
                        </a:lnSpc>
                        <a:spcAft>
                          <a:spcPts val="0"/>
                        </a:spcAft>
                      </a:pPr>
                      <a:r>
                        <a:rPr lang="ru-RU" sz="1200" kern="1200" dirty="0">
                          <a:solidFill>
                            <a:schemeClr val="tx2"/>
                          </a:solidFill>
                          <a:effectLst/>
                          <a:latin typeface="Arial" panose="020B0604020202020204" pitchFamily="34" charset="0"/>
                          <a:cs typeface="Arial" panose="020B0604020202020204" pitchFamily="34" charset="0"/>
                        </a:rPr>
                        <a:t>2820</a:t>
                      </a:r>
                      <a:endParaRPr lang="ru-RU" sz="2000" dirty="0">
                        <a:solidFill>
                          <a:schemeClr val="tx2"/>
                        </a:solidFill>
                        <a:effectLst/>
                        <a:latin typeface="Arial" panose="020B0604020202020204" pitchFamily="34" charset="0"/>
                        <a:ea typeface="Calibri"/>
                        <a:cs typeface="Arial" panose="020B0604020202020204" pitchFamily="34" charset="0"/>
                      </a:endParaRPr>
                    </a:p>
                  </a:txBody>
                  <a:tcPr marL="5715" marR="5715" marT="5715" marB="0"/>
                </a:tc>
                <a:tc hMerge="1">
                  <a:txBody>
                    <a:bodyPr/>
                    <a:lstStyle/>
                    <a:p>
                      <a:endParaRPr lang="ru-RU"/>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151244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2008" y="1307901"/>
            <a:ext cx="8892480" cy="5001419"/>
          </a:xfrm>
        </p:spPr>
        <p:txBody>
          <a:bodyPr>
            <a:normAutofit fontScale="70000" lnSpcReduction="20000"/>
          </a:bodyPr>
          <a:lstStyle/>
          <a:p>
            <a:pPr algn="just"/>
            <a:r>
              <a:rPr lang="kk-KZ" dirty="0">
                <a:solidFill>
                  <a:schemeClr val="tx2"/>
                </a:solidFill>
                <a:latin typeface="Arial" panose="020B0604020202020204" pitchFamily="34" charset="0"/>
                <a:cs typeface="Arial" panose="020B0604020202020204" pitchFamily="34" charset="0"/>
              </a:rPr>
              <a:t>«Өрлеу» БАҰО» АҚ филиалы Қазақстан Республикасы білім беру жүйесінің басшы және ғылыми-педагогикалық қызметкерлерінің біліктілігін арттыратын республикалық институты базасынан </a:t>
            </a:r>
            <a:r>
              <a:rPr lang="kk-KZ" b="1" u="sng" dirty="0">
                <a:solidFill>
                  <a:schemeClr val="tx2"/>
                </a:solidFill>
                <a:latin typeface="Arial" panose="020B0604020202020204" pitchFamily="34" charset="0"/>
                <a:cs typeface="Arial" panose="020B0604020202020204" pitchFamily="34" charset="0"/>
              </a:rPr>
              <a:t>200</a:t>
            </a:r>
            <a:r>
              <a:rPr lang="kk-KZ" dirty="0">
                <a:solidFill>
                  <a:schemeClr val="tx2"/>
                </a:solidFill>
                <a:latin typeface="Arial" panose="020B0604020202020204" pitchFamily="34" charset="0"/>
                <a:cs typeface="Arial" panose="020B0604020202020204" pitchFamily="34" charset="0"/>
              </a:rPr>
              <a:t> маман (</a:t>
            </a:r>
            <a:r>
              <a:rPr lang="kk-KZ" i="1" dirty="0">
                <a:solidFill>
                  <a:schemeClr val="tx2"/>
                </a:solidFill>
                <a:latin typeface="Arial" panose="020B0604020202020204" pitchFamily="34" charset="0"/>
                <a:cs typeface="Arial" panose="020B0604020202020204" pitchFamily="34" charset="0"/>
              </a:rPr>
              <a:t>135-мектеп басшылары мен орынбасарлары, 30 инклюзив, 10 педагог-психолог, 25-робототехника</a:t>
            </a:r>
            <a:r>
              <a:rPr lang="kk-KZ" dirty="0">
                <a:solidFill>
                  <a:schemeClr val="tx2"/>
                </a:solidFill>
                <a:latin typeface="Arial" panose="020B0604020202020204" pitchFamily="34" charset="0"/>
                <a:cs typeface="Arial" panose="020B0604020202020204" pitchFamily="34" charset="0"/>
              </a:rPr>
              <a:t>) </a:t>
            </a:r>
            <a:endParaRPr lang="ru-RU" dirty="0">
              <a:solidFill>
                <a:schemeClr val="tx2"/>
              </a:solidFill>
              <a:latin typeface="Arial" panose="020B0604020202020204" pitchFamily="34" charset="0"/>
              <a:cs typeface="Arial" panose="020B0604020202020204" pitchFamily="34" charset="0"/>
            </a:endParaRPr>
          </a:p>
          <a:p>
            <a:pPr algn="just"/>
            <a:r>
              <a:rPr lang="kk-KZ" dirty="0">
                <a:solidFill>
                  <a:schemeClr val="tx2"/>
                </a:solidFill>
                <a:latin typeface="Arial" panose="020B0604020202020204" pitchFamily="34" charset="0"/>
                <a:cs typeface="Arial" panose="020B0604020202020204" pitchFamily="34" charset="0"/>
              </a:rPr>
              <a:t>«НЗМ» ДББҰ Ақтау қаласы филиалы ПШО-</a:t>
            </a:r>
            <a:r>
              <a:rPr lang="kk-KZ" b="1" u="sng" dirty="0">
                <a:solidFill>
                  <a:schemeClr val="tx2"/>
                </a:solidFill>
                <a:latin typeface="Arial" panose="020B0604020202020204" pitchFamily="34" charset="0"/>
                <a:cs typeface="Arial" panose="020B0604020202020204" pitchFamily="34" charset="0"/>
              </a:rPr>
              <a:t>1024 мұғалім</a:t>
            </a:r>
            <a:r>
              <a:rPr lang="kk-KZ" i="1" dirty="0">
                <a:solidFill>
                  <a:schemeClr val="tx2"/>
                </a:solidFill>
                <a:latin typeface="Arial" panose="020B0604020202020204" pitchFamily="34" charset="0"/>
                <a:cs typeface="Arial" panose="020B0604020202020204" pitchFamily="34" charset="0"/>
              </a:rPr>
              <a:t>( 18-мемлекеттік орган қызметкерлері,76-деңгейлік, 20-Орал қаласы мектеп басшылары, 191-білім мазмұнын жаңарту, 76-сабақты зерттеу, 540-бағалау тапсырмаларын әзірлеу және сараптау, 14- 3Д принтинг, 56-кәсіптік бағдар беру, 19-мектеп психологтары, 14-аудандық/қалалық білім бөлімдерінің мамандары,әдіскерлері</a:t>
            </a:r>
            <a:r>
              <a:rPr lang="kk-KZ" dirty="0">
                <a:solidFill>
                  <a:schemeClr val="tx2"/>
                </a:solidFill>
                <a:latin typeface="Arial" panose="020B0604020202020204" pitchFamily="34" charset="0"/>
                <a:cs typeface="Arial" panose="020B0604020202020204" pitchFamily="34" charset="0"/>
              </a:rPr>
              <a:t>), «Өрлеу БАҰО» АҚ Маңғыстау облысы филиалы ПҚ БАИ- </a:t>
            </a:r>
            <a:r>
              <a:rPr lang="kk-KZ" b="1" u="sng" dirty="0">
                <a:solidFill>
                  <a:schemeClr val="tx2"/>
                </a:solidFill>
                <a:latin typeface="Arial" panose="020B0604020202020204" pitchFamily="34" charset="0"/>
                <a:cs typeface="Arial" panose="020B0604020202020204" pitchFamily="34" charset="0"/>
              </a:rPr>
              <a:t>2211 мұғалім   </a:t>
            </a:r>
            <a:r>
              <a:rPr lang="kk-KZ" i="1" dirty="0">
                <a:solidFill>
                  <a:schemeClr val="tx2"/>
                </a:solidFill>
                <a:latin typeface="Arial" panose="020B0604020202020204" pitchFamily="34" charset="0"/>
                <a:cs typeface="Arial" panose="020B0604020202020204" pitchFamily="34" charset="0"/>
              </a:rPr>
              <a:t>( 769 қысқа мерзімді, 1442 білім мазмұнын жаңарту</a:t>
            </a:r>
            <a:r>
              <a:rPr lang="kk-KZ" dirty="0">
                <a:solidFill>
                  <a:schemeClr val="tx2"/>
                </a:solidFill>
                <a:latin typeface="Arial" panose="020B0604020202020204" pitchFamily="34" charset="0"/>
                <a:cs typeface="Arial" panose="020B0604020202020204" pitchFamily="34" charset="0"/>
              </a:rPr>
              <a:t>) біліктілік арттыру курстарынан өткізеді.</a:t>
            </a:r>
            <a:endParaRPr lang="ru-RU" dirty="0">
              <a:solidFill>
                <a:schemeClr val="tx2"/>
              </a:solidFill>
              <a:latin typeface="Arial" panose="020B0604020202020204" pitchFamily="34" charset="0"/>
              <a:cs typeface="Arial" panose="020B0604020202020204" pitchFamily="34" charset="0"/>
            </a:endParaRPr>
          </a:p>
        </p:txBody>
      </p:sp>
      <p:sp>
        <p:nvSpPr>
          <p:cNvPr id="4" name="Прямоугольник 3"/>
          <p:cNvSpPr/>
          <p:nvPr/>
        </p:nvSpPr>
        <p:spPr>
          <a:xfrm>
            <a:off x="1043608" y="260648"/>
            <a:ext cx="6858000" cy="830997"/>
          </a:xfrm>
          <a:prstGeom prst="rect">
            <a:avLst/>
          </a:prstGeom>
        </p:spPr>
        <p:txBody>
          <a:bodyPr wrap="square">
            <a:spAutoFit/>
          </a:bodyPr>
          <a:lstStyle/>
          <a:p>
            <a:pPr algn="ctr"/>
            <a:r>
              <a:rPr lang="ru-RU" sz="2400" dirty="0" smtClean="0">
                <a:solidFill>
                  <a:schemeClr val="tx2"/>
                </a:solidFill>
                <a:latin typeface="Arial" panose="020B0604020202020204" pitchFamily="34" charset="0"/>
                <a:cs typeface="Arial" panose="020B0604020202020204" pitchFamily="34" charset="0"/>
              </a:rPr>
              <a:t>2020 </a:t>
            </a:r>
            <a:r>
              <a:rPr lang="ru-RU" sz="2400" dirty="0" err="1" smtClean="0">
                <a:solidFill>
                  <a:schemeClr val="tx2"/>
                </a:solidFill>
                <a:latin typeface="Arial" panose="020B0604020202020204" pitchFamily="34" charset="0"/>
                <a:cs typeface="Arial" panose="020B0604020202020204" pitchFamily="34" charset="0"/>
              </a:rPr>
              <a:t>жылы</a:t>
            </a:r>
            <a:r>
              <a:rPr lang="ru-RU" sz="2400" dirty="0" smtClean="0">
                <a:solidFill>
                  <a:schemeClr val="tx2"/>
                </a:solidFill>
                <a:latin typeface="Arial" panose="020B0604020202020204" pitchFamily="34" charset="0"/>
                <a:cs typeface="Arial" panose="020B0604020202020204" pitchFamily="34" charset="0"/>
              </a:rPr>
              <a:t>  </a:t>
            </a:r>
            <a:r>
              <a:rPr lang="ru-RU" sz="2400" dirty="0" err="1" smtClean="0">
                <a:solidFill>
                  <a:schemeClr val="tx2"/>
                </a:solidFill>
                <a:latin typeface="Arial" panose="020B0604020202020204" pitchFamily="34" charset="0"/>
                <a:cs typeface="Arial" panose="020B0604020202020204" pitchFamily="34" charset="0"/>
              </a:rPr>
              <a:t>біліктілік</a:t>
            </a:r>
            <a:r>
              <a:rPr lang="ru-RU" sz="2400" dirty="0" smtClean="0">
                <a:solidFill>
                  <a:schemeClr val="tx2"/>
                </a:solidFill>
                <a:latin typeface="Arial" panose="020B0604020202020204" pitchFamily="34" charset="0"/>
                <a:cs typeface="Arial" panose="020B0604020202020204" pitchFamily="34" charset="0"/>
              </a:rPr>
              <a:t> </a:t>
            </a:r>
            <a:r>
              <a:rPr lang="ru-RU" sz="2400" dirty="0" err="1" smtClean="0">
                <a:solidFill>
                  <a:schemeClr val="tx2"/>
                </a:solidFill>
                <a:latin typeface="Arial" panose="020B0604020202020204" pitchFamily="34" charset="0"/>
                <a:cs typeface="Arial" panose="020B0604020202020204" pitchFamily="34" charset="0"/>
              </a:rPr>
              <a:t>арттыру</a:t>
            </a:r>
            <a:r>
              <a:rPr lang="ru-RU" sz="2400" dirty="0" smtClean="0">
                <a:solidFill>
                  <a:schemeClr val="tx2"/>
                </a:solidFill>
                <a:latin typeface="Arial" panose="020B0604020202020204" pitchFamily="34" charset="0"/>
                <a:cs typeface="Arial" panose="020B0604020202020204" pitchFamily="34" charset="0"/>
              </a:rPr>
              <a:t> </a:t>
            </a:r>
            <a:r>
              <a:rPr lang="ru-RU" sz="2400" dirty="0" err="1" smtClean="0">
                <a:solidFill>
                  <a:schemeClr val="tx2"/>
                </a:solidFill>
                <a:latin typeface="Arial" panose="020B0604020202020204" pitchFamily="34" charset="0"/>
                <a:cs typeface="Arial" panose="020B0604020202020204" pitchFamily="34" charset="0"/>
              </a:rPr>
              <a:t>курстарынан</a:t>
            </a:r>
            <a:r>
              <a:rPr lang="ru-RU" sz="2400" dirty="0" smtClean="0">
                <a:solidFill>
                  <a:schemeClr val="tx2"/>
                </a:solidFill>
                <a:latin typeface="Arial" panose="020B0604020202020204" pitchFamily="34" charset="0"/>
                <a:cs typeface="Arial" panose="020B0604020202020204" pitchFamily="34" charset="0"/>
              </a:rPr>
              <a:t> </a:t>
            </a:r>
            <a:r>
              <a:rPr lang="ru-RU" sz="2400" dirty="0" err="1" smtClean="0">
                <a:solidFill>
                  <a:schemeClr val="tx2"/>
                </a:solidFill>
                <a:latin typeface="Arial" panose="020B0604020202020204" pitchFamily="34" charset="0"/>
                <a:cs typeface="Arial" panose="020B0604020202020204" pitchFamily="34" charset="0"/>
              </a:rPr>
              <a:t>өтетін</a:t>
            </a:r>
            <a:r>
              <a:rPr lang="ru-RU" sz="2400" dirty="0" smtClean="0">
                <a:solidFill>
                  <a:schemeClr val="tx2"/>
                </a:solidFill>
                <a:latin typeface="Arial" panose="020B0604020202020204" pitchFamily="34" charset="0"/>
                <a:cs typeface="Arial" panose="020B0604020202020204" pitchFamily="34" charset="0"/>
              </a:rPr>
              <a:t> </a:t>
            </a:r>
            <a:r>
              <a:rPr lang="ru-RU" sz="2400" dirty="0" err="1" smtClean="0">
                <a:solidFill>
                  <a:schemeClr val="tx2"/>
                </a:solidFill>
                <a:latin typeface="Arial" panose="020B0604020202020204" pitchFamily="34" charset="0"/>
                <a:cs typeface="Arial" panose="020B0604020202020204" pitchFamily="34" charset="0"/>
              </a:rPr>
              <a:t>мұғалімдер</a:t>
            </a:r>
            <a:r>
              <a:rPr lang="ru-RU" sz="2400" dirty="0" smtClean="0">
                <a:solidFill>
                  <a:schemeClr val="tx2"/>
                </a:solidFill>
                <a:latin typeface="Arial" panose="020B0604020202020204" pitchFamily="34" charset="0"/>
                <a:cs typeface="Arial" panose="020B0604020202020204" pitchFamily="34" charset="0"/>
              </a:rPr>
              <a:t> саны (3435 </a:t>
            </a:r>
            <a:r>
              <a:rPr lang="ru-RU" sz="2400" dirty="0" err="1" smtClean="0">
                <a:solidFill>
                  <a:schemeClr val="tx2"/>
                </a:solidFill>
                <a:latin typeface="Arial" panose="020B0604020202020204" pitchFamily="34" charset="0"/>
                <a:cs typeface="Arial" panose="020B0604020202020204" pitchFamily="34" charset="0"/>
              </a:rPr>
              <a:t>мұғалім</a:t>
            </a:r>
            <a:r>
              <a:rPr lang="ru-RU" sz="2400" dirty="0" smtClean="0">
                <a:solidFill>
                  <a:schemeClr val="tx2"/>
                </a:solidFill>
                <a:latin typeface="Arial" panose="020B0604020202020204" pitchFamily="34" charset="0"/>
                <a:cs typeface="Arial" panose="020B0604020202020204" pitchFamily="34" charset="0"/>
              </a:rPr>
              <a:t> )</a:t>
            </a:r>
            <a:endParaRPr lang="ru-RU" sz="24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43977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r>
              <a:rPr lang="kk-KZ" sz="2000" b="1" dirty="0">
                <a:solidFill>
                  <a:schemeClr val="tx2"/>
                </a:solidFill>
                <a:latin typeface="Arial" panose="020B0604020202020204" pitchFamily="34" charset="0"/>
                <a:cs typeface="Arial" panose="020B0604020202020204" pitchFamily="34" charset="0"/>
              </a:rPr>
              <a:t>Мемлекеттік әлеуметтік тапсырысты жүзеге асыру </a:t>
            </a:r>
            <a:r>
              <a:rPr lang="kk-KZ" sz="2000" b="1" dirty="0" smtClean="0">
                <a:solidFill>
                  <a:schemeClr val="tx2"/>
                </a:solidFill>
                <a:latin typeface="Arial" panose="020B0604020202020204" pitchFamily="34" charset="0"/>
                <a:cs typeface="Arial" panose="020B0604020202020204" pitchFamily="34" charset="0"/>
              </a:rPr>
              <a:t>бойынша</a:t>
            </a:r>
            <a:r>
              <a:rPr lang="en-US" sz="2000" dirty="0" smtClean="0">
                <a:solidFill>
                  <a:schemeClr val="tx2"/>
                </a:solidFill>
                <a:latin typeface="Arial" panose="020B0604020202020204" pitchFamily="34" charset="0"/>
                <a:cs typeface="Arial" panose="020B0604020202020204" pitchFamily="34" charset="0"/>
              </a:rPr>
              <a:t> </a:t>
            </a:r>
            <a:r>
              <a:rPr lang="kk-KZ" sz="2000" b="1" dirty="0" smtClean="0">
                <a:solidFill>
                  <a:schemeClr val="tx2"/>
                </a:solidFill>
                <a:latin typeface="Arial" panose="020B0604020202020204" pitchFamily="34" charset="0"/>
                <a:cs typeface="Arial" panose="020B0604020202020204" pitchFamily="34" charset="0"/>
              </a:rPr>
              <a:t>жасалған </a:t>
            </a:r>
            <a:r>
              <a:rPr lang="kk-KZ" sz="2000" b="1" dirty="0">
                <a:solidFill>
                  <a:schemeClr val="tx2"/>
                </a:solidFill>
                <a:latin typeface="Arial" panose="020B0604020202020204" pitchFamily="34" charset="0"/>
                <a:cs typeface="Arial" panose="020B0604020202020204" pitchFamily="34" charset="0"/>
              </a:rPr>
              <a:t>жұмыстар</a:t>
            </a:r>
            <a:endParaRPr lang="ru-RU" sz="2000" dirty="0">
              <a:solidFill>
                <a:schemeClr val="tx2"/>
              </a:solidFill>
              <a:latin typeface="Arial" panose="020B0604020202020204" pitchFamily="34" charset="0"/>
              <a:cs typeface="Arial" panose="020B0604020202020204" pitchFamily="34" charset="0"/>
            </a:endParaRPr>
          </a:p>
          <a:p>
            <a:pPr marL="0" indent="0">
              <a:buNone/>
            </a:pPr>
            <a:r>
              <a:rPr lang="kk-KZ" sz="2000" b="1" dirty="0">
                <a:solidFill>
                  <a:schemeClr val="tx2"/>
                </a:solidFill>
                <a:latin typeface="Arial" panose="020B0604020202020204" pitchFamily="34" charset="0"/>
                <a:cs typeface="Arial" panose="020B0604020202020204" pitchFamily="34" charset="0"/>
              </a:rPr>
              <a:t> </a:t>
            </a:r>
            <a:endParaRPr lang="ru-RU" sz="2000" dirty="0">
              <a:solidFill>
                <a:schemeClr val="tx2"/>
              </a:solidFill>
              <a:latin typeface="Arial" panose="020B0604020202020204" pitchFamily="34" charset="0"/>
              <a:cs typeface="Arial" panose="020B0604020202020204" pitchFamily="34" charset="0"/>
            </a:endParaRPr>
          </a:p>
          <a:p>
            <a:pPr marL="0" indent="0" algn="just">
              <a:buNone/>
            </a:pPr>
            <a:r>
              <a:rPr lang="kk-KZ" sz="2000" dirty="0">
                <a:solidFill>
                  <a:schemeClr val="tx2"/>
                </a:solidFill>
                <a:latin typeface="Arial" panose="020B0604020202020204" pitchFamily="34" charset="0"/>
                <a:cs typeface="Arial" panose="020B0604020202020204" pitchFamily="34" charset="0"/>
              </a:rPr>
              <a:t>2018ж. 7 лотқа - 15 000 000тг. қойылып, 13 130 000тг; </a:t>
            </a:r>
            <a:endParaRPr lang="ru-RU" sz="2000" dirty="0">
              <a:solidFill>
                <a:schemeClr val="tx2"/>
              </a:solidFill>
              <a:latin typeface="Arial" panose="020B0604020202020204" pitchFamily="34" charset="0"/>
              <a:cs typeface="Arial" panose="020B0604020202020204" pitchFamily="34" charset="0"/>
            </a:endParaRPr>
          </a:p>
          <a:p>
            <a:pPr marL="0" indent="0" algn="just">
              <a:buNone/>
            </a:pPr>
            <a:r>
              <a:rPr lang="kk-KZ" sz="2000" dirty="0">
                <a:solidFill>
                  <a:schemeClr val="tx2"/>
                </a:solidFill>
                <a:latin typeface="Arial" panose="020B0604020202020204" pitchFamily="34" charset="0"/>
                <a:cs typeface="Arial" panose="020B0604020202020204" pitchFamily="34" charset="0"/>
              </a:rPr>
              <a:t>2019ж. 7  лотқа - 20 000 000тг.  қаржы  бөлініп, 14 042 800тг. жұмсалды. </a:t>
            </a:r>
            <a:endParaRPr lang="ru-RU" sz="2000" dirty="0">
              <a:solidFill>
                <a:schemeClr val="tx2"/>
              </a:solidFill>
              <a:latin typeface="Arial" panose="020B0604020202020204" pitchFamily="34" charset="0"/>
              <a:cs typeface="Arial" panose="020B0604020202020204" pitchFamily="34" charset="0"/>
            </a:endParaRPr>
          </a:p>
          <a:p>
            <a:pPr marL="0" indent="0" algn="just">
              <a:buNone/>
            </a:pPr>
            <a:r>
              <a:rPr lang="kk-KZ" sz="2000" dirty="0">
                <a:solidFill>
                  <a:schemeClr val="tx2"/>
                </a:solidFill>
                <a:latin typeface="Arial" panose="020B0604020202020204" pitchFamily="34" charset="0"/>
                <a:cs typeface="Arial" panose="020B0604020202020204" pitchFamily="34" charset="0"/>
              </a:rPr>
              <a:t>2020 жылға 9 лотқа - 25 000 000тг. қойылды.</a:t>
            </a:r>
            <a:endParaRPr lang="ru-RU" sz="20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67048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13792"/>
            <a:ext cx="8229600" cy="1143000"/>
          </a:xfrm>
        </p:spPr>
        <p:txBody>
          <a:bodyPr>
            <a:normAutofit/>
          </a:bodyPr>
          <a:lstStyle/>
          <a:p>
            <a:r>
              <a:rPr lang="kk-KZ" sz="3600" b="1" dirty="0">
                <a:solidFill>
                  <a:schemeClr val="tx2"/>
                </a:solidFill>
                <a:latin typeface="Arial" panose="020B0604020202020204" pitchFamily="34" charset="0"/>
                <a:cs typeface="Arial" panose="020B0604020202020204" pitchFamily="34" charset="0"/>
              </a:rPr>
              <a:t>Мемлекеттік  әлеуметтік тапсырыс</a:t>
            </a:r>
            <a:endParaRPr lang="ru-RU" sz="3600" dirty="0">
              <a:solidFill>
                <a:schemeClr val="tx2"/>
              </a:solidFill>
              <a:latin typeface="Arial" panose="020B0604020202020204" pitchFamily="34" charset="0"/>
              <a:cs typeface="Arial" panose="020B0604020202020204"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3612072665"/>
              </p:ext>
            </p:extLst>
          </p:nvPr>
        </p:nvGraphicFramePr>
        <p:xfrm>
          <a:off x="395536" y="1988840"/>
          <a:ext cx="8424936" cy="3816424"/>
        </p:xfrm>
        <a:graphic>
          <a:graphicData uri="http://schemas.openxmlformats.org/drawingml/2006/table">
            <a:tbl>
              <a:tblPr firstRow="1" firstCol="1" bandRow="1">
                <a:tableStyleId>{5C22544A-7EE6-4342-B048-85BDC9FD1C3A}</a:tableStyleId>
              </a:tblPr>
              <a:tblGrid>
                <a:gridCol w="454894">
                  <a:extLst>
                    <a:ext uri="{9D8B030D-6E8A-4147-A177-3AD203B41FA5}">
                      <a16:colId xmlns:a16="http://schemas.microsoft.com/office/drawing/2014/main" val="20000"/>
                    </a:ext>
                  </a:extLst>
                </a:gridCol>
                <a:gridCol w="3465570">
                  <a:extLst>
                    <a:ext uri="{9D8B030D-6E8A-4147-A177-3AD203B41FA5}">
                      <a16:colId xmlns:a16="http://schemas.microsoft.com/office/drawing/2014/main" val="20001"/>
                    </a:ext>
                  </a:extLst>
                </a:gridCol>
                <a:gridCol w="2040180">
                  <a:extLst>
                    <a:ext uri="{9D8B030D-6E8A-4147-A177-3AD203B41FA5}">
                      <a16:colId xmlns:a16="http://schemas.microsoft.com/office/drawing/2014/main" val="20002"/>
                    </a:ext>
                  </a:extLst>
                </a:gridCol>
                <a:gridCol w="1273189">
                  <a:extLst>
                    <a:ext uri="{9D8B030D-6E8A-4147-A177-3AD203B41FA5}">
                      <a16:colId xmlns:a16="http://schemas.microsoft.com/office/drawing/2014/main" val="20003"/>
                    </a:ext>
                  </a:extLst>
                </a:gridCol>
                <a:gridCol w="1191103">
                  <a:extLst>
                    <a:ext uri="{9D8B030D-6E8A-4147-A177-3AD203B41FA5}">
                      <a16:colId xmlns:a16="http://schemas.microsoft.com/office/drawing/2014/main" val="20004"/>
                    </a:ext>
                  </a:extLst>
                </a:gridCol>
              </a:tblGrid>
              <a:tr h="602593">
                <a:tc>
                  <a:txBody>
                    <a:bodyPr/>
                    <a:lstStyle/>
                    <a:p>
                      <a:pPr algn="l">
                        <a:spcAft>
                          <a:spcPts val="0"/>
                        </a:spcAft>
                      </a:pPr>
                      <a:r>
                        <a:rPr lang="kk-KZ" sz="1100" dirty="0">
                          <a:effectLst/>
                          <a:latin typeface="Arial" panose="020B0604020202020204" pitchFamily="34" charset="0"/>
                          <a:cs typeface="Arial" panose="020B0604020202020204" pitchFamily="34" charset="0"/>
                        </a:rPr>
                        <a:t>Р/с</a:t>
                      </a:r>
                      <a:endParaRPr lang="ru-RU" sz="140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spcAft>
                          <a:spcPts val="0"/>
                        </a:spcAft>
                      </a:pPr>
                      <a:r>
                        <a:rPr lang="kk-KZ" sz="1100">
                          <a:effectLst/>
                          <a:latin typeface="Arial" panose="020B0604020202020204" pitchFamily="34" charset="0"/>
                          <a:cs typeface="Arial" panose="020B0604020202020204" pitchFamily="34" charset="0"/>
                        </a:rPr>
                        <a:t>Мемлекеттік  әлеуметтік тапсырыстың  жоба  атауы</a:t>
                      </a:r>
                      <a:endParaRPr lang="ru-RU" sz="140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spcAft>
                          <a:spcPts val="0"/>
                        </a:spcAft>
                      </a:pPr>
                      <a:r>
                        <a:rPr lang="kk-KZ" sz="1100">
                          <a:effectLst/>
                          <a:latin typeface="Arial" panose="020B0604020202020204" pitchFamily="34" charset="0"/>
                          <a:cs typeface="Arial" panose="020B0604020202020204" pitchFamily="34" charset="0"/>
                        </a:rPr>
                        <a:t>ҮЕҰ  атауы</a:t>
                      </a:r>
                      <a:endParaRPr lang="ru-RU" sz="140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spcAft>
                          <a:spcPts val="0"/>
                        </a:spcAft>
                      </a:pPr>
                      <a:r>
                        <a:rPr lang="kk-KZ" sz="1100">
                          <a:effectLst/>
                          <a:latin typeface="Arial" panose="020B0604020202020204" pitchFamily="34" charset="0"/>
                          <a:cs typeface="Arial" panose="020B0604020202020204" pitchFamily="34" charset="0"/>
                        </a:rPr>
                        <a:t>Ұтқан  ақшасы тг.</a:t>
                      </a:r>
                      <a:endParaRPr lang="ru-RU" sz="1400">
                        <a:effectLst/>
                        <a:latin typeface="Arial" panose="020B0604020202020204" pitchFamily="34" charset="0"/>
                        <a:cs typeface="Arial" panose="020B0604020202020204" pitchFamily="34" charset="0"/>
                      </a:endParaRPr>
                    </a:p>
                    <a:p>
                      <a:pPr algn="l">
                        <a:spcAft>
                          <a:spcPts val="0"/>
                        </a:spcAft>
                      </a:pPr>
                      <a:r>
                        <a:rPr lang="kk-KZ" sz="1100">
                          <a:effectLst/>
                          <a:latin typeface="Arial" panose="020B0604020202020204" pitchFamily="34" charset="0"/>
                          <a:cs typeface="Arial" panose="020B0604020202020204" pitchFamily="34" charset="0"/>
                        </a:rPr>
                        <a:t> </a:t>
                      </a:r>
                      <a:endParaRPr lang="ru-RU" sz="140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spcAft>
                          <a:spcPts val="0"/>
                        </a:spcAft>
                      </a:pPr>
                      <a:r>
                        <a:rPr lang="kk-KZ" sz="1100">
                          <a:effectLst/>
                          <a:latin typeface="Arial" panose="020B0604020202020204" pitchFamily="34" charset="0"/>
                          <a:cs typeface="Arial" panose="020B0604020202020204" pitchFamily="34" charset="0"/>
                        </a:rPr>
                        <a:t>Қатысқан мұғалім</a:t>
                      </a:r>
                      <a:endParaRPr lang="ru-RU" sz="140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0"/>
                  </a:ext>
                </a:extLst>
              </a:tr>
              <a:tr h="1004322">
                <a:tc>
                  <a:txBody>
                    <a:bodyPr/>
                    <a:lstStyle/>
                    <a:p>
                      <a:pPr indent="450215" algn="l">
                        <a:spcAft>
                          <a:spcPts val="0"/>
                        </a:spcAft>
                      </a:pPr>
                      <a:r>
                        <a:rPr lang="kk-KZ" sz="1100">
                          <a:effectLst/>
                          <a:latin typeface="Arial" panose="020B0604020202020204" pitchFamily="34" charset="0"/>
                          <a:cs typeface="Arial" panose="020B0604020202020204" pitchFamily="34" charset="0"/>
                        </a:rPr>
                        <a:t> 1.                                                                                                                                                                                                                                                                                                                                                                                                                                                                                                                                                                                                                                                                                                                                                                                                                                                                                                                                                                                                                                                                                                                                                                                                                                                                                                                                                                                                                                                                                                                                                                                                                                                                                                                                                                                                                                                                                                                                                                                                                                                                                                                                                                                                                                          </a:t>
                      </a:r>
                      <a:endParaRPr lang="ru-RU" sz="1400">
                        <a:effectLst/>
                        <a:latin typeface="Arial" panose="020B0604020202020204" pitchFamily="34" charset="0"/>
                        <a:ea typeface="Calibri"/>
                        <a:cs typeface="Arial" panose="020B0604020202020204" pitchFamily="34" charset="0"/>
                      </a:endParaRPr>
                    </a:p>
                  </a:txBody>
                  <a:tcPr marL="68580" marR="68580" marT="0" marB="0"/>
                </a:tc>
                <a:tc>
                  <a:txBody>
                    <a:bodyPr/>
                    <a:lstStyle/>
                    <a:p>
                      <a:pPr algn="l">
                        <a:spcAft>
                          <a:spcPts val="0"/>
                        </a:spcAft>
                      </a:pPr>
                      <a:r>
                        <a:rPr lang="kk-KZ" sz="1100" dirty="0">
                          <a:solidFill>
                            <a:schemeClr val="tx2"/>
                          </a:solidFill>
                          <a:effectLst/>
                          <a:latin typeface="Arial" panose="020B0604020202020204" pitchFamily="34" charset="0"/>
                          <a:cs typeface="Arial" panose="020B0604020202020204" pitchFamily="34" charset="0"/>
                        </a:rPr>
                        <a:t>Математика, физика, информатика пәндерінен олимпиадалық есептер шығарудың тиімді әдістері (оқыту семинарларын, тренингтер ұйымдастыру)</a:t>
                      </a:r>
                      <a:endParaRPr lang="ru-RU" sz="14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l">
                        <a:spcAft>
                          <a:spcPts val="0"/>
                        </a:spcAft>
                      </a:pPr>
                      <a:r>
                        <a:rPr lang="kk-KZ" sz="1100" dirty="0">
                          <a:solidFill>
                            <a:schemeClr val="tx2"/>
                          </a:solidFill>
                          <a:effectLst/>
                          <a:latin typeface="Arial" panose="020B0604020202020204" pitchFamily="34" charset="0"/>
                          <a:cs typeface="Arial" panose="020B0604020202020204" pitchFamily="34" charset="0"/>
                        </a:rPr>
                        <a:t>"Жас Ұлан" Маңғыстау облысы" қоғамдық бірлестігі</a:t>
                      </a:r>
                      <a:endParaRPr lang="ru-RU" sz="14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l">
                        <a:spcAft>
                          <a:spcPts val="0"/>
                        </a:spcAft>
                      </a:pPr>
                      <a:r>
                        <a:rPr lang="ru-RU" sz="1100">
                          <a:solidFill>
                            <a:schemeClr val="tx2"/>
                          </a:solidFill>
                          <a:effectLst/>
                          <a:latin typeface="Arial" panose="020B0604020202020204" pitchFamily="34" charset="0"/>
                          <a:cs typeface="Arial" panose="020B0604020202020204" pitchFamily="34" charset="0"/>
                        </a:rPr>
                        <a:t>2 000 000,00</a:t>
                      </a:r>
                      <a:endParaRPr lang="ru-RU" sz="14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spcAft>
                          <a:spcPts val="0"/>
                        </a:spcAft>
                      </a:pPr>
                      <a:r>
                        <a:rPr lang="kk-KZ" sz="1100">
                          <a:solidFill>
                            <a:schemeClr val="tx2"/>
                          </a:solidFill>
                          <a:effectLst/>
                          <a:latin typeface="Arial" panose="020B0604020202020204" pitchFamily="34" charset="0"/>
                          <a:cs typeface="Arial" panose="020B0604020202020204" pitchFamily="34" charset="0"/>
                        </a:rPr>
                        <a:t>81</a:t>
                      </a:r>
                      <a:endParaRPr lang="ru-RU" sz="14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1"/>
                  </a:ext>
                </a:extLst>
              </a:tr>
              <a:tr h="803458">
                <a:tc>
                  <a:txBody>
                    <a:bodyPr/>
                    <a:lstStyle/>
                    <a:p>
                      <a:pPr algn="l">
                        <a:spcAft>
                          <a:spcPts val="0"/>
                        </a:spcAft>
                      </a:pPr>
                      <a:r>
                        <a:rPr lang="kk-KZ" sz="1100">
                          <a:effectLst/>
                          <a:latin typeface="Arial" panose="020B0604020202020204" pitchFamily="34" charset="0"/>
                          <a:cs typeface="Arial" panose="020B0604020202020204" pitchFamily="34" charset="0"/>
                        </a:rPr>
                        <a:t>2.</a:t>
                      </a:r>
                      <a:endParaRPr lang="ru-RU" sz="1400">
                        <a:effectLst/>
                        <a:latin typeface="Arial" panose="020B0604020202020204" pitchFamily="34" charset="0"/>
                        <a:ea typeface="Calibri"/>
                        <a:cs typeface="Arial" panose="020B0604020202020204" pitchFamily="34" charset="0"/>
                      </a:endParaRPr>
                    </a:p>
                  </a:txBody>
                  <a:tcPr marL="68580" marR="68580" marT="0" marB="0"/>
                </a:tc>
                <a:tc>
                  <a:txBody>
                    <a:bodyPr/>
                    <a:lstStyle/>
                    <a:p>
                      <a:pPr algn="l">
                        <a:spcAft>
                          <a:spcPts val="0"/>
                        </a:spcAft>
                      </a:pPr>
                      <a:r>
                        <a:rPr lang="kk-KZ" sz="1100" dirty="0">
                          <a:solidFill>
                            <a:schemeClr val="tx2"/>
                          </a:solidFill>
                          <a:effectLst/>
                          <a:latin typeface="Arial" panose="020B0604020202020204" pitchFamily="34" charset="0"/>
                          <a:cs typeface="Arial" panose="020B0604020202020204" pitchFamily="34" charset="0"/>
                        </a:rPr>
                        <a:t>Биология, химия пәндерінен олимпиадалық есептер шығарудың тиімді әдістері (оқыту семинарларын, тренингтер ұйымдастыру)</a:t>
                      </a:r>
                      <a:endParaRPr lang="ru-RU" sz="14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l">
                        <a:spcAft>
                          <a:spcPts val="0"/>
                        </a:spcAft>
                      </a:pPr>
                      <a:r>
                        <a:rPr lang="kk-KZ" sz="1100">
                          <a:solidFill>
                            <a:schemeClr val="tx2"/>
                          </a:solidFill>
                          <a:effectLst/>
                          <a:latin typeface="Arial" panose="020B0604020202020204" pitchFamily="34" charset="0"/>
                          <a:cs typeface="Arial" panose="020B0604020202020204" pitchFamily="34" charset="0"/>
                        </a:rPr>
                        <a:t>"Жас Ұлан" Маңғыстау облысы" қоғамдық бірлестігі</a:t>
                      </a:r>
                      <a:endParaRPr lang="ru-RU" sz="14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l">
                        <a:spcAft>
                          <a:spcPts val="0"/>
                        </a:spcAft>
                      </a:pPr>
                      <a:r>
                        <a:rPr lang="ru-RU" sz="1100">
                          <a:solidFill>
                            <a:schemeClr val="tx2"/>
                          </a:solidFill>
                          <a:effectLst/>
                          <a:latin typeface="Arial" panose="020B0604020202020204" pitchFamily="34" charset="0"/>
                          <a:cs typeface="Arial" panose="020B0604020202020204" pitchFamily="34" charset="0"/>
                        </a:rPr>
                        <a:t>1 800 000,00</a:t>
                      </a:r>
                      <a:endParaRPr lang="ru-RU" sz="14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spcAft>
                          <a:spcPts val="0"/>
                        </a:spcAft>
                      </a:pPr>
                      <a:r>
                        <a:rPr lang="kk-KZ" sz="1100">
                          <a:solidFill>
                            <a:schemeClr val="tx2"/>
                          </a:solidFill>
                          <a:effectLst/>
                          <a:latin typeface="Arial" panose="020B0604020202020204" pitchFamily="34" charset="0"/>
                          <a:cs typeface="Arial" panose="020B0604020202020204" pitchFamily="34" charset="0"/>
                        </a:rPr>
                        <a:t>54</a:t>
                      </a:r>
                      <a:endParaRPr lang="ru-RU" sz="14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2"/>
                  </a:ext>
                </a:extLst>
              </a:tr>
              <a:tr h="1004322">
                <a:tc>
                  <a:txBody>
                    <a:bodyPr/>
                    <a:lstStyle/>
                    <a:p>
                      <a:pPr algn="l">
                        <a:spcAft>
                          <a:spcPts val="0"/>
                        </a:spcAft>
                      </a:pPr>
                      <a:r>
                        <a:rPr lang="kk-KZ" sz="1100">
                          <a:effectLst/>
                          <a:latin typeface="Arial" panose="020B0604020202020204" pitchFamily="34" charset="0"/>
                          <a:cs typeface="Arial" panose="020B0604020202020204" pitchFamily="34" charset="0"/>
                        </a:rPr>
                        <a:t>3.</a:t>
                      </a:r>
                      <a:endParaRPr lang="ru-RU" sz="1400">
                        <a:effectLst/>
                        <a:latin typeface="Arial" panose="020B0604020202020204" pitchFamily="34" charset="0"/>
                        <a:ea typeface="Calibri"/>
                        <a:cs typeface="Arial" panose="020B0604020202020204" pitchFamily="34" charset="0"/>
                      </a:endParaRPr>
                    </a:p>
                  </a:txBody>
                  <a:tcPr marL="68580" marR="68580" marT="0" marB="0"/>
                </a:tc>
                <a:tc>
                  <a:txBody>
                    <a:bodyPr/>
                    <a:lstStyle/>
                    <a:p>
                      <a:pPr algn="l">
                        <a:spcAft>
                          <a:spcPts val="0"/>
                        </a:spcAft>
                      </a:pPr>
                      <a:r>
                        <a:rPr lang="kk-KZ" sz="1100" dirty="0">
                          <a:solidFill>
                            <a:schemeClr val="tx2"/>
                          </a:solidFill>
                          <a:effectLst/>
                          <a:latin typeface="Arial" panose="020B0604020202020204" pitchFamily="34" charset="0"/>
                          <a:cs typeface="Arial" panose="020B0604020202020204" pitchFamily="34" charset="0"/>
                        </a:rPr>
                        <a:t>География, тарих пәндері  бойынша оқушыларды олимпиадаға дайындаудың тиімді  әдістері (оқыту семинарларын, тренингтер ұйымдастыру)</a:t>
                      </a:r>
                      <a:endParaRPr lang="ru-RU" sz="14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l">
                        <a:spcAft>
                          <a:spcPts val="0"/>
                        </a:spcAft>
                      </a:pPr>
                      <a:r>
                        <a:rPr lang="kk-KZ" sz="1100" dirty="0">
                          <a:solidFill>
                            <a:schemeClr val="tx2"/>
                          </a:solidFill>
                          <a:effectLst/>
                          <a:latin typeface="Arial" panose="020B0604020202020204" pitchFamily="34" charset="0"/>
                          <a:cs typeface="Arial" panose="020B0604020202020204" pitchFamily="34" charset="0"/>
                        </a:rPr>
                        <a:t>"Жас Ұлан" Маңғыстау облысы" қоғамдық бірлестігі</a:t>
                      </a:r>
                      <a:endParaRPr lang="ru-RU" sz="14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l">
                        <a:spcAft>
                          <a:spcPts val="0"/>
                        </a:spcAft>
                      </a:pPr>
                      <a:r>
                        <a:rPr lang="ru-RU" sz="1100" dirty="0">
                          <a:solidFill>
                            <a:schemeClr val="tx2"/>
                          </a:solidFill>
                          <a:effectLst/>
                          <a:latin typeface="Arial" panose="020B0604020202020204" pitchFamily="34" charset="0"/>
                          <a:cs typeface="Arial" panose="020B0604020202020204" pitchFamily="34" charset="0"/>
                        </a:rPr>
                        <a:t>2 000 000,00</a:t>
                      </a:r>
                      <a:endParaRPr lang="ru-RU" sz="14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spcAft>
                          <a:spcPts val="0"/>
                        </a:spcAft>
                      </a:pPr>
                      <a:r>
                        <a:rPr lang="kk-KZ" sz="1100" dirty="0">
                          <a:solidFill>
                            <a:schemeClr val="tx2"/>
                          </a:solidFill>
                          <a:effectLst/>
                          <a:latin typeface="Arial" panose="020B0604020202020204" pitchFamily="34" charset="0"/>
                          <a:cs typeface="Arial" panose="020B0604020202020204" pitchFamily="34" charset="0"/>
                        </a:rPr>
                        <a:t>56</a:t>
                      </a:r>
                      <a:endParaRPr lang="ru-RU" sz="14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3"/>
                  </a:ext>
                </a:extLst>
              </a:tr>
              <a:tr h="401729">
                <a:tc gridSpan="2">
                  <a:txBody>
                    <a:bodyPr/>
                    <a:lstStyle/>
                    <a:p>
                      <a:pPr indent="450215" algn="ctr">
                        <a:spcAft>
                          <a:spcPts val="0"/>
                        </a:spcAft>
                      </a:pPr>
                      <a:r>
                        <a:rPr lang="kk-KZ" sz="1100">
                          <a:effectLst/>
                          <a:latin typeface="Arial" panose="020B0604020202020204" pitchFamily="34" charset="0"/>
                          <a:cs typeface="Arial" panose="020B0604020202020204" pitchFamily="34" charset="0"/>
                        </a:rPr>
                        <a:t>Барлығы</a:t>
                      </a:r>
                      <a:endParaRPr lang="ru-RU" sz="1400">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a:txBody>
                    <a:bodyPr/>
                    <a:lstStyle/>
                    <a:p>
                      <a:pPr indent="450215" algn="ctr">
                        <a:spcAft>
                          <a:spcPts val="0"/>
                        </a:spcAft>
                      </a:pPr>
                      <a:r>
                        <a:rPr lang="kk-KZ" sz="1100">
                          <a:effectLst/>
                          <a:latin typeface="Arial" panose="020B0604020202020204" pitchFamily="34" charset="0"/>
                          <a:cs typeface="Arial" panose="020B0604020202020204" pitchFamily="34" charset="0"/>
                        </a:rPr>
                        <a:t> </a:t>
                      </a:r>
                      <a:endParaRPr lang="ru-RU" sz="1400">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spcAft>
                          <a:spcPts val="0"/>
                        </a:spcAft>
                      </a:pPr>
                      <a:r>
                        <a:rPr lang="kk-KZ" sz="1100" dirty="0">
                          <a:solidFill>
                            <a:schemeClr val="tx2"/>
                          </a:solidFill>
                          <a:effectLst/>
                          <a:latin typeface="Arial" panose="020B0604020202020204" pitchFamily="34" charset="0"/>
                          <a:cs typeface="Arial" panose="020B0604020202020204" pitchFamily="34" charset="0"/>
                        </a:rPr>
                        <a:t>5 800 000</a:t>
                      </a:r>
                      <a:r>
                        <a:rPr lang="ru-RU" sz="1100" dirty="0">
                          <a:solidFill>
                            <a:schemeClr val="tx2"/>
                          </a:solidFill>
                          <a:effectLst/>
                          <a:latin typeface="Arial" panose="020B0604020202020204" pitchFamily="34" charset="0"/>
                          <a:cs typeface="Arial" panose="020B0604020202020204" pitchFamily="34" charset="0"/>
                        </a:rPr>
                        <a:t>,00</a:t>
                      </a:r>
                      <a:endParaRPr lang="ru-RU" sz="14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spcAft>
                          <a:spcPts val="0"/>
                        </a:spcAft>
                      </a:pPr>
                      <a:r>
                        <a:rPr lang="kk-KZ" sz="1100" dirty="0">
                          <a:solidFill>
                            <a:schemeClr val="tx2"/>
                          </a:solidFill>
                          <a:effectLst/>
                          <a:latin typeface="Arial" panose="020B0604020202020204" pitchFamily="34" charset="0"/>
                          <a:cs typeface="Arial" panose="020B0604020202020204" pitchFamily="34" charset="0"/>
                        </a:rPr>
                        <a:t>191</a:t>
                      </a:r>
                      <a:endParaRPr lang="ru-RU" sz="14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46372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116632"/>
            <a:ext cx="9144000" cy="13681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noAutofit/>
          </a:bodyPr>
          <a:lstStyle/>
          <a:p>
            <a:r>
              <a:rPr lang="kk-KZ" sz="2400" b="1" dirty="0">
                <a:solidFill>
                  <a:schemeClr val="bg1"/>
                </a:solidFill>
                <a:latin typeface="Arial" panose="020B0604020202020204" pitchFamily="34" charset="0"/>
                <a:cs typeface="Arial" panose="020B0604020202020204" pitchFamily="34" charset="0"/>
              </a:rPr>
              <a:t>IV. Ақпараттық технология және робототехника бағытындағы жұмыстарды дамыту</a:t>
            </a:r>
            <a:endParaRPr lang="ru-RU" sz="2400" dirty="0">
              <a:solidFill>
                <a:schemeClr val="bg1"/>
              </a:solidFill>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179512" y="1600200"/>
            <a:ext cx="8784976" cy="4525963"/>
          </a:xfrm>
        </p:spPr>
        <p:txBody>
          <a:bodyPr>
            <a:noAutofit/>
          </a:bodyPr>
          <a:lstStyle/>
          <a:p>
            <a:pPr marL="0" indent="0" algn="just" fontAlgn="base">
              <a:buNone/>
            </a:pPr>
            <a:r>
              <a:rPr lang="kk-KZ" sz="1700" dirty="0" smtClean="0">
                <a:solidFill>
                  <a:schemeClr val="tx2"/>
                </a:solidFill>
                <a:latin typeface="Arial" panose="020B0604020202020204" pitchFamily="34" charset="0"/>
                <a:cs typeface="Arial" panose="020B0604020202020204" pitchFamily="34" charset="0"/>
              </a:rPr>
              <a:t>	Облыста </a:t>
            </a:r>
            <a:r>
              <a:rPr lang="kk-KZ" sz="1700" dirty="0">
                <a:solidFill>
                  <a:schemeClr val="tx2"/>
                </a:solidFill>
                <a:latin typeface="Arial" panose="020B0604020202020204" pitchFamily="34" charset="0"/>
                <a:cs typeface="Arial" panose="020B0604020202020204" pitchFamily="34" charset="0"/>
              </a:rPr>
              <a:t>білім беруді цифрландыруды жүзеге асыру бойынша төмендегідей жұмыстар  атқарылуда.</a:t>
            </a:r>
            <a:endParaRPr lang="ru-RU" sz="1700" dirty="0">
              <a:solidFill>
                <a:schemeClr val="tx2"/>
              </a:solidFill>
              <a:latin typeface="Arial" panose="020B0604020202020204" pitchFamily="34" charset="0"/>
              <a:cs typeface="Arial" panose="020B0604020202020204" pitchFamily="34" charset="0"/>
            </a:endParaRPr>
          </a:p>
          <a:p>
            <a:pPr lvl="0" algn="just"/>
            <a:r>
              <a:rPr lang="kk-KZ" sz="1700" b="1" dirty="0">
                <a:solidFill>
                  <a:schemeClr val="tx2"/>
                </a:solidFill>
                <a:latin typeface="Arial" panose="020B0604020202020204" pitchFamily="34" charset="0"/>
                <a:cs typeface="Arial" panose="020B0604020202020204" pitchFamily="34" charset="0"/>
              </a:rPr>
              <a:t>«Мектептерде электронды журналдар мен күнделіктер енгізу» (mektep.edu.kz)</a:t>
            </a:r>
            <a:endParaRPr lang="ru-RU" sz="1700" dirty="0">
              <a:solidFill>
                <a:schemeClr val="tx2"/>
              </a:solidFill>
              <a:latin typeface="Arial" panose="020B0604020202020204" pitchFamily="34" charset="0"/>
              <a:cs typeface="Arial" panose="020B0604020202020204" pitchFamily="34" charset="0"/>
            </a:endParaRPr>
          </a:p>
          <a:p>
            <a:pPr algn="just"/>
            <a:r>
              <a:rPr lang="kk-KZ" sz="1700" dirty="0">
                <a:solidFill>
                  <a:schemeClr val="tx2"/>
                </a:solidFill>
                <a:latin typeface="Arial" panose="020B0604020202020204" pitchFamily="34" charset="0"/>
                <a:cs typeface="Arial" panose="020B0604020202020204" pitchFamily="34" charset="0"/>
              </a:rPr>
              <a:t>Облыс бойынша 2017 жылдан бастап барлық жалпы білім беретін  мектептерде «mektep.edu.kz» электронды журналы пайдаланылады (100%). (Жасақтаушы мекеме – Mediana Services Limeted ЖШС).</a:t>
            </a:r>
            <a:endParaRPr lang="ru-RU" sz="1700" dirty="0">
              <a:solidFill>
                <a:schemeClr val="tx2"/>
              </a:solidFill>
              <a:latin typeface="Arial" panose="020B0604020202020204" pitchFamily="34" charset="0"/>
              <a:cs typeface="Arial" panose="020B0604020202020204" pitchFamily="34" charset="0"/>
            </a:endParaRPr>
          </a:p>
          <a:p>
            <a:pPr algn="just"/>
            <a:r>
              <a:rPr lang="kk-KZ" sz="1700" dirty="0">
                <a:solidFill>
                  <a:schemeClr val="tx2"/>
                </a:solidFill>
                <a:latin typeface="Arial" panose="020B0604020202020204" pitchFamily="34" charset="0"/>
                <a:cs typeface="Arial" panose="020B0604020202020204" pitchFamily="34" charset="0"/>
              </a:rPr>
              <a:t>2017-2018 оқу жылында ата-аналар мен мұғалімдерге арналған мобильді нұсқалары іске қосылды </a:t>
            </a:r>
            <a:r>
              <a:rPr lang="kk-KZ" sz="1700" i="1" dirty="0">
                <a:solidFill>
                  <a:schemeClr val="tx2"/>
                </a:solidFill>
                <a:latin typeface="Arial" panose="020B0604020202020204" pitchFamily="34" charset="0"/>
                <a:cs typeface="Arial" panose="020B0604020202020204" pitchFamily="34" charset="0"/>
              </a:rPr>
              <a:t>(www.mektep.edus – ата аналарға, www.mektep.edus – мұғалімдерге)</a:t>
            </a:r>
            <a:r>
              <a:rPr lang="kk-KZ" sz="1700" dirty="0">
                <a:solidFill>
                  <a:schemeClr val="tx2"/>
                </a:solidFill>
                <a:latin typeface="Arial" panose="020B0604020202020204" pitchFamily="34" charset="0"/>
                <a:cs typeface="Arial" panose="020B0604020202020204" pitchFamily="34" charset="0"/>
              </a:rPr>
              <a:t>.</a:t>
            </a:r>
            <a:endParaRPr lang="ru-RU" sz="1700" dirty="0">
              <a:solidFill>
                <a:schemeClr val="tx2"/>
              </a:solidFill>
              <a:latin typeface="Arial" panose="020B0604020202020204" pitchFamily="34" charset="0"/>
              <a:cs typeface="Arial" panose="020B0604020202020204" pitchFamily="34" charset="0"/>
            </a:endParaRPr>
          </a:p>
          <a:p>
            <a:pPr algn="just"/>
            <a:r>
              <a:rPr lang="kk-KZ" sz="1700" dirty="0">
                <a:solidFill>
                  <a:schemeClr val="tx2"/>
                </a:solidFill>
                <a:latin typeface="Arial" panose="020B0604020202020204" pitchFamily="34" charset="0"/>
                <a:cs typeface="Arial" panose="020B0604020202020204" pitchFamily="34" charset="0"/>
              </a:rPr>
              <a:t>Мобильді нұсқа mektep.edu.kz электрондық оқу үрдісімен толықтай синхрондалған және оның ажырамас бөлігі болып табылады.</a:t>
            </a:r>
            <a:endParaRPr lang="ru-RU" sz="1700" dirty="0">
              <a:solidFill>
                <a:schemeClr val="tx2"/>
              </a:solidFill>
              <a:latin typeface="Arial" panose="020B0604020202020204" pitchFamily="34" charset="0"/>
              <a:cs typeface="Arial" panose="020B0604020202020204" pitchFamily="34" charset="0"/>
            </a:endParaRPr>
          </a:p>
          <a:p>
            <a:pPr algn="just"/>
            <a:r>
              <a:rPr lang="kk-KZ" sz="1700" dirty="0">
                <a:solidFill>
                  <a:schemeClr val="tx2"/>
                </a:solidFill>
                <a:latin typeface="Arial" panose="020B0604020202020204" pitchFamily="34" charset="0"/>
                <a:cs typeface="Arial" panose="020B0604020202020204" pitchFamily="34" charset="0"/>
              </a:rPr>
              <a:t>Жүйе интернет желісі арқылы іске қосылады және ара қашықтықтан жұмыс жасау мүмкіншілігі бар және орталықтандырылған сервер арқылы облыстың барлық мектептеріне тегін қосылған. Аталған жүйеде электронды журнал, мұғалімдер құрамы, оқушылар саны, күнтізбелік кестелер енгізілген, бақылауға алынған.</a:t>
            </a:r>
            <a:endParaRPr lang="ru-RU" sz="1700" dirty="0">
              <a:solidFill>
                <a:schemeClr val="tx2"/>
              </a:solidFill>
              <a:latin typeface="Arial" panose="020B0604020202020204" pitchFamily="34" charset="0"/>
              <a:cs typeface="Arial" panose="020B0604020202020204" pitchFamily="34" charset="0"/>
            </a:endParaRPr>
          </a:p>
          <a:p>
            <a:pPr algn="just"/>
            <a:r>
              <a:rPr lang="kk-KZ" sz="1700" dirty="0">
                <a:solidFill>
                  <a:schemeClr val="tx2"/>
                </a:solidFill>
                <a:latin typeface="Arial" panose="020B0604020202020204" pitchFamily="34" charset="0"/>
                <a:cs typeface="Arial" panose="020B0604020202020204" pitchFamily="34" charset="0"/>
              </a:rPr>
              <a:t>Барлық статистикалар, оқу нысандары, есептер үш деңгейдегі әкімшіліктерге автоматты түрде жіберіледі.</a:t>
            </a:r>
            <a:endParaRPr lang="ru-RU" sz="17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85954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404664"/>
            <a:ext cx="8856984" cy="6192688"/>
          </a:xfrm>
        </p:spPr>
        <p:txBody>
          <a:bodyPr>
            <a:normAutofit fontScale="55000" lnSpcReduction="20000"/>
          </a:bodyPr>
          <a:lstStyle/>
          <a:p>
            <a:pPr marL="0" indent="0" algn="just" fontAlgn="base">
              <a:buNone/>
            </a:pPr>
            <a:r>
              <a:rPr lang="kk-KZ" dirty="0" smtClean="0">
                <a:solidFill>
                  <a:schemeClr val="tx2"/>
                </a:solidFill>
                <a:latin typeface="Arial" panose="020B0604020202020204" pitchFamily="34" charset="0"/>
                <a:cs typeface="Arial" panose="020B0604020202020204" pitchFamily="34" charset="0"/>
              </a:rPr>
              <a:t>	2</a:t>
            </a:r>
            <a:r>
              <a:rPr lang="kk-KZ" dirty="0">
                <a:solidFill>
                  <a:schemeClr val="tx2"/>
                </a:solidFill>
                <a:latin typeface="Arial" panose="020B0604020202020204" pitchFamily="34" charset="0"/>
                <a:cs typeface="Arial" panose="020B0604020202020204" pitchFamily="34" charset="0"/>
              </a:rPr>
              <a:t>. </a:t>
            </a:r>
            <a:r>
              <a:rPr lang="kk-KZ" b="1" dirty="0">
                <a:solidFill>
                  <a:schemeClr val="tx2"/>
                </a:solidFill>
                <a:latin typeface="Arial" panose="020B0604020202020204" pitchFamily="34" charset="0"/>
                <a:cs typeface="Arial" panose="020B0604020202020204" pitchFamily="34" charset="0"/>
              </a:rPr>
              <a:t>Мектептерді кеңжолақты Интернет желісіне қосу</a:t>
            </a:r>
            <a:endParaRPr lang="ru-RU" dirty="0">
              <a:solidFill>
                <a:schemeClr val="tx2"/>
              </a:solidFill>
              <a:latin typeface="Arial" panose="020B0604020202020204" pitchFamily="34" charset="0"/>
              <a:cs typeface="Arial" panose="020B0604020202020204" pitchFamily="34" charset="0"/>
            </a:endParaRPr>
          </a:p>
          <a:p>
            <a:pPr algn="just" fontAlgn="base"/>
            <a:r>
              <a:rPr lang="kk-KZ" dirty="0" smtClean="0">
                <a:solidFill>
                  <a:schemeClr val="tx2"/>
                </a:solidFill>
                <a:latin typeface="Arial" panose="020B0604020202020204" pitchFamily="34" charset="0"/>
                <a:cs typeface="Arial" panose="020B0604020202020204" pitchFamily="34" charset="0"/>
              </a:rPr>
              <a:t>Бүгінгі </a:t>
            </a:r>
            <a:r>
              <a:rPr lang="kk-KZ" dirty="0">
                <a:solidFill>
                  <a:schemeClr val="tx2"/>
                </a:solidFill>
                <a:latin typeface="Arial" panose="020B0604020202020204" pitchFamily="34" charset="0"/>
                <a:cs typeface="Arial" panose="020B0604020202020204" pitchFamily="34" charset="0"/>
              </a:rPr>
              <a:t>күні облыстағы 139 күндізгі білім беретін мектептің барлығы </a:t>
            </a:r>
            <a:r>
              <a:rPr lang="kk-KZ" i="1" dirty="0">
                <a:solidFill>
                  <a:schemeClr val="tx2"/>
                </a:solidFill>
                <a:latin typeface="Arial" panose="020B0604020202020204" pitchFamily="34" charset="0"/>
                <a:cs typeface="Arial" panose="020B0604020202020204" pitchFamily="34" charset="0"/>
              </a:rPr>
              <a:t>(100%)</a:t>
            </a:r>
            <a:r>
              <a:rPr lang="kk-KZ" dirty="0">
                <a:solidFill>
                  <a:schemeClr val="tx2"/>
                </a:solidFill>
                <a:latin typeface="Arial" panose="020B0604020202020204" pitchFamily="34" charset="0"/>
                <a:cs typeface="Arial" panose="020B0604020202020204" pitchFamily="34" charset="0"/>
              </a:rPr>
              <a:t> кең жолақты интернет желісіне қосылған. Оның ішінде, 20 мектеп жылдамдығы 4 Мбит/с интернет желісімен қамтамасыз етілген. </a:t>
            </a:r>
            <a:endParaRPr lang="ru-RU" dirty="0" smtClean="0">
              <a:solidFill>
                <a:schemeClr val="tx2"/>
              </a:solidFill>
              <a:effectLst/>
              <a:latin typeface="Arial" panose="020B0604020202020204" pitchFamily="34" charset="0"/>
              <a:cs typeface="Arial" panose="020B0604020202020204" pitchFamily="34" charset="0"/>
            </a:endParaRPr>
          </a:p>
          <a:p>
            <a:pPr algn="just"/>
            <a:r>
              <a:rPr lang="kk-KZ" dirty="0">
                <a:solidFill>
                  <a:schemeClr val="tx2"/>
                </a:solidFill>
                <a:latin typeface="Arial" panose="020B0604020202020204" pitchFamily="34" charset="0"/>
                <a:cs typeface="Arial" panose="020B0604020202020204" pitchFamily="34" charset="0"/>
              </a:rPr>
              <a:t>	2020 жылы  облыстағы  барлық   жалпы  білім  беретін  мектептердің интернет желісі  жылдамдығын  көтеру  мақсатында  102 691 млн. теңге  қаражат  бөлініп, 8 Мбит/с-тен жоғары интернет желісімен қамтамасыз ету жоспарлануда.</a:t>
            </a:r>
            <a:endParaRPr lang="ru-RU" dirty="0" smtClean="0">
              <a:solidFill>
                <a:schemeClr val="tx2"/>
              </a:solidFill>
              <a:effectLst/>
              <a:latin typeface="Arial" panose="020B0604020202020204" pitchFamily="34" charset="0"/>
              <a:cs typeface="Arial" panose="020B0604020202020204" pitchFamily="34" charset="0"/>
            </a:endParaRPr>
          </a:p>
          <a:p>
            <a:pPr marL="0" indent="0" algn="just">
              <a:buNone/>
            </a:pPr>
            <a:r>
              <a:rPr lang="kk-KZ" b="1" dirty="0" smtClean="0">
                <a:solidFill>
                  <a:schemeClr val="tx2"/>
                </a:solidFill>
                <a:latin typeface="Arial" panose="020B0604020202020204" pitchFamily="34" charset="0"/>
                <a:cs typeface="Arial" panose="020B0604020202020204" pitchFamily="34" charset="0"/>
              </a:rPr>
              <a:t>	3</a:t>
            </a:r>
            <a:r>
              <a:rPr lang="kk-KZ" b="1" dirty="0">
                <a:solidFill>
                  <a:schemeClr val="tx2"/>
                </a:solidFill>
                <a:latin typeface="Arial" panose="020B0604020202020204" pitchFamily="34" charset="0"/>
                <a:cs typeface="Arial" panose="020B0604020202020204" pitchFamily="34" charset="0"/>
              </a:rPr>
              <a:t>. ІТ сыныптар, Робототехника</a:t>
            </a:r>
            <a:endParaRPr lang="ru-RU" dirty="0" smtClean="0">
              <a:solidFill>
                <a:schemeClr val="tx2"/>
              </a:solidFill>
              <a:effectLst/>
              <a:latin typeface="Arial" panose="020B0604020202020204" pitchFamily="34" charset="0"/>
              <a:cs typeface="Arial" panose="020B0604020202020204" pitchFamily="34" charset="0"/>
            </a:endParaRPr>
          </a:p>
          <a:p>
            <a:pPr algn="just"/>
            <a:r>
              <a:rPr lang="kk-KZ" b="1" dirty="0">
                <a:solidFill>
                  <a:schemeClr val="tx2"/>
                </a:solidFill>
                <a:latin typeface="Arial" panose="020B0604020202020204" pitchFamily="34" charset="0"/>
                <a:cs typeface="Arial" panose="020B0604020202020204" pitchFamily="34" charset="0"/>
              </a:rPr>
              <a:t>«Нұр Отан» партиясының  азаматтардың цифрлық сауаттылығын арттыруға, тегін білім беру саласын жетілдіруге бағытталған «Балалар үшін тегін IT сынып»  жобасын іске асыру мақсатында облыс мектептерінде IT сыныптар ашылу жоспарланған болатын.</a:t>
            </a:r>
            <a:endParaRPr lang="ru-RU" dirty="0" smtClean="0">
              <a:solidFill>
                <a:schemeClr val="tx2"/>
              </a:solidFill>
              <a:effectLst/>
              <a:latin typeface="Arial" panose="020B0604020202020204" pitchFamily="34" charset="0"/>
              <a:cs typeface="Arial" panose="020B0604020202020204" pitchFamily="34" charset="0"/>
            </a:endParaRPr>
          </a:p>
          <a:p>
            <a:pPr algn="just"/>
            <a:r>
              <a:rPr lang="kk-KZ" b="1" dirty="0">
                <a:solidFill>
                  <a:schemeClr val="tx2"/>
                </a:solidFill>
                <a:latin typeface="Arial" panose="020B0604020202020204" pitchFamily="34" charset="0"/>
                <a:cs typeface="Arial" panose="020B0604020202020204" pitchFamily="34" charset="0"/>
              </a:rPr>
              <a:t>Осыған орай, 2018 жылы 35 мектепте IT сынып ашылды. Ал, 2019 жылы 55 мектепте  IT сыныптар ашылу жоспарланып, қазіргі таңда оның 42-сі ашылды. IT сыныптар компьютерлермен, жоғары жылдамдықты интернетпен, қажетті веб бағдарламалармен </a:t>
            </a:r>
            <a:r>
              <a:rPr lang="kk-KZ" b="1" i="1" dirty="0">
                <a:solidFill>
                  <a:schemeClr val="tx2"/>
                </a:solidFill>
                <a:latin typeface="Arial" panose="020B0604020202020204" pitchFamily="34" charset="0"/>
                <a:cs typeface="Arial" panose="020B0604020202020204" pitchFamily="34" charset="0"/>
              </a:rPr>
              <a:t>(scratch. рython және т.б.)</a:t>
            </a:r>
            <a:r>
              <a:rPr lang="kk-KZ" b="1" dirty="0">
                <a:solidFill>
                  <a:schemeClr val="tx2"/>
                </a:solidFill>
                <a:latin typeface="Arial" panose="020B0604020202020204" pitchFamily="34" charset="0"/>
                <a:cs typeface="Arial" panose="020B0604020202020204" pitchFamily="34" charset="0"/>
              </a:rPr>
              <a:t>, робототехникамен қамтылған.</a:t>
            </a:r>
            <a:endParaRPr lang="ru-RU" dirty="0" smtClean="0">
              <a:solidFill>
                <a:schemeClr val="tx2"/>
              </a:solidFill>
              <a:effectLst/>
              <a:latin typeface="Arial" panose="020B0604020202020204" pitchFamily="34" charset="0"/>
              <a:cs typeface="Arial" panose="020B0604020202020204" pitchFamily="34" charset="0"/>
            </a:endParaRPr>
          </a:p>
          <a:p>
            <a:pPr algn="just"/>
            <a:r>
              <a:rPr lang="kk-KZ" dirty="0">
                <a:solidFill>
                  <a:schemeClr val="tx2"/>
                </a:solidFill>
                <a:latin typeface="Arial" panose="020B0604020202020204" pitchFamily="34" charset="0"/>
                <a:cs typeface="Arial" panose="020B0604020202020204" pitchFamily="34" charset="0"/>
              </a:rPr>
              <a:t>Оқушылардың логикалық ойлау және есте сақтау, танымдық қабілеттерін дамыту мақсатында облыстың 43 мектебіне робототехника кабинеттері алынып жүйелі жұмыс жасауда. Үйірме саны – 108, ондағы бала саны – 3229.</a:t>
            </a:r>
            <a:endParaRPr lang="ru-RU" dirty="0" smtClean="0">
              <a:solidFill>
                <a:schemeClr val="tx2"/>
              </a:solidFill>
              <a:effectLst/>
              <a:latin typeface="Arial" panose="020B0604020202020204" pitchFamily="34" charset="0"/>
              <a:cs typeface="Arial" panose="020B0604020202020204" pitchFamily="34" charset="0"/>
            </a:endParaRPr>
          </a:p>
          <a:p>
            <a:pPr algn="just"/>
            <a:r>
              <a:rPr lang="kk-KZ" dirty="0">
                <a:solidFill>
                  <a:schemeClr val="tx2"/>
                </a:solidFill>
                <a:latin typeface="Arial" panose="020B0604020202020204" pitchFamily="34" charset="0"/>
                <a:cs typeface="Arial" panose="020B0604020202020204" pitchFamily="34" charset="0"/>
              </a:rPr>
              <a:t>Ақтау қаласында пилоттық жоба ретінде 2 мектепте (Түрлі пәндерді тереңдетіп оқытатын дарынды балаларға арналған облыстық мамандандырылған мектеп интернаты, «Білім – инновация» лицей – интернаты")</a:t>
            </a:r>
            <a:r>
              <a:rPr lang="kk-KZ" i="1" dirty="0">
                <a:solidFill>
                  <a:schemeClr val="tx2"/>
                </a:solidFill>
                <a:latin typeface="Arial" panose="020B0604020202020204" pitchFamily="34" charset="0"/>
                <a:cs typeface="Arial" panose="020B0604020202020204" pitchFamily="34" charset="0"/>
              </a:rPr>
              <a:t> </a:t>
            </a:r>
            <a:r>
              <a:rPr lang="kk-KZ" dirty="0">
                <a:solidFill>
                  <a:schemeClr val="tx2"/>
                </a:solidFill>
                <a:latin typeface="Arial" panose="020B0604020202020204" pitchFamily="34" charset="0"/>
                <a:cs typeface="Arial" panose="020B0604020202020204" pitchFamily="34" charset="0"/>
              </a:rPr>
              <a:t>«Ақылды мектеп» IT-жобасы іске қосылды.</a:t>
            </a:r>
            <a:endParaRPr lang="ru-RU"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98171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351309"/>
            <a:ext cx="8856984" cy="4525963"/>
          </a:xfrm>
        </p:spPr>
        <p:txBody>
          <a:bodyPr>
            <a:noAutofit/>
          </a:bodyPr>
          <a:lstStyle/>
          <a:p>
            <a:pPr marL="0" indent="0" algn="just">
              <a:buNone/>
            </a:pPr>
            <a:r>
              <a:rPr lang="en-US" sz="1800" b="1" dirty="0" smtClean="0">
                <a:solidFill>
                  <a:schemeClr val="tx2"/>
                </a:solidFill>
                <a:latin typeface="Arial" panose="020B0604020202020204" pitchFamily="34" charset="0"/>
                <a:cs typeface="Arial" panose="020B0604020202020204" pitchFamily="34" charset="0"/>
              </a:rPr>
              <a:t>	</a:t>
            </a:r>
            <a:r>
              <a:rPr lang="kk-KZ" sz="1800" b="1" dirty="0" smtClean="0">
                <a:solidFill>
                  <a:schemeClr val="tx2"/>
                </a:solidFill>
                <a:latin typeface="Arial" panose="020B0604020202020204" pitchFamily="34" charset="0"/>
                <a:cs typeface="Arial" panose="020B0604020202020204" pitchFamily="34" charset="0"/>
              </a:rPr>
              <a:t>4</a:t>
            </a:r>
            <a:r>
              <a:rPr lang="kk-KZ" sz="1800" b="1" dirty="0">
                <a:solidFill>
                  <a:schemeClr val="tx2"/>
                </a:solidFill>
                <a:latin typeface="Arial" panose="020B0604020202020204" pitchFamily="34" charset="0"/>
                <a:cs typeface="Arial" panose="020B0604020202020204" pitchFamily="34" charset="0"/>
              </a:rPr>
              <a:t>. Цифрлық білім беру ресурсы</a:t>
            </a:r>
            <a:endParaRPr lang="ru-RU" sz="1800" dirty="0" smtClean="0">
              <a:solidFill>
                <a:schemeClr val="tx2"/>
              </a:solidFill>
              <a:effectLst/>
              <a:latin typeface="Arial" panose="020B0604020202020204" pitchFamily="34" charset="0"/>
              <a:cs typeface="Arial" panose="020B0604020202020204" pitchFamily="34" charset="0"/>
            </a:endParaRPr>
          </a:p>
          <a:p>
            <a:pPr algn="just"/>
            <a:r>
              <a:rPr lang="kk-KZ" sz="1800" dirty="0">
                <a:solidFill>
                  <a:schemeClr val="tx2"/>
                </a:solidFill>
                <a:latin typeface="Arial" panose="020B0604020202020204" pitchFamily="34" charset="0"/>
                <a:cs typeface="Arial" panose="020B0604020202020204" pitchFamily="34" charset="0"/>
              </a:rPr>
              <a:t>Облыс бойынша барлық мектеп мұғалімдері мен оқушылары сабақ барысында Bilim Media Group (BMG) компаниясының «BilimLand», «iTest», «iMektep»  цифрлық білім беру ресурстарын 132 мектеп онлайн режимінде, 5 мектеп оффлайн режимінде пайдаланады. Осы уақыт ішінде аталған цифрлық білім беру ресурсына 9568 мұғалім тіркелді, 2019-2020 оқу жылынан бастап қаралым саны – 22 205, </a:t>
            </a:r>
            <a:r>
              <a:rPr lang="kk-KZ" sz="1800" dirty="0" smtClean="0">
                <a:solidFill>
                  <a:schemeClr val="tx2"/>
                </a:solidFill>
                <a:latin typeface="Arial" panose="020B0604020202020204" pitchFamily="34" charset="0"/>
                <a:cs typeface="Arial" panose="020B0604020202020204" pitchFamily="34" charset="0"/>
              </a:rPr>
              <a:t>қаралым </a:t>
            </a:r>
            <a:r>
              <a:rPr lang="kk-KZ" sz="1800" dirty="0">
                <a:solidFill>
                  <a:schemeClr val="tx2"/>
                </a:solidFill>
                <a:latin typeface="Arial" panose="020B0604020202020204" pitchFamily="34" charset="0"/>
                <a:cs typeface="Arial" panose="020B0604020202020204" pitchFamily="34" charset="0"/>
              </a:rPr>
              <a:t>коэффициенті – 2.32.</a:t>
            </a:r>
            <a:endParaRPr lang="ru-RU" sz="1800" dirty="0" smtClean="0">
              <a:solidFill>
                <a:schemeClr val="tx2"/>
              </a:solidFill>
              <a:effectLst/>
              <a:latin typeface="Arial" panose="020B0604020202020204" pitchFamily="34" charset="0"/>
              <a:cs typeface="Arial" panose="020B0604020202020204" pitchFamily="34" charset="0"/>
            </a:endParaRPr>
          </a:p>
          <a:p>
            <a:pPr marL="0" indent="0" algn="just">
              <a:buNone/>
            </a:pPr>
            <a:r>
              <a:rPr lang="en-US" sz="1800" b="1" dirty="0" smtClean="0">
                <a:solidFill>
                  <a:schemeClr val="tx2"/>
                </a:solidFill>
                <a:latin typeface="Arial" panose="020B0604020202020204" pitchFamily="34" charset="0"/>
                <a:cs typeface="Arial" panose="020B0604020202020204" pitchFamily="34" charset="0"/>
              </a:rPr>
              <a:t>	</a:t>
            </a:r>
            <a:r>
              <a:rPr lang="kk-KZ" sz="1800" b="1" dirty="0" smtClean="0">
                <a:solidFill>
                  <a:schemeClr val="tx2"/>
                </a:solidFill>
                <a:latin typeface="Arial" panose="020B0604020202020204" pitchFamily="34" charset="0"/>
                <a:cs typeface="Arial" panose="020B0604020202020204" pitchFamily="34" charset="0"/>
              </a:rPr>
              <a:t>5</a:t>
            </a:r>
            <a:r>
              <a:rPr lang="kk-KZ" sz="1800" b="1" dirty="0">
                <a:solidFill>
                  <a:schemeClr val="tx2"/>
                </a:solidFill>
                <a:latin typeface="Arial" panose="020B0604020202020204" pitchFamily="34" charset="0"/>
                <a:cs typeface="Arial" panose="020B0604020202020204" pitchFamily="34" charset="0"/>
              </a:rPr>
              <a:t>. TIMSS - 2019 халықаралық зерттеуі</a:t>
            </a:r>
            <a:endParaRPr lang="ru-RU" sz="1800" dirty="0" smtClean="0">
              <a:solidFill>
                <a:schemeClr val="tx2"/>
              </a:solidFill>
              <a:effectLst/>
              <a:latin typeface="Arial" panose="020B0604020202020204" pitchFamily="34" charset="0"/>
              <a:cs typeface="Arial" panose="020B0604020202020204" pitchFamily="34" charset="0"/>
            </a:endParaRPr>
          </a:p>
          <a:p>
            <a:pPr algn="just"/>
            <a:r>
              <a:rPr lang="kk-KZ" sz="1800" b="1" dirty="0">
                <a:solidFill>
                  <a:schemeClr val="tx2"/>
                </a:solidFill>
                <a:latin typeface="Arial" panose="020B0604020202020204" pitchFamily="34" charset="0"/>
                <a:cs typeface="Arial" panose="020B0604020202020204" pitchFamily="34" charset="0"/>
              </a:rPr>
              <a:t>TIMSS – 2019 негізгі зерттеуіне</a:t>
            </a:r>
            <a:r>
              <a:rPr lang="kk-KZ" sz="1800" dirty="0">
                <a:solidFill>
                  <a:schemeClr val="tx2"/>
                </a:solidFill>
                <a:latin typeface="Arial" panose="020B0604020202020204" pitchFamily="34" charset="0"/>
                <a:cs typeface="Arial" panose="020B0604020202020204" pitchFamily="34" charset="0"/>
              </a:rPr>
              <a:t> облыс бойынша 8 мектеп </a:t>
            </a:r>
            <a:r>
              <a:rPr lang="kk-KZ" sz="1800" i="1" dirty="0">
                <a:solidFill>
                  <a:schemeClr val="tx2"/>
                </a:solidFill>
                <a:latin typeface="Arial" panose="020B0604020202020204" pitchFamily="34" charset="0"/>
                <a:cs typeface="Arial" panose="020B0604020202020204" pitchFamily="34" charset="0"/>
              </a:rPr>
              <a:t>(Бейнеу ауданы: Қарақұм о/м, Жаңаөзен қаласы: №12 б/м, Қарақия ауданы: №6 о/м, Маңғыстау ауданы: Шетпе гимназиясы, Мұнайлы ауданы: №4 о/м, №9 о/м, №12 о/м, Түпқараған ауданы: Ақшұқыр м/л)</a:t>
            </a:r>
            <a:r>
              <a:rPr lang="kk-KZ" sz="1800" dirty="0">
                <a:solidFill>
                  <a:schemeClr val="tx2"/>
                </a:solidFill>
                <a:latin typeface="Arial" panose="020B0604020202020204" pitchFamily="34" charset="0"/>
                <a:cs typeface="Arial" panose="020B0604020202020204" pitchFamily="34" charset="0"/>
              </a:rPr>
              <a:t> қатысты.</a:t>
            </a:r>
            <a:endParaRPr lang="ru-RU" sz="18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506055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188640"/>
            <a:ext cx="9144000" cy="12961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noAutofit/>
          </a:bodyPr>
          <a:lstStyle/>
          <a:p>
            <a:r>
              <a:rPr lang="kk-KZ" sz="2800" b="1" dirty="0">
                <a:solidFill>
                  <a:schemeClr val="bg1"/>
                </a:solidFill>
                <a:latin typeface="Arial" panose="020B0604020202020204" pitchFamily="34" charset="0"/>
                <a:cs typeface="Arial" panose="020B0604020202020204" pitchFamily="34" charset="0"/>
              </a:rPr>
              <a:t>V. Үш тілді білім беру жұмыстарын үйлестіру</a:t>
            </a:r>
            <a:endParaRPr lang="ru-RU" sz="2800" dirty="0">
              <a:solidFill>
                <a:schemeClr val="bg1"/>
              </a:solidFill>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107504" y="1600200"/>
            <a:ext cx="8928992" cy="4525963"/>
          </a:xfrm>
        </p:spPr>
        <p:txBody>
          <a:bodyPr>
            <a:noAutofit/>
          </a:bodyPr>
          <a:lstStyle/>
          <a:p>
            <a:pPr algn="just"/>
            <a:r>
              <a:rPr lang="kk-KZ" sz="1800" dirty="0">
                <a:solidFill>
                  <a:schemeClr val="tx2"/>
                </a:solidFill>
                <a:latin typeface="Arial" panose="020B0604020202020204" pitchFamily="34" charset="0"/>
                <a:cs typeface="Arial" panose="020B0604020202020204" pitchFamily="34" charset="0"/>
              </a:rPr>
              <a:t>2015 жылы «Үш тілде білім беруді дамытудың 2015-2020 жылдарға арналған облыстық жол картасы» бекітілді.</a:t>
            </a:r>
            <a:endParaRPr lang="ru-RU" sz="1800" dirty="0">
              <a:solidFill>
                <a:schemeClr val="tx2"/>
              </a:solidFill>
              <a:latin typeface="Arial" panose="020B0604020202020204" pitchFamily="34" charset="0"/>
              <a:cs typeface="Arial" panose="020B0604020202020204" pitchFamily="34" charset="0"/>
            </a:endParaRPr>
          </a:p>
          <a:p>
            <a:pPr algn="just"/>
            <a:r>
              <a:rPr lang="kk-KZ" sz="1800" dirty="0">
                <a:solidFill>
                  <a:schemeClr val="tx2"/>
                </a:solidFill>
                <a:latin typeface="Arial" panose="020B0604020202020204" pitchFamily="34" charset="0"/>
                <a:cs typeface="Arial" panose="020B0604020202020204" pitchFamily="34" charset="0"/>
              </a:rPr>
              <a:t>Жол картасы аясында 2015-2016 оқу жылында 11 мектеп, 2016-2017 оқу жылында 21 мектеп, 2017-2018 оқу жылында 50 мектеп, 2018-2019 оқу жылында 104 мектеп жаратылыстану пәндерін ағылшын тілінде оқыту бойынша пилоттық (</a:t>
            </a:r>
            <a:r>
              <a:rPr lang="kk-KZ" sz="1800" i="1" dirty="0">
                <a:solidFill>
                  <a:schemeClr val="tx2"/>
                </a:solidFill>
                <a:latin typeface="Arial" panose="020B0604020202020204" pitchFamily="34" charset="0"/>
                <a:cs typeface="Arial" panose="020B0604020202020204" pitchFamily="34" charset="0"/>
              </a:rPr>
              <a:t>3 мектеп жаратылыстану пәндерін ағылшын тілінде оқыту</a:t>
            </a:r>
            <a:r>
              <a:rPr lang="kk-KZ" sz="1800" dirty="0">
                <a:solidFill>
                  <a:schemeClr val="tx2"/>
                </a:solidFill>
                <a:latin typeface="Arial" panose="020B0604020202020204" pitchFamily="34" charset="0"/>
                <a:cs typeface="Arial" panose="020B0604020202020204" pitchFamily="34" charset="0"/>
              </a:rPr>
              <a:t>) жобаға енді. </a:t>
            </a:r>
            <a:endParaRPr lang="ru-RU" sz="1800" dirty="0">
              <a:solidFill>
                <a:schemeClr val="tx2"/>
              </a:solidFill>
              <a:latin typeface="Arial" panose="020B0604020202020204" pitchFamily="34" charset="0"/>
              <a:cs typeface="Arial" panose="020B0604020202020204" pitchFamily="34" charset="0"/>
            </a:endParaRPr>
          </a:p>
          <a:p>
            <a:pPr algn="just"/>
            <a:r>
              <a:rPr lang="kk-KZ" sz="1800" dirty="0">
                <a:solidFill>
                  <a:schemeClr val="tx2"/>
                </a:solidFill>
                <a:latin typeface="Arial" panose="020B0604020202020204" pitchFamily="34" charset="0"/>
                <a:cs typeface="Arial" panose="020B0604020202020204" pitchFamily="34" charset="0"/>
              </a:rPr>
              <a:t>2018-2019 оқу жылында  В1, В2 деңгейінде меңгерген </a:t>
            </a:r>
            <a:r>
              <a:rPr lang="kk-KZ" sz="1800" b="1" i="1" dirty="0">
                <a:solidFill>
                  <a:schemeClr val="tx2"/>
                </a:solidFill>
                <a:latin typeface="Arial" panose="020B0604020202020204" pitchFamily="34" charset="0"/>
                <a:cs typeface="Arial" panose="020B0604020202020204" pitchFamily="34" charset="0"/>
              </a:rPr>
              <a:t>366 мұғалім</a:t>
            </a:r>
            <a:r>
              <a:rPr lang="kk-KZ" sz="1800" dirty="0">
                <a:solidFill>
                  <a:schemeClr val="tx2"/>
                </a:solidFill>
                <a:latin typeface="Arial" panose="020B0604020202020204" pitchFamily="34" charset="0"/>
                <a:cs typeface="Arial" panose="020B0604020202020204" pitchFamily="34" charset="0"/>
              </a:rPr>
              <a:t> үстемақы төленіп отыр. Қаңтар айынан бастап 403 мұғалім (</a:t>
            </a:r>
            <a:r>
              <a:rPr lang="kk-KZ" sz="1800" i="1" dirty="0">
                <a:solidFill>
                  <a:schemeClr val="tx2"/>
                </a:solidFill>
                <a:latin typeface="Arial" panose="020B0604020202020204" pitchFamily="34" charset="0"/>
                <a:cs typeface="Arial" panose="020B0604020202020204" pitchFamily="34" charset="0"/>
              </a:rPr>
              <a:t>Желтоқсан айында </a:t>
            </a:r>
            <a:r>
              <a:rPr lang="kk-KZ" sz="1800" b="1" i="1" dirty="0">
                <a:solidFill>
                  <a:schemeClr val="tx2"/>
                </a:solidFill>
                <a:latin typeface="Arial" panose="020B0604020202020204" pitchFamily="34" charset="0"/>
                <a:cs typeface="Arial" panose="020B0604020202020204" pitchFamily="34" charset="0"/>
              </a:rPr>
              <a:t>37 </a:t>
            </a:r>
            <a:r>
              <a:rPr lang="kk-KZ" sz="1800" i="1" dirty="0">
                <a:solidFill>
                  <a:schemeClr val="tx2"/>
                </a:solidFill>
                <a:latin typeface="Arial" panose="020B0604020202020204" pitchFamily="34" charset="0"/>
                <a:cs typeface="Arial" panose="020B0604020202020204" pitchFamily="34" charset="0"/>
              </a:rPr>
              <a:t>мұғалім Назарбаев Универсиетінде оқыған)</a:t>
            </a:r>
            <a:r>
              <a:rPr lang="kk-KZ" sz="1800" dirty="0">
                <a:solidFill>
                  <a:schemeClr val="tx2"/>
                </a:solidFill>
                <a:latin typeface="Arial" panose="020B0604020202020204" pitchFamily="34" charset="0"/>
                <a:cs typeface="Arial" panose="020B0604020202020204" pitchFamily="34" charset="0"/>
              </a:rPr>
              <a:t> В1, В2 сертификатын алды.</a:t>
            </a:r>
            <a:endParaRPr lang="ru-RU" sz="1800" dirty="0">
              <a:solidFill>
                <a:schemeClr val="tx2"/>
              </a:solidFill>
              <a:latin typeface="Arial" panose="020B0604020202020204" pitchFamily="34" charset="0"/>
              <a:cs typeface="Arial" panose="020B0604020202020204" pitchFamily="34" charset="0"/>
            </a:endParaRPr>
          </a:p>
          <a:p>
            <a:pPr algn="just"/>
            <a:r>
              <a:rPr lang="kk-KZ" sz="1800" dirty="0">
                <a:solidFill>
                  <a:schemeClr val="tx2"/>
                </a:solidFill>
                <a:latin typeface="Arial" panose="020B0604020202020204" pitchFamily="34" charset="0"/>
                <a:cs typeface="Arial" panose="020B0604020202020204" pitchFamily="34" charset="0"/>
              </a:rPr>
              <a:t>25.02-09.11.2019ж. күндері МУА (Халқаралық Астана Университеті) 137 пән мұғалімдері (</a:t>
            </a:r>
            <a:r>
              <a:rPr lang="kk-KZ" sz="1800" i="1" dirty="0">
                <a:solidFill>
                  <a:schemeClr val="tx2"/>
                </a:solidFill>
                <a:latin typeface="Arial" panose="020B0604020202020204" pitchFamily="34" charset="0"/>
                <a:cs typeface="Arial" panose="020B0604020202020204" pitchFamily="34" charset="0"/>
              </a:rPr>
              <a:t>физика, информатика, биология, химия</a:t>
            </a:r>
            <a:r>
              <a:rPr lang="kk-KZ" sz="1800" dirty="0">
                <a:solidFill>
                  <a:schemeClr val="tx2"/>
                </a:solidFill>
                <a:latin typeface="Arial" panose="020B0604020202020204" pitchFamily="34" charset="0"/>
                <a:cs typeface="Arial" panose="020B0604020202020204" pitchFamily="34" charset="0"/>
              </a:rPr>
              <a:t>) В2 сертификатын алды.</a:t>
            </a:r>
            <a:endParaRPr lang="ru-RU" sz="18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25365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143000"/>
          </a:xfrm>
        </p:spPr>
        <p:txBody>
          <a:bodyPr>
            <a:normAutofit/>
          </a:bodyPr>
          <a:lstStyle/>
          <a:p>
            <a:r>
              <a:rPr lang="kk-KZ" sz="2400" b="1" dirty="0">
                <a:solidFill>
                  <a:schemeClr val="tx2"/>
                </a:solidFill>
                <a:latin typeface="Arial" panose="020B0604020202020204" pitchFamily="34" charset="0"/>
                <a:cs typeface="Arial" panose="020B0604020202020204" pitchFamily="34" charset="0"/>
              </a:rPr>
              <a:t>Үстемақы төленіп отырған </a:t>
            </a:r>
            <a:r>
              <a:rPr lang="kk-KZ" sz="2400" b="1" dirty="0" smtClean="0">
                <a:solidFill>
                  <a:schemeClr val="tx2"/>
                </a:solidFill>
                <a:latin typeface="Arial" panose="020B0604020202020204" pitchFamily="34" charset="0"/>
                <a:cs typeface="Arial" panose="020B0604020202020204" pitchFamily="34" charset="0"/>
              </a:rPr>
              <a:t>мұғалімдер саны</a:t>
            </a:r>
            <a:endParaRPr lang="ru-RU" sz="2400" dirty="0">
              <a:solidFill>
                <a:schemeClr val="tx2"/>
              </a:solidFill>
              <a:latin typeface="Arial" panose="020B0604020202020204" pitchFamily="34" charset="0"/>
              <a:cs typeface="Arial" panose="020B0604020202020204"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598026498"/>
              </p:ext>
            </p:extLst>
          </p:nvPr>
        </p:nvGraphicFramePr>
        <p:xfrm>
          <a:off x="395534" y="1412776"/>
          <a:ext cx="8424938" cy="4752235"/>
        </p:xfrm>
        <a:graphic>
          <a:graphicData uri="http://schemas.openxmlformats.org/drawingml/2006/table">
            <a:tbl>
              <a:tblPr firstRow="1" firstCol="1" bandRow="1">
                <a:tableStyleId>{5C22544A-7EE6-4342-B048-85BDC9FD1C3A}</a:tableStyleId>
              </a:tblPr>
              <a:tblGrid>
                <a:gridCol w="216028">
                  <a:extLst>
                    <a:ext uri="{9D8B030D-6E8A-4147-A177-3AD203B41FA5}">
                      <a16:colId xmlns:a16="http://schemas.microsoft.com/office/drawing/2014/main" val="20000"/>
                    </a:ext>
                  </a:extLst>
                </a:gridCol>
                <a:gridCol w="897547">
                  <a:extLst>
                    <a:ext uri="{9D8B030D-6E8A-4147-A177-3AD203B41FA5}">
                      <a16:colId xmlns:a16="http://schemas.microsoft.com/office/drawing/2014/main" val="20001"/>
                    </a:ext>
                  </a:extLst>
                </a:gridCol>
                <a:gridCol w="606367">
                  <a:extLst>
                    <a:ext uri="{9D8B030D-6E8A-4147-A177-3AD203B41FA5}">
                      <a16:colId xmlns:a16="http://schemas.microsoft.com/office/drawing/2014/main" val="20002"/>
                    </a:ext>
                  </a:extLst>
                </a:gridCol>
                <a:gridCol w="303897">
                  <a:extLst>
                    <a:ext uri="{9D8B030D-6E8A-4147-A177-3AD203B41FA5}">
                      <a16:colId xmlns:a16="http://schemas.microsoft.com/office/drawing/2014/main" val="20003"/>
                    </a:ext>
                  </a:extLst>
                </a:gridCol>
                <a:gridCol w="406623">
                  <a:extLst>
                    <a:ext uri="{9D8B030D-6E8A-4147-A177-3AD203B41FA5}">
                      <a16:colId xmlns:a16="http://schemas.microsoft.com/office/drawing/2014/main" val="20004"/>
                    </a:ext>
                  </a:extLst>
                </a:gridCol>
                <a:gridCol w="406623">
                  <a:extLst>
                    <a:ext uri="{9D8B030D-6E8A-4147-A177-3AD203B41FA5}">
                      <a16:colId xmlns:a16="http://schemas.microsoft.com/office/drawing/2014/main" val="20005"/>
                    </a:ext>
                  </a:extLst>
                </a:gridCol>
                <a:gridCol w="406623">
                  <a:extLst>
                    <a:ext uri="{9D8B030D-6E8A-4147-A177-3AD203B41FA5}">
                      <a16:colId xmlns:a16="http://schemas.microsoft.com/office/drawing/2014/main" val="20006"/>
                    </a:ext>
                  </a:extLst>
                </a:gridCol>
                <a:gridCol w="406623">
                  <a:extLst>
                    <a:ext uri="{9D8B030D-6E8A-4147-A177-3AD203B41FA5}">
                      <a16:colId xmlns:a16="http://schemas.microsoft.com/office/drawing/2014/main" val="20007"/>
                    </a:ext>
                  </a:extLst>
                </a:gridCol>
                <a:gridCol w="406623">
                  <a:extLst>
                    <a:ext uri="{9D8B030D-6E8A-4147-A177-3AD203B41FA5}">
                      <a16:colId xmlns:a16="http://schemas.microsoft.com/office/drawing/2014/main" val="20008"/>
                    </a:ext>
                  </a:extLst>
                </a:gridCol>
                <a:gridCol w="406623">
                  <a:extLst>
                    <a:ext uri="{9D8B030D-6E8A-4147-A177-3AD203B41FA5}">
                      <a16:colId xmlns:a16="http://schemas.microsoft.com/office/drawing/2014/main" val="20009"/>
                    </a:ext>
                  </a:extLst>
                </a:gridCol>
                <a:gridCol w="406623">
                  <a:extLst>
                    <a:ext uri="{9D8B030D-6E8A-4147-A177-3AD203B41FA5}">
                      <a16:colId xmlns:a16="http://schemas.microsoft.com/office/drawing/2014/main" val="20010"/>
                    </a:ext>
                  </a:extLst>
                </a:gridCol>
                <a:gridCol w="406623">
                  <a:extLst>
                    <a:ext uri="{9D8B030D-6E8A-4147-A177-3AD203B41FA5}">
                      <a16:colId xmlns:a16="http://schemas.microsoft.com/office/drawing/2014/main" val="20011"/>
                    </a:ext>
                  </a:extLst>
                </a:gridCol>
                <a:gridCol w="406623">
                  <a:extLst>
                    <a:ext uri="{9D8B030D-6E8A-4147-A177-3AD203B41FA5}">
                      <a16:colId xmlns:a16="http://schemas.microsoft.com/office/drawing/2014/main" val="20012"/>
                    </a:ext>
                  </a:extLst>
                </a:gridCol>
                <a:gridCol w="406623">
                  <a:extLst>
                    <a:ext uri="{9D8B030D-6E8A-4147-A177-3AD203B41FA5}">
                      <a16:colId xmlns:a16="http://schemas.microsoft.com/office/drawing/2014/main" val="20013"/>
                    </a:ext>
                  </a:extLst>
                </a:gridCol>
                <a:gridCol w="303897">
                  <a:extLst>
                    <a:ext uri="{9D8B030D-6E8A-4147-A177-3AD203B41FA5}">
                      <a16:colId xmlns:a16="http://schemas.microsoft.com/office/drawing/2014/main" val="20014"/>
                    </a:ext>
                  </a:extLst>
                </a:gridCol>
                <a:gridCol w="406623">
                  <a:extLst>
                    <a:ext uri="{9D8B030D-6E8A-4147-A177-3AD203B41FA5}">
                      <a16:colId xmlns:a16="http://schemas.microsoft.com/office/drawing/2014/main" val="20015"/>
                    </a:ext>
                  </a:extLst>
                </a:gridCol>
                <a:gridCol w="406623">
                  <a:extLst>
                    <a:ext uri="{9D8B030D-6E8A-4147-A177-3AD203B41FA5}">
                      <a16:colId xmlns:a16="http://schemas.microsoft.com/office/drawing/2014/main" val="20016"/>
                    </a:ext>
                  </a:extLst>
                </a:gridCol>
                <a:gridCol w="303183">
                  <a:extLst>
                    <a:ext uri="{9D8B030D-6E8A-4147-A177-3AD203B41FA5}">
                      <a16:colId xmlns:a16="http://schemas.microsoft.com/office/drawing/2014/main" val="20017"/>
                    </a:ext>
                  </a:extLst>
                </a:gridCol>
                <a:gridCol w="269655">
                  <a:extLst>
                    <a:ext uri="{9D8B030D-6E8A-4147-A177-3AD203B41FA5}">
                      <a16:colId xmlns:a16="http://schemas.microsoft.com/office/drawing/2014/main" val="20018"/>
                    </a:ext>
                  </a:extLst>
                </a:gridCol>
                <a:gridCol w="644888">
                  <a:extLst>
                    <a:ext uri="{9D8B030D-6E8A-4147-A177-3AD203B41FA5}">
                      <a16:colId xmlns:a16="http://schemas.microsoft.com/office/drawing/2014/main" val="20019"/>
                    </a:ext>
                  </a:extLst>
                </a:gridCol>
              </a:tblGrid>
              <a:tr h="198443">
                <a:tc rowSpan="2">
                  <a:txBody>
                    <a:bodyPr/>
                    <a:lstStyle/>
                    <a:p>
                      <a:pPr algn="ctr">
                        <a:lnSpc>
                          <a:spcPct val="115000"/>
                        </a:lnSpc>
                        <a:spcAft>
                          <a:spcPts val="0"/>
                        </a:spcAft>
                      </a:pPr>
                      <a:r>
                        <a:rPr lang="ru-RU" sz="1100" dirty="0">
                          <a:effectLst/>
                          <a:latin typeface="Arial" panose="020B0604020202020204" pitchFamily="34" charset="0"/>
                          <a:cs typeface="Arial" panose="020B0604020202020204" pitchFamily="34" charset="0"/>
                        </a:rPr>
                        <a:t>№</a:t>
                      </a:r>
                      <a:endParaRPr lang="ru-RU" sz="1800" dirty="0">
                        <a:effectLst/>
                        <a:latin typeface="Arial" panose="020B0604020202020204" pitchFamily="34" charset="0"/>
                        <a:ea typeface="Calibri"/>
                        <a:cs typeface="Arial" panose="020B0604020202020204" pitchFamily="34" charset="0"/>
                      </a:endParaRPr>
                    </a:p>
                  </a:txBody>
                  <a:tcPr marL="68580" marR="68580" marT="0" marB="0"/>
                </a:tc>
                <a:tc rowSpan="2">
                  <a:txBody>
                    <a:bodyPr/>
                    <a:lstStyle/>
                    <a:p>
                      <a:pPr algn="ctr">
                        <a:lnSpc>
                          <a:spcPct val="115000"/>
                        </a:lnSpc>
                        <a:spcAft>
                          <a:spcPts val="0"/>
                        </a:spcAft>
                      </a:pPr>
                      <a:r>
                        <a:rPr lang="ru-RU" sz="1100" dirty="0" err="1">
                          <a:effectLst/>
                          <a:latin typeface="Arial" panose="020B0604020202020204" pitchFamily="34" charset="0"/>
                          <a:cs typeface="Arial" panose="020B0604020202020204" pitchFamily="34" charset="0"/>
                        </a:rPr>
                        <a:t>Аудан</a:t>
                      </a:r>
                      <a:r>
                        <a:rPr lang="ru-RU" sz="1100" dirty="0">
                          <a:effectLst/>
                          <a:latin typeface="Arial" panose="020B0604020202020204" pitchFamily="34" charset="0"/>
                          <a:cs typeface="Arial" panose="020B0604020202020204" pitchFamily="34" charset="0"/>
                        </a:rPr>
                        <a:t>/</a:t>
                      </a:r>
                      <a:r>
                        <a:rPr lang="ru-RU" sz="1100" dirty="0" err="1">
                          <a:effectLst/>
                          <a:latin typeface="Arial" panose="020B0604020202020204" pitchFamily="34" charset="0"/>
                          <a:cs typeface="Arial" panose="020B0604020202020204" pitchFamily="34" charset="0"/>
                        </a:rPr>
                        <a:t>қала</a:t>
                      </a:r>
                      <a:endParaRPr lang="ru-RU" sz="1800" dirty="0">
                        <a:effectLst/>
                        <a:latin typeface="Arial" panose="020B0604020202020204" pitchFamily="34" charset="0"/>
                        <a:ea typeface="Calibri"/>
                        <a:cs typeface="Arial" panose="020B0604020202020204" pitchFamily="34" charset="0"/>
                      </a:endParaRPr>
                    </a:p>
                  </a:txBody>
                  <a:tcPr marL="68580" marR="68580" marT="0" marB="0"/>
                </a:tc>
                <a:tc rowSpan="2">
                  <a:txBody>
                    <a:bodyPr/>
                    <a:lstStyle/>
                    <a:p>
                      <a:pPr algn="ctr">
                        <a:lnSpc>
                          <a:spcPct val="115000"/>
                        </a:lnSpc>
                        <a:spcAft>
                          <a:spcPts val="0"/>
                        </a:spcAft>
                      </a:pPr>
                      <a:r>
                        <a:rPr lang="ru-RU" sz="1100" dirty="0" err="1">
                          <a:effectLst/>
                          <a:latin typeface="Arial" panose="020B0604020202020204" pitchFamily="34" charset="0"/>
                          <a:cs typeface="Arial" panose="020B0604020202020204" pitchFamily="34" charset="0"/>
                        </a:rPr>
                        <a:t>Мектеп</a:t>
                      </a:r>
                      <a:r>
                        <a:rPr lang="ru-RU" sz="1100" dirty="0">
                          <a:effectLst/>
                          <a:latin typeface="Arial" panose="020B0604020202020204" pitchFamily="34" charset="0"/>
                          <a:cs typeface="Arial" panose="020B0604020202020204" pitchFamily="34" charset="0"/>
                        </a:rPr>
                        <a:t> саны</a:t>
                      </a:r>
                      <a:endParaRPr lang="ru-RU" sz="1800" dirty="0">
                        <a:effectLst/>
                        <a:latin typeface="Arial" panose="020B0604020202020204" pitchFamily="34" charset="0"/>
                        <a:ea typeface="Calibri"/>
                        <a:cs typeface="Arial" panose="020B0604020202020204" pitchFamily="34" charset="0"/>
                      </a:endParaRPr>
                    </a:p>
                  </a:txBody>
                  <a:tcPr marL="68580" marR="68580" marT="0" marB="0"/>
                </a:tc>
                <a:tc gridSpan="4">
                  <a:txBody>
                    <a:bodyPr/>
                    <a:lstStyle/>
                    <a:p>
                      <a:pPr algn="ctr">
                        <a:lnSpc>
                          <a:spcPct val="115000"/>
                        </a:lnSpc>
                        <a:spcAft>
                          <a:spcPts val="0"/>
                        </a:spcAft>
                      </a:pPr>
                      <a:r>
                        <a:rPr lang="ru-RU" sz="1100">
                          <a:effectLst/>
                          <a:latin typeface="Arial" panose="020B0604020202020204" pitchFamily="34" charset="0"/>
                          <a:cs typeface="Arial" panose="020B0604020202020204" pitchFamily="34" charset="0"/>
                        </a:rPr>
                        <a:t>В-1</a:t>
                      </a:r>
                      <a:endParaRPr lang="ru-RU" sz="1800">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algn="ctr">
                        <a:lnSpc>
                          <a:spcPct val="115000"/>
                        </a:lnSpc>
                        <a:spcAft>
                          <a:spcPts val="0"/>
                        </a:spcAft>
                      </a:pPr>
                      <a:r>
                        <a:rPr lang="ru-RU" sz="1100">
                          <a:effectLst/>
                          <a:latin typeface="Arial" panose="020B0604020202020204" pitchFamily="34" charset="0"/>
                          <a:cs typeface="Arial" panose="020B0604020202020204" pitchFamily="34" charset="0"/>
                        </a:rPr>
                        <a:t>В-2</a:t>
                      </a:r>
                      <a:endParaRPr lang="ru-RU" sz="1800">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algn="ctr">
                        <a:lnSpc>
                          <a:spcPct val="115000"/>
                        </a:lnSpc>
                        <a:spcAft>
                          <a:spcPts val="0"/>
                        </a:spcAft>
                      </a:pPr>
                      <a:r>
                        <a:rPr lang="ru-RU" sz="1100">
                          <a:effectLst/>
                          <a:latin typeface="Arial" panose="020B0604020202020204" pitchFamily="34" charset="0"/>
                          <a:cs typeface="Arial" panose="020B0604020202020204" pitchFamily="34" charset="0"/>
                        </a:rPr>
                        <a:t>C-1</a:t>
                      </a:r>
                      <a:endParaRPr lang="ru-RU" sz="1800">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algn="ctr">
                        <a:lnSpc>
                          <a:spcPct val="115000"/>
                        </a:lnSpc>
                        <a:spcAft>
                          <a:spcPts val="0"/>
                        </a:spcAft>
                      </a:pPr>
                      <a:r>
                        <a:rPr lang="ru-RU" sz="1100">
                          <a:effectLst/>
                          <a:latin typeface="Arial" panose="020B0604020202020204" pitchFamily="34" charset="0"/>
                          <a:cs typeface="Arial" panose="020B0604020202020204" pitchFamily="34" charset="0"/>
                        </a:rPr>
                        <a:t>CLIL</a:t>
                      </a:r>
                      <a:endParaRPr lang="ru-RU" sz="1800">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rowSpan="2">
                  <a:txBody>
                    <a:bodyPr/>
                    <a:lstStyle/>
                    <a:p>
                      <a:pPr algn="ctr">
                        <a:lnSpc>
                          <a:spcPct val="115000"/>
                        </a:lnSpc>
                        <a:spcAft>
                          <a:spcPts val="0"/>
                        </a:spcAft>
                      </a:pPr>
                      <a:r>
                        <a:rPr lang="ru-RU" sz="1100">
                          <a:effectLst/>
                          <a:latin typeface="Arial" panose="020B0604020202020204" pitchFamily="34" charset="0"/>
                          <a:cs typeface="Arial" panose="020B0604020202020204" pitchFamily="34" charset="0"/>
                        </a:rPr>
                        <a:t>Барлығы</a:t>
                      </a:r>
                      <a:endParaRPr lang="ru-RU" sz="180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0"/>
                  </a:ext>
                </a:extLst>
              </a:tr>
              <a:tr h="283105">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ф</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и</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х</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б</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ф</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и</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х</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б</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ф</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и</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х</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б</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ф</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и</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х</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б</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0001"/>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1</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dirty="0" err="1">
                          <a:solidFill>
                            <a:schemeClr val="tx2"/>
                          </a:solidFill>
                          <a:effectLst/>
                          <a:latin typeface="Arial" panose="020B0604020202020204" pitchFamily="34" charset="0"/>
                          <a:cs typeface="Arial" panose="020B0604020202020204" pitchFamily="34" charset="0"/>
                        </a:rPr>
                        <a:t>Ақтау</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20</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7</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r>
                        <a:rPr lang="kk-KZ" sz="1100">
                          <a:solidFill>
                            <a:schemeClr val="tx2"/>
                          </a:solidFill>
                          <a:effectLst/>
                          <a:latin typeface="Arial" panose="020B0604020202020204" pitchFamily="34" charset="0"/>
                          <a:cs typeface="Arial" panose="020B0604020202020204" pitchFamily="34" charset="0"/>
                        </a:rPr>
                        <a:t>19</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2"/>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2</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Жаңаөзен</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20</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24</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34</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2</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9</a:t>
                      </a:r>
                      <a:r>
                        <a:rPr lang="kk-KZ" sz="1100">
                          <a:solidFill>
                            <a:schemeClr val="tx2"/>
                          </a:solidFill>
                          <a:effectLst/>
                          <a:latin typeface="Arial" panose="020B0604020202020204" pitchFamily="34" charset="0"/>
                          <a:cs typeface="Arial" panose="020B0604020202020204" pitchFamily="34" charset="0"/>
                        </a:rPr>
                        <a:t>9</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3"/>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3</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Маңғыстау</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1</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1</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r>
                        <a:rPr lang="kk-KZ" sz="1100">
                          <a:solidFill>
                            <a:schemeClr val="tx2"/>
                          </a:solidFill>
                          <a:effectLst/>
                          <a:latin typeface="Arial" panose="020B0604020202020204" pitchFamily="34" charset="0"/>
                          <a:cs typeface="Arial" panose="020B0604020202020204" pitchFamily="34" charset="0"/>
                        </a:rPr>
                        <a:t>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4"/>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4</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Бейнеу</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1</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3</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7</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2</a:t>
                      </a:r>
                      <a:r>
                        <a:rPr lang="kk-KZ" sz="1100" dirty="0">
                          <a:solidFill>
                            <a:schemeClr val="tx2"/>
                          </a:solidFill>
                          <a:effectLst/>
                          <a:latin typeface="Arial" panose="020B0604020202020204" pitchFamily="34" charset="0"/>
                          <a:cs typeface="Arial" panose="020B0604020202020204" pitchFamily="34" charset="0"/>
                        </a:rPr>
                        <a:t>8</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5"/>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5</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Қарақия</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10</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2</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2</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1</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r>
                        <a:rPr lang="kk-KZ" sz="1100">
                          <a:solidFill>
                            <a:schemeClr val="tx2"/>
                          </a:solidFill>
                          <a:effectLst/>
                          <a:latin typeface="Arial" panose="020B0604020202020204" pitchFamily="34" charset="0"/>
                          <a:cs typeface="Arial" panose="020B0604020202020204" pitchFamily="34" charset="0"/>
                        </a:rPr>
                        <a:t>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6"/>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6</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dirty="0" err="1">
                          <a:solidFill>
                            <a:schemeClr val="tx2"/>
                          </a:solidFill>
                          <a:effectLst/>
                          <a:latin typeface="Arial" panose="020B0604020202020204" pitchFamily="34" charset="0"/>
                          <a:cs typeface="Arial" panose="020B0604020202020204" pitchFamily="34" charset="0"/>
                        </a:rPr>
                        <a:t>Түпқараған</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2</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dirty="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19</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7"/>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7</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Мұнайлы</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10</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dirty="0">
                          <a:solidFill>
                            <a:schemeClr val="tx2"/>
                          </a:solidFill>
                          <a:effectLst/>
                          <a:latin typeface="Arial" panose="020B0604020202020204" pitchFamily="34" charset="0"/>
                          <a:cs typeface="Arial" panose="020B0604020202020204" pitchFamily="34" charset="0"/>
                        </a:rPr>
                        <a:t>2</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dirty="0">
                          <a:solidFill>
                            <a:schemeClr val="tx2"/>
                          </a:solidFill>
                          <a:effectLst/>
                          <a:latin typeface="Arial" panose="020B0604020202020204" pitchFamily="34" charset="0"/>
                          <a:cs typeface="Arial" panose="020B0604020202020204" pitchFamily="34" charset="0"/>
                        </a:rPr>
                        <a:t>2</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kk-KZ" sz="1100">
                          <a:solidFill>
                            <a:schemeClr val="tx2"/>
                          </a:solidFill>
                          <a:effectLst/>
                          <a:latin typeface="Arial" panose="020B0604020202020204" pitchFamily="34" charset="0"/>
                          <a:cs typeface="Arial" panose="020B0604020202020204" pitchFamily="34" charset="0"/>
                        </a:rPr>
                        <a:t>7</a:t>
                      </a:r>
                      <a:r>
                        <a:rPr lang="ru-RU" sz="1100">
                          <a:solidFill>
                            <a:schemeClr val="tx2"/>
                          </a:solidFill>
                          <a:effectLst/>
                          <a:latin typeface="Arial" panose="020B0604020202020204" pitchFamily="34" charset="0"/>
                          <a:cs typeface="Arial" panose="020B0604020202020204" pitchFamily="34" charset="0"/>
                        </a:rPr>
                        <a:t>7</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8"/>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8</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БИЛ</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dirty="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7</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9"/>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9</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ЖБИЛ</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dirty="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dirty="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10"/>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10</a:t>
                      </a:r>
                      <a:endParaRPr lang="ru-RU" sz="18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ОМИ</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dirty="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dirty="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dirty="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8</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11"/>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 </a:t>
                      </a:r>
                      <a:endParaRPr lang="ru-RU" sz="1800">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Барлығы</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104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68</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95</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50</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66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10</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19</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8</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14</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8</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2</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0</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dirty="0">
                          <a:solidFill>
                            <a:schemeClr val="tx2"/>
                          </a:solidFill>
                          <a:effectLst/>
                          <a:latin typeface="Arial" panose="020B0604020202020204" pitchFamily="34" charset="0"/>
                          <a:cs typeface="Arial" panose="020B0604020202020204" pitchFamily="34" charset="0"/>
                        </a:rPr>
                        <a:t>0</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416</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12"/>
                  </a:ext>
                </a:extLst>
              </a:tr>
              <a:tr h="297664">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 </a:t>
                      </a:r>
                      <a:endParaRPr lang="ru-RU" sz="1800">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nSpc>
                          <a:spcPct val="115000"/>
                        </a:lnSpc>
                        <a:spcAft>
                          <a:spcPts val="0"/>
                        </a:spcAft>
                      </a:pPr>
                      <a:r>
                        <a:rPr lang="ru-RU" sz="20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gridSpan="4">
                  <a:txBody>
                    <a:bodyPr/>
                    <a:lstStyle/>
                    <a:p>
                      <a:pPr algn="ctr">
                        <a:lnSpc>
                          <a:spcPct val="115000"/>
                        </a:lnSpc>
                        <a:spcAft>
                          <a:spcPts val="0"/>
                        </a:spcAft>
                      </a:pPr>
                      <a:r>
                        <a:rPr lang="ru-RU" sz="1400">
                          <a:solidFill>
                            <a:schemeClr val="tx2"/>
                          </a:solidFill>
                          <a:effectLst/>
                          <a:latin typeface="Arial" panose="020B0604020202020204" pitchFamily="34" charset="0"/>
                          <a:cs typeface="Arial" panose="020B0604020202020204" pitchFamily="34" charset="0"/>
                        </a:rPr>
                        <a:t>279</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algn="ctr">
                        <a:lnSpc>
                          <a:spcPct val="115000"/>
                        </a:lnSpc>
                        <a:spcAft>
                          <a:spcPts val="0"/>
                        </a:spcAft>
                      </a:pPr>
                      <a:r>
                        <a:rPr lang="ru-RU" sz="1400">
                          <a:solidFill>
                            <a:schemeClr val="tx2"/>
                          </a:solidFill>
                          <a:effectLst/>
                          <a:latin typeface="Arial" panose="020B0604020202020204" pitchFamily="34" charset="0"/>
                          <a:cs typeface="Arial" panose="020B0604020202020204" pitchFamily="34" charset="0"/>
                        </a:rPr>
                        <a:t>5</a:t>
                      </a:r>
                      <a:r>
                        <a:rPr lang="kk-KZ" sz="1400">
                          <a:solidFill>
                            <a:schemeClr val="tx2"/>
                          </a:solidFill>
                          <a:effectLst/>
                          <a:latin typeface="Arial" panose="020B0604020202020204" pitchFamily="34" charset="0"/>
                          <a:cs typeface="Arial" panose="020B0604020202020204" pitchFamily="34" charset="0"/>
                        </a:rPr>
                        <a:t>1</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83</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algn="ctr">
                        <a:lnSpc>
                          <a:spcPct val="115000"/>
                        </a:lnSpc>
                        <a:spcAft>
                          <a:spcPts val="0"/>
                        </a:spcAft>
                      </a:pPr>
                      <a:r>
                        <a:rPr lang="ru-RU" sz="1400" dirty="0">
                          <a:solidFill>
                            <a:schemeClr val="tx2"/>
                          </a:solidFill>
                          <a:effectLst/>
                          <a:latin typeface="Arial" panose="020B0604020202020204" pitchFamily="34" charset="0"/>
                          <a:cs typeface="Arial" panose="020B0604020202020204" pitchFamily="34" charset="0"/>
                        </a:rPr>
                        <a:t>3</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416</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13"/>
                  </a:ext>
                </a:extLst>
              </a:tr>
              <a:tr h="283105">
                <a:tc>
                  <a:txBody>
                    <a:bodyPr/>
                    <a:lstStyle/>
                    <a:p>
                      <a:pPr>
                        <a:lnSpc>
                          <a:spcPct val="115000"/>
                        </a:lnSpc>
                        <a:spcAft>
                          <a:spcPts val="0"/>
                        </a:spcAft>
                      </a:pPr>
                      <a:r>
                        <a:rPr lang="ru-RU" sz="1100">
                          <a:effectLst/>
                          <a:latin typeface="Arial" panose="020B0604020202020204" pitchFamily="34" charset="0"/>
                          <a:cs typeface="Arial" panose="020B0604020202020204" pitchFamily="34" charset="0"/>
                        </a:rPr>
                        <a:t> </a:t>
                      </a:r>
                      <a:endParaRPr lang="ru-RU" sz="1800">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nSpc>
                          <a:spcPct val="115000"/>
                        </a:lnSpc>
                        <a:spcAft>
                          <a:spcPts val="0"/>
                        </a:spcAft>
                      </a:pPr>
                      <a:r>
                        <a:rPr lang="ru-RU" sz="1100">
                          <a:solidFill>
                            <a:schemeClr val="tx2"/>
                          </a:solidFill>
                          <a:effectLst/>
                          <a:latin typeface="Arial" panose="020B0604020202020204" pitchFamily="34" charset="0"/>
                          <a:cs typeface="Arial" panose="020B0604020202020204" pitchFamily="34" charset="0"/>
                        </a:rPr>
                        <a:t> </a:t>
                      </a:r>
                      <a:endParaRPr lang="ru-RU" sz="1800">
                        <a:solidFill>
                          <a:schemeClr val="tx2"/>
                        </a:solidFill>
                        <a:effectLst/>
                        <a:latin typeface="Arial" panose="020B0604020202020204" pitchFamily="34" charset="0"/>
                        <a:ea typeface="Calibri"/>
                        <a:cs typeface="Arial" panose="020B0604020202020204" pitchFamily="34" charset="0"/>
                      </a:endParaRPr>
                    </a:p>
                  </a:txBody>
                  <a:tcPr marL="68580" marR="68580" marT="0" marB="0" anchor="ctr"/>
                </a:tc>
                <a:tc gridSpan="16">
                  <a:txBody>
                    <a:bodyPr/>
                    <a:lstStyle/>
                    <a:p>
                      <a:pPr>
                        <a:lnSpc>
                          <a:spcPct val="115000"/>
                        </a:lnSpc>
                      </a:pPr>
                      <a:endParaRPr lang="ru-RU" sz="1800">
                        <a:solidFill>
                          <a:schemeClr val="tx2"/>
                        </a:solidFill>
                        <a:effectLst/>
                        <a:latin typeface="Arial" panose="020B0604020202020204" pitchFamily="34" charset="0"/>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416</a:t>
                      </a:r>
                      <a:endParaRPr lang="ru-RU" sz="18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10315150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kk-KZ" sz="2000" b="1" dirty="0">
                <a:solidFill>
                  <a:schemeClr val="tx2"/>
                </a:solidFill>
                <a:latin typeface="Arial" panose="020B0604020202020204" pitchFamily="34" charset="0"/>
                <a:cs typeface="Arial" panose="020B0604020202020204" pitchFamily="34" charset="0"/>
              </a:rPr>
              <a:t>2020 жылы қаңтар айынан бастап қосымша үстемақы алатын </a:t>
            </a:r>
            <a:r>
              <a:rPr lang="ru-RU" sz="2000" dirty="0">
                <a:solidFill>
                  <a:schemeClr val="tx2"/>
                </a:solidFill>
                <a:latin typeface="Arial" panose="020B0604020202020204" pitchFamily="34" charset="0"/>
                <a:cs typeface="Arial" panose="020B0604020202020204" pitchFamily="34" charset="0"/>
              </a:rPr>
              <a:t/>
            </a:r>
            <a:br>
              <a:rPr lang="ru-RU" sz="2000" dirty="0">
                <a:solidFill>
                  <a:schemeClr val="tx2"/>
                </a:solidFill>
                <a:latin typeface="Arial" panose="020B0604020202020204" pitchFamily="34" charset="0"/>
                <a:cs typeface="Arial" panose="020B0604020202020204" pitchFamily="34" charset="0"/>
              </a:rPr>
            </a:br>
            <a:r>
              <a:rPr lang="kk-KZ" sz="2000" b="1" dirty="0">
                <a:solidFill>
                  <a:schemeClr val="tx2"/>
                </a:solidFill>
                <a:latin typeface="Arial" panose="020B0604020202020204" pitchFamily="34" charset="0"/>
                <a:cs typeface="Arial" panose="020B0604020202020204" pitchFamily="34" charset="0"/>
              </a:rPr>
              <a:t>мұғалімдер саны</a:t>
            </a:r>
            <a:endParaRPr lang="ru-RU" sz="2000" dirty="0">
              <a:solidFill>
                <a:schemeClr val="tx2"/>
              </a:solidFill>
              <a:latin typeface="Arial" panose="020B0604020202020204" pitchFamily="34" charset="0"/>
              <a:cs typeface="Arial" panose="020B0604020202020204"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316156312"/>
              </p:ext>
            </p:extLst>
          </p:nvPr>
        </p:nvGraphicFramePr>
        <p:xfrm>
          <a:off x="902970" y="1412776"/>
          <a:ext cx="7338060" cy="2699004"/>
        </p:xfrm>
        <a:graphic>
          <a:graphicData uri="http://schemas.openxmlformats.org/drawingml/2006/table">
            <a:tbl>
              <a:tblPr firstRow="1" firstCol="1" bandRow="1">
                <a:tableStyleId>{5C22544A-7EE6-4342-B048-85BDC9FD1C3A}</a:tableStyleId>
              </a:tblPr>
              <a:tblGrid>
                <a:gridCol w="500678">
                  <a:extLst>
                    <a:ext uri="{9D8B030D-6E8A-4147-A177-3AD203B41FA5}">
                      <a16:colId xmlns:a16="http://schemas.microsoft.com/office/drawing/2014/main" val="20000"/>
                    </a:ext>
                  </a:extLst>
                </a:gridCol>
                <a:gridCol w="2179657">
                  <a:extLst>
                    <a:ext uri="{9D8B030D-6E8A-4147-A177-3AD203B41FA5}">
                      <a16:colId xmlns:a16="http://schemas.microsoft.com/office/drawing/2014/main" val="20001"/>
                    </a:ext>
                  </a:extLst>
                </a:gridCol>
                <a:gridCol w="1242060">
                  <a:extLst>
                    <a:ext uri="{9D8B030D-6E8A-4147-A177-3AD203B41FA5}">
                      <a16:colId xmlns:a16="http://schemas.microsoft.com/office/drawing/2014/main" val="20002"/>
                    </a:ext>
                  </a:extLst>
                </a:gridCol>
                <a:gridCol w="884555">
                  <a:extLst>
                    <a:ext uri="{9D8B030D-6E8A-4147-A177-3AD203B41FA5}">
                      <a16:colId xmlns:a16="http://schemas.microsoft.com/office/drawing/2014/main" val="20003"/>
                    </a:ext>
                  </a:extLst>
                </a:gridCol>
                <a:gridCol w="878205">
                  <a:extLst>
                    <a:ext uri="{9D8B030D-6E8A-4147-A177-3AD203B41FA5}">
                      <a16:colId xmlns:a16="http://schemas.microsoft.com/office/drawing/2014/main" val="20004"/>
                    </a:ext>
                  </a:extLst>
                </a:gridCol>
                <a:gridCol w="753745">
                  <a:extLst>
                    <a:ext uri="{9D8B030D-6E8A-4147-A177-3AD203B41FA5}">
                      <a16:colId xmlns:a16="http://schemas.microsoft.com/office/drawing/2014/main" val="20005"/>
                    </a:ext>
                  </a:extLst>
                </a:gridCol>
                <a:gridCol w="899160">
                  <a:extLst>
                    <a:ext uri="{9D8B030D-6E8A-4147-A177-3AD203B41FA5}">
                      <a16:colId xmlns:a16="http://schemas.microsoft.com/office/drawing/2014/main" val="20006"/>
                    </a:ext>
                  </a:extLst>
                </a:gridCol>
              </a:tblGrid>
              <a:tr h="0">
                <a:tc rowSpan="2">
                  <a:txBody>
                    <a:bodyPr/>
                    <a:lstStyle/>
                    <a:p>
                      <a:pPr algn="ctr">
                        <a:lnSpc>
                          <a:spcPct val="115000"/>
                        </a:lnSpc>
                        <a:spcAft>
                          <a:spcPts val="0"/>
                        </a:spcAft>
                      </a:pPr>
                      <a:r>
                        <a:rPr lang="ru-RU" sz="14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Calibri"/>
                        <a:cs typeface="Arial" panose="020B0604020202020204" pitchFamily="34" charset="0"/>
                      </a:endParaRPr>
                    </a:p>
                  </a:txBody>
                  <a:tcPr marL="68580" marR="68580" marT="0" marB="0"/>
                </a:tc>
                <a:tc rowSpan="2">
                  <a:txBody>
                    <a:bodyPr/>
                    <a:lstStyle/>
                    <a:p>
                      <a:pPr algn="ctr">
                        <a:lnSpc>
                          <a:spcPct val="115000"/>
                        </a:lnSpc>
                        <a:spcAft>
                          <a:spcPts val="0"/>
                        </a:spcAft>
                      </a:pPr>
                      <a:r>
                        <a:rPr lang="ru-RU" sz="1400" dirty="0" err="1">
                          <a:effectLst/>
                          <a:latin typeface="Arial" panose="020B0604020202020204" pitchFamily="34" charset="0"/>
                          <a:cs typeface="Arial" panose="020B0604020202020204" pitchFamily="34" charset="0"/>
                        </a:rPr>
                        <a:t>Аудан</a:t>
                      </a:r>
                      <a:r>
                        <a:rPr lang="ru-RU" sz="1400" dirty="0">
                          <a:effectLst/>
                          <a:latin typeface="Arial" panose="020B0604020202020204" pitchFamily="34" charset="0"/>
                          <a:cs typeface="Arial" panose="020B0604020202020204" pitchFamily="34" charset="0"/>
                        </a:rPr>
                        <a:t>/</a:t>
                      </a:r>
                      <a:r>
                        <a:rPr lang="kk-KZ" sz="1400" dirty="0">
                          <a:effectLst/>
                          <a:latin typeface="Arial" panose="020B0604020202020204" pitchFamily="34" charset="0"/>
                          <a:cs typeface="Arial" panose="020B0604020202020204" pitchFamily="34" charset="0"/>
                        </a:rPr>
                        <a:t>қала</a:t>
                      </a:r>
                      <a:endParaRPr lang="ru-RU" sz="1100" dirty="0">
                        <a:effectLst/>
                        <a:latin typeface="Arial" panose="020B0604020202020204" pitchFamily="34" charset="0"/>
                        <a:ea typeface="Calibri"/>
                        <a:cs typeface="Arial" panose="020B0604020202020204" pitchFamily="34" charset="0"/>
                      </a:endParaRPr>
                    </a:p>
                  </a:txBody>
                  <a:tcPr marL="68580" marR="68580" marT="0" marB="0"/>
                </a:tc>
                <a:tc gridSpan="4">
                  <a:txBody>
                    <a:bodyPr/>
                    <a:lstStyle/>
                    <a:p>
                      <a:pPr algn="ctr">
                        <a:lnSpc>
                          <a:spcPct val="115000"/>
                        </a:lnSpc>
                        <a:spcAft>
                          <a:spcPts val="0"/>
                        </a:spcAft>
                      </a:pPr>
                      <a:r>
                        <a:rPr lang="kk-KZ" sz="1400">
                          <a:effectLst/>
                          <a:latin typeface="Arial" panose="020B0604020202020204" pitchFamily="34" charset="0"/>
                          <a:cs typeface="Arial" panose="020B0604020202020204" pitchFamily="34" charset="0"/>
                        </a:rPr>
                        <a:t>В2</a:t>
                      </a:r>
                      <a:endParaRPr lang="ru-RU" sz="1100">
                        <a:effectLst/>
                        <a:latin typeface="Arial" panose="020B0604020202020204" pitchFamily="34" charset="0"/>
                        <a:ea typeface="Calibri"/>
                        <a:cs typeface="Arial" panose="020B0604020202020204" pitchFamily="34"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rowSpan="2">
                  <a:txBody>
                    <a:bodyPr/>
                    <a:lstStyle/>
                    <a:p>
                      <a:pPr algn="ctr">
                        <a:lnSpc>
                          <a:spcPct val="115000"/>
                        </a:lnSpc>
                        <a:spcAft>
                          <a:spcPts val="0"/>
                        </a:spcAft>
                      </a:pPr>
                      <a:r>
                        <a:rPr lang="kk-KZ" sz="1400">
                          <a:effectLst/>
                          <a:latin typeface="Arial" panose="020B0604020202020204" pitchFamily="34" charset="0"/>
                          <a:cs typeface="Arial" panose="020B0604020202020204" pitchFamily="34" charset="0"/>
                        </a:rPr>
                        <a:t>Саны</a:t>
                      </a:r>
                      <a:endParaRPr lang="ru-RU" sz="110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0"/>
                  </a:ext>
                </a:extLst>
              </a:tr>
              <a:tr h="0">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физика</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информатика</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химия</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биология</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vMerge="1">
                  <a:txBody>
                    <a:bodyPr/>
                    <a:lstStyle/>
                    <a:p>
                      <a:endParaRPr lang="ru-RU"/>
                    </a:p>
                  </a:txBody>
                  <a:tcPr/>
                </a:tc>
                <a:extLst>
                  <a:ext uri="{0D108BD9-81ED-4DB2-BD59-A6C34878D82A}">
                    <a16:rowId xmlns:a16="http://schemas.microsoft.com/office/drawing/2014/main" val="10001"/>
                  </a:ext>
                </a:extLst>
              </a:tr>
              <a:tr h="0">
                <a:tc>
                  <a:txBody>
                    <a:bodyPr/>
                    <a:lstStyle/>
                    <a:p>
                      <a:pPr algn="ctr">
                        <a:lnSpc>
                          <a:spcPct val="115000"/>
                        </a:lnSpc>
                        <a:spcAft>
                          <a:spcPts val="0"/>
                        </a:spcAft>
                      </a:pPr>
                      <a:r>
                        <a:rPr lang="kk-KZ" sz="1400">
                          <a:effectLst/>
                          <a:latin typeface="Arial" panose="020B0604020202020204" pitchFamily="34" charset="0"/>
                          <a:cs typeface="Arial" panose="020B0604020202020204" pitchFamily="34" charset="0"/>
                        </a:rPr>
                        <a:t>1</a:t>
                      </a:r>
                      <a:endParaRPr lang="ru-RU" sz="11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Актау </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5</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11</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5</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8</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29</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2"/>
                  </a:ext>
                </a:extLst>
              </a:tr>
              <a:tr h="0">
                <a:tc>
                  <a:txBody>
                    <a:bodyPr/>
                    <a:lstStyle/>
                    <a:p>
                      <a:pPr algn="ctr">
                        <a:lnSpc>
                          <a:spcPct val="115000"/>
                        </a:lnSpc>
                        <a:spcAft>
                          <a:spcPts val="0"/>
                        </a:spcAft>
                      </a:pPr>
                      <a:r>
                        <a:rPr lang="kk-KZ" sz="1400">
                          <a:effectLst/>
                          <a:latin typeface="Arial" panose="020B0604020202020204" pitchFamily="34" charset="0"/>
                          <a:cs typeface="Arial" panose="020B0604020202020204" pitchFamily="34" charset="0"/>
                        </a:rPr>
                        <a:t>2</a:t>
                      </a:r>
                      <a:endParaRPr lang="ru-RU" sz="11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ru-RU" sz="1400" dirty="0" err="1">
                          <a:solidFill>
                            <a:schemeClr val="tx2"/>
                          </a:solidFill>
                          <a:effectLst/>
                          <a:latin typeface="Arial" panose="020B0604020202020204" pitchFamily="34" charset="0"/>
                          <a:cs typeface="Arial" panose="020B0604020202020204" pitchFamily="34" charset="0"/>
                        </a:rPr>
                        <a:t>Жа</a:t>
                      </a:r>
                      <a:r>
                        <a:rPr lang="kk-KZ" sz="1400" dirty="0">
                          <a:solidFill>
                            <a:schemeClr val="tx2"/>
                          </a:solidFill>
                          <a:effectLst/>
                          <a:latin typeface="Arial" panose="020B0604020202020204" pitchFamily="34" charset="0"/>
                          <a:cs typeface="Arial" panose="020B0604020202020204" pitchFamily="34" charset="0"/>
                        </a:rPr>
                        <a:t>ңаөзен</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2</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5</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4</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10</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21</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3"/>
                  </a:ext>
                </a:extLst>
              </a:tr>
              <a:tr h="0">
                <a:tc>
                  <a:txBody>
                    <a:bodyPr/>
                    <a:lstStyle/>
                    <a:p>
                      <a:pPr algn="ctr">
                        <a:lnSpc>
                          <a:spcPct val="115000"/>
                        </a:lnSpc>
                        <a:spcAft>
                          <a:spcPts val="0"/>
                        </a:spcAft>
                      </a:pPr>
                      <a:r>
                        <a:rPr lang="kk-KZ" sz="1400">
                          <a:effectLst/>
                          <a:latin typeface="Arial" panose="020B0604020202020204" pitchFamily="34" charset="0"/>
                          <a:cs typeface="Arial" panose="020B0604020202020204" pitchFamily="34" charset="0"/>
                        </a:rPr>
                        <a:t>3</a:t>
                      </a:r>
                      <a:endParaRPr lang="ru-RU" sz="11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Маңғыстау </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2</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2</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3</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7</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4"/>
                  </a:ext>
                </a:extLst>
              </a:tr>
              <a:tr h="0">
                <a:tc>
                  <a:txBody>
                    <a:bodyPr/>
                    <a:lstStyle/>
                    <a:p>
                      <a:pPr algn="ctr">
                        <a:lnSpc>
                          <a:spcPct val="115000"/>
                        </a:lnSpc>
                        <a:spcAft>
                          <a:spcPts val="0"/>
                        </a:spcAft>
                      </a:pPr>
                      <a:r>
                        <a:rPr lang="kk-KZ" sz="1400">
                          <a:effectLst/>
                          <a:latin typeface="Arial" panose="020B0604020202020204" pitchFamily="34" charset="0"/>
                          <a:cs typeface="Arial" panose="020B0604020202020204" pitchFamily="34" charset="0"/>
                        </a:rPr>
                        <a:t>4</a:t>
                      </a:r>
                      <a:endParaRPr lang="ru-RU" sz="11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Бейнеу </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5</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6</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2</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6</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19</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5"/>
                  </a:ext>
                </a:extLst>
              </a:tr>
              <a:tr h="0">
                <a:tc>
                  <a:txBody>
                    <a:bodyPr/>
                    <a:lstStyle/>
                    <a:p>
                      <a:pPr algn="ctr">
                        <a:lnSpc>
                          <a:spcPct val="115000"/>
                        </a:lnSpc>
                        <a:spcAft>
                          <a:spcPts val="0"/>
                        </a:spcAft>
                      </a:pPr>
                      <a:r>
                        <a:rPr lang="kk-KZ" sz="1400">
                          <a:effectLst/>
                          <a:latin typeface="Arial" panose="020B0604020202020204" pitchFamily="34" charset="0"/>
                          <a:cs typeface="Arial" panose="020B0604020202020204" pitchFamily="34" charset="0"/>
                        </a:rPr>
                        <a:t>5</a:t>
                      </a:r>
                      <a:endParaRPr lang="ru-RU" sz="11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Қарақия </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6</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4</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1</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8</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19</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6"/>
                  </a:ext>
                </a:extLst>
              </a:tr>
              <a:tr h="0">
                <a:tc>
                  <a:txBody>
                    <a:bodyPr/>
                    <a:lstStyle/>
                    <a:p>
                      <a:pPr algn="ctr">
                        <a:lnSpc>
                          <a:spcPct val="115000"/>
                        </a:lnSpc>
                        <a:spcAft>
                          <a:spcPts val="0"/>
                        </a:spcAft>
                      </a:pPr>
                      <a:r>
                        <a:rPr lang="kk-KZ" sz="1400">
                          <a:effectLst/>
                          <a:latin typeface="Arial" panose="020B0604020202020204" pitchFamily="34" charset="0"/>
                          <a:cs typeface="Arial" panose="020B0604020202020204" pitchFamily="34" charset="0"/>
                        </a:rPr>
                        <a:t>6</a:t>
                      </a:r>
                      <a:endParaRPr lang="ru-RU" sz="11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Түпқараған </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5</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1</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6</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12</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7"/>
                  </a:ext>
                </a:extLst>
              </a:tr>
              <a:tr h="0">
                <a:tc>
                  <a:txBody>
                    <a:bodyPr/>
                    <a:lstStyle/>
                    <a:p>
                      <a:pPr algn="ctr">
                        <a:lnSpc>
                          <a:spcPct val="115000"/>
                        </a:lnSpc>
                        <a:spcAft>
                          <a:spcPts val="0"/>
                        </a:spcAft>
                      </a:pPr>
                      <a:r>
                        <a:rPr lang="kk-KZ" sz="1400">
                          <a:effectLst/>
                          <a:latin typeface="Arial" panose="020B0604020202020204" pitchFamily="34" charset="0"/>
                          <a:cs typeface="Arial" panose="020B0604020202020204" pitchFamily="34" charset="0"/>
                        </a:rPr>
                        <a:t>7</a:t>
                      </a:r>
                      <a:endParaRPr lang="ru-RU" sz="1100">
                        <a:effectLst/>
                        <a:latin typeface="Arial" panose="020B0604020202020204" pitchFamily="34" charset="0"/>
                        <a:ea typeface="Calibri"/>
                        <a:cs typeface="Arial" panose="020B0604020202020204" pitchFamily="34" charset="0"/>
                      </a:endParaRPr>
                    </a:p>
                  </a:txBody>
                  <a:tcPr marL="68580" marR="68580" marT="0" marB="0"/>
                </a:tc>
                <a:tc>
                  <a:txBody>
                    <a:bodyPr/>
                    <a:lstStyle/>
                    <a:p>
                      <a:pP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Мұнайлы </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6</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14</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2</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8</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dirty="0">
                          <a:solidFill>
                            <a:schemeClr val="tx2"/>
                          </a:solidFill>
                          <a:effectLst/>
                          <a:latin typeface="Arial" panose="020B0604020202020204" pitchFamily="34" charset="0"/>
                          <a:cs typeface="Arial" panose="020B0604020202020204" pitchFamily="34" charset="0"/>
                        </a:rPr>
                        <a:t>30</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8"/>
                  </a:ext>
                </a:extLst>
              </a:tr>
              <a:tr h="237490">
                <a:tc>
                  <a:txBody>
                    <a:bodyPr/>
                    <a:lstStyle/>
                    <a:p>
                      <a:pPr>
                        <a:lnSpc>
                          <a:spcPct val="115000"/>
                        </a:lnSpc>
                      </a:pPr>
                      <a:endParaRPr lang="ru-RU" sz="1100">
                        <a:effectLst/>
                        <a:latin typeface="Arial" panose="020B0604020202020204" pitchFamily="34" charset="0"/>
                        <a:cs typeface="Arial" panose="020B0604020202020204" pitchFamily="34" charset="0"/>
                      </a:endParaRPr>
                    </a:p>
                  </a:txBody>
                  <a:tcPr marL="68580" marR="68580" marT="0" marB="0"/>
                </a:tc>
                <a:tc>
                  <a:txBody>
                    <a:bodyPr/>
                    <a:lstStyle/>
                    <a:p>
                      <a:pP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Барлығы</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26</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47</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15</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kk-KZ" sz="1400">
                          <a:solidFill>
                            <a:schemeClr val="tx2"/>
                          </a:solidFill>
                          <a:effectLst/>
                          <a:latin typeface="Arial" panose="020B0604020202020204" pitchFamily="34" charset="0"/>
                          <a:cs typeface="Arial" panose="020B0604020202020204" pitchFamily="34" charset="0"/>
                        </a:rPr>
                        <a:t>49</a:t>
                      </a:r>
                      <a:endParaRPr lang="ru-RU" sz="1100">
                        <a:solidFill>
                          <a:schemeClr val="tx2"/>
                        </a:solidFill>
                        <a:effectLst/>
                        <a:latin typeface="Arial" panose="020B0604020202020204" pitchFamily="34" charset="0"/>
                        <a:ea typeface="Calibri"/>
                        <a:cs typeface="Arial" panose="020B0604020202020204" pitchFamily="34" charset="0"/>
                      </a:endParaRPr>
                    </a:p>
                  </a:txBody>
                  <a:tcPr marL="68580" marR="68580" marT="0" marB="0"/>
                </a:tc>
                <a:tc>
                  <a:txBody>
                    <a:bodyPr/>
                    <a:lstStyle/>
                    <a:p>
                      <a:pPr algn="ctr">
                        <a:lnSpc>
                          <a:spcPct val="115000"/>
                        </a:lnSpc>
                        <a:spcAft>
                          <a:spcPts val="0"/>
                        </a:spcAft>
                      </a:pPr>
                      <a:r>
                        <a:rPr lang="ru-RU" sz="1400" dirty="0">
                          <a:solidFill>
                            <a:schemeClr val="tx2"/>
                          </a:solidFill>
                          <a:effectLst/>
                          <a:latin typeface="Arial" panose="020B0604020202020204" pitchFamily="34" charset="0"/>
                          <a:cs typeface="Arial" panose="020B0604020202020204" pitchFamily="34" charset="0"/>
                        </a:rPr>
                        <a:t>137</a:t>
                      </a:r>
                      <a:endParaRPr lang="ru-RU" sz="1100" dirty="0">
                        <a:solidFill>
                          <a:schemeClr val="tx2"/>
                        </a:solidFill>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9"/>
                  </a:ext>
                </a:extLst>
              </a:tr>
            </a:tbl>
          </a:graphicData>
        </a:graphic>
      </p:graphicFrame>
      <p:sp>
        <p:nvSpPr>
          <p:cNvPr id="5" name="Прямоугольник 4"/>
          <p:cNvSpPr/>
          <p:nvPr/>
        </p:nvSpPr>
        <p:spPr>
          <a:xfrm>
            <a:off x="323528" y="4145012"/>
            <a:ext cx="8496944" cy="2308324"/>
          </a:xfrm>
          <a:prstGeom prst="rect">
            <a:avLst/>
          </a:prstGeom>
        </p:spPr>
        <p:txBody>
          <a:bodyPr wrap="square">
            <a:spAutoFit/>
          </a:bodyPr>
          <a:lstStyle/>
          <a:p>
            <a:pPr marL="285750" indent="-285750" algn="just">
              <a:buFont typeface="Arial" panose="020B0604020202020204" pitchFamily="34" charset="0"/>
              <a:buChar char="•"/>
            </a:pPr>
            <a:r>
              <a:rPr lang="en-US" dirty="0" smtClean="0">
                <a:solidFill>
                  <a:schemeClr val="tx2"/>
                </a:solidFill>
                <a:latin typeface="Arial" panose="020B0604020202020204" pitchFamily="34" charset="0"/>
                <a:cs typeface="Arial" panose="020B0604020202020204" pitchFamily="34" charset="0"/>
              </a:rPr>
              <a:t>	</a:t>
            </a:r>
            <a:r>
              <a:rPr lang="kk-KZ" dirty="0" smtClean="0">
                <a:solidFill>
                  <a:schemeClr val="tx2"/>
                </a:solidFill>
                <a:latin typeface="Arial" panose="020B0604020202020204" pitchFamily="34" charset="0"/>
                <a:cs typeface="Arial" panose="020B0604020202020204" pitchFamily="34" charset="0"/>
              </a:rPr>
              <a:t>2019 </a:t>
            </a:r>
            <a:r>
              <a:rPr lang="kk-KZ" dirty="0">
                <a:solidFill>
                  <a:schemeClr val="tx2"/>
                </a:solidFill>
                <a:latin typeface="Arial" panose="020B0604020202020204" pitchFamily="34" charset="0"/>
                <a:cs typeface="Arial" panose="020B0604020202020204" pitchFamily="34" charset="0"/>
              </a:rPr>
              <a:t>жылы жаратылыстану пәндерінің ағылшын тілін В1, В2 дейгейінде меңгерген) 86 мұғалімге (Ақтау-11, Жаңаөзен-3, Мұнайлы-18, Қарақия-12, Маңғыстау-12, Бейнеу-12, Тупқараған-18) «Ustaz Professional Learning Centre» ЖШС-і менторлық әдістемелік көмек көрсетуде.</a:t>
            </a:r>
            <a:endParaRPr lang="ru-RU" dirty="0">
              <a:solidFill>
                <a:schemeClr val="tx2"/>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US" dirty="0" smtClean="0">
                <a:solidFill>
                  <a:schemeClr val="tx2"/>
                </a:solidFill>
                <a:latin typeface="Arial" panose="020B0604020202020204" pitchFamily="34" charset="0"/>
                <a:cs typeface="Arial" panose="020B0604020202020204" pitchFamily="34" charset="0"/>
              </a:rPr>
              <a:t>	</a:t>
            </a:r>
            <a:r>
              <a:rPr lang="kk-KZ" dirty="0" smtClean="0">
                <a:solidFill>
                  <a:schemeClr val="tx2"/>
                </a:solidFill>
                <a:latin typeface="Arial" panose="020B0604020202020204" pitchFamily="34" charset="0"/>
                <a:cs typeface="Arial" panose="020B0604020202020204" pitchFamily="34" charset="0"/>
              </a:rPr>
              <a:t>Маңғыстау </a:t>
            </a:r>
            <a:r>
              <a:rPr lang="kk-KZ" dirty="0">
                <a:solidFill>
                  <a:schemeClr val="tx2"/>
                </a:solidFill>
                <a:latin typeface="Arial" panose="020B0604020202020204" pitchFamily="34" charset="0"/>
                <a:cs typeface="Arial" panose="020B0604020202020204" pitchFamily="34" charset="0"/>
              </a:rPr>
              <a:t>облысының білім басқармасы «British Council» ұйымының ұйымдастыруымен «English for success» жобасы арқылы облыстағы ағылшын тілі және жаратылыстану пәндері мұғалімдерін ағылшын тілінде оқыту бойынша 180 педагогті курстан өткізді.</a:t>
            </a:r>
            <a:endParaRPr lang="ru-RU"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311677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188640"/>
            <a:ext cx="9144000" cy="12961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noAutofit/>
          </a:bodyPr>
          <a:lstStyle/>
          <a:p>
            <a:r>
              <a:rPr lang="kk-KZ" sz="2400" b="1" dirty="0">
                <a:solidFill>
                  <a:schemeClr val="bg1"/>
                </a:solidFill>
                <a:latin typeface="Arial" panose="020B0604020202020204" pitchFamily="34" charset="0"/>
                <a:cs typeface="Arial" panose="020B0604020202020204" pitchFamily="34" charset="0"/>
              </a:rPr>
              <a:t>VI. Тәрбие саласы бойынша </a:t>
            </a:r>
            <a:r>
              <a:rPr lang="kk-KZ" sz="2400" b="1" dirty="0" smtClean="0">
                <a:solidFill>
                  <a:schemeClr val="bg1"/>
                </a:solidFill>
                <a:latin typeface="Arial" panose="020B0604020202020204" pitchFamily="34" charset="0"/>
                <a:cs typeface="Arial" panose="020B0604020202020204" pitchFamily="34" charset="0"/>
              </a:rPr>
              <a:t>әлеуметтік тапсырыс</a:t>
            </a:r>
            <a:endParaRPr lang="ru-RU" sz="2400" dirty="0">
              <a:solidFill>
                <a:schemeClr val="bg1"/>
              </a:solidFill>
              <a:latin typeface="Arial" panose="020B0604020202020204" pitchFamily="34" charset="0"/>
              <a:cs typeface="Arial" panose="020B0604020202020204" pitchFamily="34"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3265740340"/>
              </p:ext>
            </p:extLst>
          </p:nvPr>
        </p:nvGraphicFramePr>
        <p:xfrm>
          <a:off x="683568" y="1600200"/>
          <a:ext cx="8064896" cy="4525963"/>
        </p:xfrm>
        <a:graphic>
          <a:graphicData uri="http://schemas.openxmlformats.org/drawingml/2006/table">
            <a:tbl>
              <a:tblPr firstRow="1" firstCol="1" bandRow="1">
                <a:tableStyleId>{5C22544A-7EE6-4342-B048-85BDC9FD1C3A}</a:tableStyleId>
              </a:tblPr>
              <a:tblGrid>
                <a:gridCol w="477520">
                  <a:extLst>
                    <a:ext uri="{9D8B030D-6E8A-4147-A177-3AD203B41FA5}">
                      <a16:colId xmlns:a16="http://schemas.microsoft.com/office/drawing/2014/main" val="20000"/>
                    </a:ext>
                  </a:extLst>
                </a:gridCol>
                <a:gridCol w="3111750">
                  <a:extLst>
                    <a:ext uri="{9D8B030D-6E8A-4147-A177-3AD203B41FA5}">
                      <a16:colId xmlns:a16="http://schemas.microsoft.com/office/drawing/2014/main" val="20001"/>
                    </a:ext>
                  </a:extLst>
                </a:gridCol>
                <a:gridCol w="1689946">
                  <a:extLst>
                    <a:ext uri="{9D8B030D-6E8A-4147-A177-3AD203B41FA5}">
                      <a16:colId xmlns:a16="http://schemas.microsoft.com/office/drawing/2014/main" val="20002"/>
                    </a:ext>
                  </a:extLst>
                </a:gridCol>
                <a:gridCol w="1525254">
                  <a:extLst>
                    <a:ext uri="{9D8B030D-6E8A-4147-A177-3AD203B41FA5}">
                      <a16:colId xmlns:a16="http://schemas.microsoft.com/office/drawing/2014/main" val="20003"/>
                    </a:ext>
                  </a:extLst>
                </a:gridCol>
                <a:gridCol w="1260426">
                  <a:extLst>
                    <a:ext uri="{9D8B030D-6E8A-4147-A177-3AD203B41FA5}">
                      <a16:colId xmlns:a16="http://schemas.microsoft.com/office/drawing/2014/main" val="20004"/>
                    </a:ext>
                  </a:extLst>
                </a:gridCol>
              </a:tblGrid>
              <a:tr h="432809">
                <a:tc>
                  <a:txBody>
                    <a:bodyPr/>
                    <a:lstStyle/>
                    <a:p>
                      <a:pPr>
                        <a:spcAft>
                          <a:spcPts val="0"/>
                        </a:spcAft>
                      </a:pPr>
                      <a:r>
                        <a:rPr lang="kk-KZ" sz="900" dirty="0">
                          <a:effectLst/>
                        </a:rPr>
                        <a:t>Р/с</a:t>
                      </a:r>
                      <a:endParaRPr lang="ru-RU" sz="900" dirty="0">
                        <a:effectLst/>
                        <a:latin typeface="Calibri"/>
                        <a:ea typeface="Calibri"/>
                        <a:cs typeface="Times New Roman"/>
                      </a:endParaRPr>
                    </a:p>
                  </a:txBody>
                  <a:tcPr marL="54101" marR="54101" marT="0" marB="0"/>
                </a:tc>
                <a:tc>
                  <a:txBody>
                    <a:bodyPr/>
                    <a:lstStyle/>
                    <a:p>
                      <a:pPr algn="ctr">
                        <a:spcAft>
                          <a:spcPts val="0"/>
                        </a:spcAft>
                      </a:pPr>
                      <a:r>
                        <a:rPr lang="kk-KZ" sz="900">
                          <a:effectLst/>
                        </a:rPr>
                        <a:t>Мемлекеттік  әлеуметтік</a:t>
                      </a:r>
                      <a:endParaRPr lang="ru-RU" sz="900">
                        <a:effectLst/>
                      </a:endParaRPr>
                    </a:p>
                    <a:p>
                      <a:pPr algn="ctr">
                        <a:spcAft>
                          <a:spcPts val="0"/>
                        </a:spcAft>
                      </a:pPr>
                      <a:r>
                        <a:rPr lang="kk-KZ" sz="900">
                          <a:effectLst/>
                        </a:rPr>
                        <a:t>тапсырыстың  жоба  атауы</a:t>
                      </a:r>
                      <a:endParaRPr lang="ru-RU" sz="900">
                        <a:effectLst/>
                        <a:latin typeface="Calibri"/>
                        <a:ea typeface="Calibri"/>
                        <a:cs typeface="Times New Roman"/>
                      </a:endParaRPr>
                    </a:p>
                  </a:txBody>
                  <a:tcPr marL="54101" marR="54101" marT="0" marB="0"/>
                </a:tc>
                <a:tc>
                  <a:txBody>
                    <a:bodyPr/>
                    <a:lstStyle/>
                    <a:p>
                      <a:pPr algn="ctr">
                        <a:spcAft>
                          <a:spcPts val="0"/>
                        </a:spcAft>
                      </a:pPr>
                      <a:r>
                        <a:rPr lang="kk-KZ" sz="900">
                          <a:effectLst/>
                        </a:rPr>
                        <a:t>ҮЕҰ  атауы</a:t>
                      </a:r>
                      <a:endParaRPr lang="ru-RU" sz="900">
                        <a:effectLst/>
                        <a:latin typeface="Calibri"/>
                        <a:ea typeface="Calibri"/>
                        <a:cs typeface="Times New Roman"/>
                      </a:endParaRPr>
                    </a:p>
                  </a:txBody>
                  <a:tcPr marL="54101" marR="54101" marT="0" marB="0"/>
                </a:tc>
                <a:tc>
                  <a:txBody>
                    <a:bodyPr/>
                    <a:lstStyle/>
                    <a:p>
                      <a:pPr algn="ctr">
                        <a:spcAft>
                          <a:spcPts val="0"/>
                        </a:spcAft>
                        <a:tabLst>
                          <a:tab pos="154305" algn="l"/>
                        </a:tabLst>
                      </a:pPr>
                      <a:r>
                        <a:rPr lang="kk-KZ" sz="900">
                          <a:effectLst/>
                        </a:rPr>
                        <a:t>Ұтқан  ақшасы</a:t>
                      </a:r>
                      <a:endParaRPr lang="ru-RU" sz="900">
                        <a:effectLst/>
                      </a:endParaRPr>
                    </a:p>
                    <a:p>
                      <a:pPr algn="ctr">
                        <a:spcAft>
                          <a:spcPts val="0"/>
                        </a:spcAft>
                        <a:tabLst>
                          <a:tab pos="154305" algn="l"/>
                        </a:tabLst>
                      </a:pPr>
                      <a:r>
                        <a:rPr lang="kk-KZ" sz="900">
                          <a:effectLst/>
                        </a:rPr>
                        <a:t>(теңге)</a:t>
                      </a:r>
                      <a:endParaRPr lang="ru-RU" sz="900">
                        <a:effectLst/>
                        <a:latin typeface="Calibri"/>
                        <a:ea typeface="Calibri"/>
                        <a:cs typeface="Times New Roman"/>
                      </a:endParaRPr>
                    </a:p>
                  </a:txBody>
                  <a:tcPr marL="54101" marR="54101" marT="0" marB="0"/>
                </a:tc>
                <a:tc>
                  <a:txBody>
                    <a:bodyPr/>
                    <a:lstStyle/>
                    <a:p>
                      <a:pPr>
                        <a:spcAft>
                          <a:spcPts val="0"/>
                        </a:spcAft>
                        <a:tabLst>
                          <a:tab pos="154305" algn="l"/>
                        </a:tabLst>
                      </a:pPr>
                      <a:r>
                        <a:rPr lang="kk-KZ" sz="900">
                          <a:effectLst/>
                        </a:rPr>
                        <a:t>Өткізілген шара</a:t>
                      </a:r>
                      <a:endParaRPr lang="ru-RU" sz="900">
                        <a:effectLst/>
                        <a:latin typeface="Calibri"/>
                        <a:ea typeface="Calibri"/>
                        <a:cs typeface="Times New Roman"/>
                      </a:endParaRPr>
                    </a:p>
                  </a:txBody>
                  <a:tcPr marL="54101" marR="54101" marT="0" marB="0"/>
                </a:tc>
                <a:extLst>
                  <a:ext uri="{0D108BD9-81ED-4DB2-BD59-A6C34878D82A}">
                    <a16:rowId xmlns:a16="http://schemas.microsoft.com/office/drawing/2014/main" val="10000"/>
                  </a:ext>
                </a:extLst>
              </a:tr>
              <a:tr h="721349">
                <a:tc>
                  <a:txBody>
                    <a:bodyPr/>
                    <a:lstStyle/>
                    <a:p>
                      <a:pPr>
                        <a:spcAft>
                          <a:spcPts val="0"/>
                        </a:spcAft>
                      </a:pPr>
                      <a:r>
                        <a:rPr lang="kk-KZ" sz="900">
                          <a:effectLst/>
                        </a:rPr>
                        <a:t>1.</a:t>
                      </a:r>
                      <a:endParaRPr lang="ru-RU" sz="900">
                        <a:effectLst/>
                        <a:latin typeface="Calibri"/>
                        <a:ea typeface="Calibri"/>
                        <a:cs typeface="Times New Roman"/>
                      </a:endParaRPr>
                    </a:p>
                  </a:txBody>
                  <a:tcPr marL="54101" marR="54101" marT="0" marB="0"/>
                </a:tc>
                <a:tc>
                  <a:txBody>
                    <a:bodyPr/>
                    <a:lstStyle/>
                    <a:p>
                      <a:pPr>
                        <a:spcAft>
                          <a:spcPts val="0"/>
                        </a:spcAft>
                      </a:pPr>
                      <a:r>
                        <a:rPr lang="kk-KZ" sz="1050" dirty="0">
                          <a:solidFill>
                            <a:schemeClr val="tx2"/>
                          </a:solidFill>
                          <a:effectLst/>
                          <a:latin typeface="Arial" panose="020B0604020202020204" pitchFamily="34" charset="0"/>
                          <a:cs typeface="Arial" panose="020B0604020202020204" pitchFamily="34" charset="0"/>
                        </a:rPr>
                        <a:t>Денсаулықты  және  өмірлік  дағдыларды  қалыптастыру,  кәмелетке  толмағандар  арасында  суицидтің  алдын  алу</a:t>
                      </a:r>
                      <a:endParaRPr lang="ru-RU" sz="1050" dirty="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pPr>
                      <a:r>
                        <a:rPr lang="kk-KZ" sz="1050">
                          <a:solidFill>
                            <a:schemeClr val="tx2"/>
                          </a:solidFill>
                          <a:effectLst/>
                          <a:latin typeface="Arial" panose="020B0604020202020204" pitchFamily="34" charset="0"/>
                          <a:cs typeface="Arial" panose="020B0604020202020204" pitchFamily="34" charset="0"/>
                        </a:rPr>
                        <a:t>"MANGYSTAY GLOBAL" қоғамдық қоры</a:t>
                      </a:r>
                      <a:endParaRPr lang="ru-RU" sz="105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tabLst>
                          <a:tab pos="154305" algn="l"/>
                        </a:tabLst>
                      </a:pPr>
                      <a:r>
                        <a:rPr lang="ru-RU" sz="1050">
                          <a:solidFill>
                            <a:schemeClr val="tx2"/>
                          </a:solidFill>
                          <a:effectLst/>
                          <a:latin typeface="Arial" panose="020B0604020202020204" pitchFamily="34" charset="0"/>
                          <a:cs typeface="Arial" panose="020B0604020202020204" pitchFamily="34" charset="0"/>
                        </a:rPr>
                        <a:t>3 299 000,00</a:t>
                      </a:r>
                      <a:endParaRPr lang="ru-RU" sz="105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rowSpan="2">
                  <a:txBody>
                    <a:bodyPr/>
                    <a:lstStyle/>
                    <a:p>
                      <a:pPr>
                        <a:spcAft>
                          <a:spcPts val="0"/>
                        </a:spcAft>
                        <a:tabLst>
                          <a:tab pos="154305" algn="l"/>
                        </a:tabLst>
                      </a:pPr>
                      <a:r>
                        <a:rPr lang="kk-KZ" sz="1050">
                          <a:solidFill>
                            <a:schemeClr val="tx2"/>
                          </a:solidFill>
                          <a:effectLst/>
                          <a:latin typeface="Arial" panose="020B0604020202020204" pitchFamily="34" charset="0"/>
                          <a:cs typeface="Arial" panose="020B0604020202020204" pitchFamily="34" charset="0"/>
                        </a:rPr>
                        <a:t>3 семинар</a:t>
                      </a:r>
                      <a:endParaRPr lang="ru-RU" sz="1050">
                        <a:solidFill>
                          <a:schemeClr val="tx2"/>
                        </a:solidFill>
                        <a:effectLst/>
                        <a:latin typeface="Arial" panose="020B0604020202020204" pitchFamily="34" charset="0"/>
                        <a:cs typeface="Arial" panose="020B0604020202020204" pitchFamily="34" charset="0"/>
                      </a:endParaRPr>
                    </a:p>
                    <a:p>
                      <a:pPr>
                        <a:spcAft>
                          <a:spcPts val="0"/>
                        </a:spcAft>
                        <a:tabLst>
                          <a:tab pos="154305" algn="l"/>
                        </a:tabLst>
                      </a:pPr>
                      <a:r>
                        <a:rPr lang="kk-KZ" sz="1050">
                          <a:solidFill>
                            <a:schemeClr val="tx2"/>
                          </a:solidFill>
                          <a:effectLst/>
                          <a:latin typeface="Arial" panose="020B0604020202020204" pitchFamily="34" charset="0"/>
                          <a:cs typeface="Arial" panose="020B0604020202020204" pitchFamily="34" charset="0"/>
                        </a:rPr>
                        <a:t>(50 сынып жетекші, 90 психолог)</a:t>
                      </a:r>
                      <a:endParaRPr lang="ru-RU" sz="1050">
                        <a:solidFill>
                          <a:schemeClr val="tx2"/>
                        </a:solidFill>
                        <a:effectLst/>
                        <a:latin typeface="Arial" panose="020B0604020202020204" pitchFamily="34" charset="0"/>
                        <a:cs typeface="Arial" panose="020B0604020202020204" pitchFamily="34" charset="0"/>
                      </a:endParaRPr>
                    </a:p>
                    <a:p>
                      <a:pPr>
                        <a:spcAft>
                          <a:spcPts val="0"/>
                        </a:spcAft>
                        <a:tabLst>
                          <a:tab pos="154305" algn="l"/>
                        </a:tabLst>
                      </a:pPr>
                      <a:r>
                        <a:rPr lang="kk-KZ" sz="1050">
                          <a:solidFill>
                            <a:schemeClr val="tx2"/>
                          </a:solidFill>
                          <a:effectLst/>
                          <a:latin typeface="Arial" panose="020B0604020202020204" pitchFamily="34" charset="0"/>
                          <a:cs typeface="Arial" panose="020B0604020202020204" pitchFamily="34" charset="0"/>
                        </a:rPr>
                        <a:t>Өзен-1, </a:t>
                      </a:r>
                      <a:endParaRPr lang="ru-RU" sz="1050">
                        <a:solidFill>
                          <a:schemeClr val="tx2"/>
                        </a:solidFill>
                        <a:effectLst/>
                        <a:latin typeface="Arial" panose="020B0604020202020204" pitchFamily="34" charset="0"/>
                        <a:cs typeface="Arial" panose="020B0604020202020204" pitchFamily="34" charset="0"/>
                      </a:endParaRPr>
                    </a:p>
                    <a:p>
                      <a:pPr>
                        <a:spcAft>
                          <a:spcPts val="0"/>
                        </a:spcAft>
                        <a:tabLst>
                          <a:tab pos="154305" algn="l"/>
                        </a:tabLst>
                      </a:pPr>
                      <a:r>
                        <a:rPr lang="kk-KZ" sz="1050">
                          <a:solidFill>
                            <a:schemeClr val="tx2"/>
                          </a:solidFill>
                          <a:effectLst/>
                          <a:latin typeface="Arial" panose="020B0604020202020204" pitchFamily="34" charset="0"/>
                          <a:cs typeface="Arial" panose="020B0604020202020204" pitchFamily="34" charset="0"/>
                        </a:rPr>
                        <a:t>Ақтау-2</a:t>
                      </a:r>
                      <a:endParaRPr lang="ru-RU" sz="1050">
                        <a:solidFill>
                          <a:schemeClr val="tx2"/>
                        </a:solidFill>
                        <a:effectLst/>
                        <a:latin typeface="Arial" panose="020B0604020202020204" pitchFamily="34" charset="0"/>
                        <a:ea typeface="Calibri"/>
                        <a:cs typeface="Arial" panose="020B0604020202020204" pitchFamily="34" charset="0"/>
                      </a:endParaRPr>
                    </a:p>
                  </a:txBody>
                  <a:tcPr marL="54101" marR="54101" marT="0" marB="0"/>
                </a:tc>
                <a:extLst>
                  <a:ext uri="{0D108BD9-81ED-4DB2-BD59-A6C34878D82A}">
                    <a16:rowId xmlns:a16="http://schemas.microsoft.com/office/drawing/2014/main" val="10001"/>
                  </a:ext>
                </a:extLst>
              </a:tr>
              <a:tr h="721349">
                <a:tc>
                  <a:txBody>
                    <a:bodyPr/>
                    <a:lstStyle/>
                    <a:p>
                      <a:pPr>
                        <a:spcAft>
                          <a:spcPts val="0"/>
                        </a:spcAft>
                      </a:pPr>
                      <a:r>
                        <a:rPr lang="kk-KZ" sz="900">
                          <a:effectLst/>
                        </a:rPr>
                        <a:t>2.</a:t>
                      </a:r>
                      <a:endParaRPr lang="ru-RU" sz="900">
                        <a:effectLst/>
                        <a:latin typeface="Calibri"/>
                        <a:ea typeface="Calibri"/>
                        <a:cs typeface="Times New Roman"/>
                      </a:endParaRPr>
                    </a:p>
                  </a:txBody>
                  <a:tcPr marL="54101" marR="54101" marT="0" marB="0"/>
                </a:tc>
                <a:tc>
                  <a:txBody>
                    <a:bodyPr/>
                    <a:lstStyle/>
                    <a:p>
                      <a:pPr>
                        <a:spcAft>
                          <a:spcPts val="0"/>
                        </a:spcAft>
                      </a:pPr>
                      <a:r>
                        <a:rPr lang="kk-KZ" sz="1050" dirty="0">
                          <a:solidFill>
                            <a:schemeClr val="tx2"/>
                          </a:solidFill>
                          <a:effectLst/>
                          <a:latin typeface="Arial" panose="020B0604020202020204" pitchFamily="34" charset="0"/>
                          <a:cs typeface="Arial" panose="020B0604020202020204" pitchFamily="34" charset="0"/>
                        </a:rPr>
                        <a:t>Балалар мен жасөспірімдер арасында патриоттық тәрбиені нығайту және діни экстремизмнің алдын алуда кешенді шаралар ұйымдастыру</a:t>
                      </a:r>
                      <a:endParaRPr lang="ru-RU" sz="1050" dirty="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pPr>
                      <a:r>
                        <a:rPr lang="kk-KZ" sz="1050" dirty="0">
                          <a:solidFill>
                            <a:schemeClr val="tx2"/>
                          </a:solidFill>
                          <a:effectLst/>
                          <a:latin typeface="Arial" panose="020B0604020202020204" pitchFamily="34" charset="0"/>
                          <a:cs typeface="Arial" panose="020B0604020202020204" pitchFamily="34" charset="0"/>
                        </a:rPr>
                        <a:t>"MANGYSTAY GLOBAL" қоғамдық қоры</a:t>
                      </a:r>
                      <a:endParaRPr lang="ru-RU" sz="1050" dirty="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tabLst>
                          <a:tab pos="154305" algn="l"/>
                        </a:tabLst>
                      </a:pPr>
                      <a:r>
                        <a:rPr lang="ru-RU" sz="1050">
                          <a:solidFill>
                            <a:schemeClr val="tx2"/>
                          </a:solidFill>
                          <a:effectLst/>
                          <a:latin typeface="Arial" panose="020B0604020202020204" pitchFamily="34" charset="0"/>
                          <a:cs typeface="Arial" panose="020B0604020202020204" pitchFamily="34" charset="0"/>
                        </a:rPr>
                        <a:t>1 300 000,00</a:t>
                      </a:r>
                      <a:endParaRPr lang="ru-RU" sz="105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vMerge="1">
                  <a:txBody>
                    <a:bodyPr/>
                    <a:lstStyle/>
                    <a:p>
                      <a:endParaRPr lang="ru-RU"/>
                    </a:p>
                  </a:txBody>
                  <a:tcPr/>
                </a:tc>
                <a:extLst>
                  <a:ext uri="{0D108BD9-81ED-4DB2-BD59-A6C34878D82A}">
                    <a16:rowId xmlns:a16="http://schemas.microsoft.com/office/drawing/2014/main" val="10002"/>
                  </a:ext>
                </a:extLst>
              </a:tr>
              <a:tr h="1009888">
                <a:tc>
                  <a:txBody>
                    <a:bodyPr/>
                    <a:lstStyle/>
                    <a:p>
                      <a:pPr>
                        <a:spcAft>
                          <a:spcPts val="0"/>
                        </a:spcAft>
                      </a:pPr>
                      <a:r>
                        <a:rPr lang="kk-KZ" sz="900">
                          <a:effectLst/>
                        </a:rPr>
                        <a:t>3.</a:t>
                      </a:r>
                      <a:endParaRPr lang="ru-RU" sz="900">
                        <a:effectLst/>
                        <a:latin typeface="Calibri"/>
                        <a:ea typeface="Calibri"/>
                        <a:cs typeface="Times New Roman"/>
                      </a:endParaRPr>
                    </a:p>
                  </a:txBody>
                  <a:tcPr marL="54101" marR="54101" marT="0" marB="0"/>
                </a:tc>
                <a:tc>
                  <a:txBody>
                    <a:bodyPr/>
                    <a:lstStyle/>
                    <a:p>
                      <a:pPr>
                        <a:spcAft>
                          <a:spcPts val="0"/>
                        </a:spcAft>
                      </a:pPr>
                      <a:r>
                        <a:rPr lang="kk-KZ" sz="1050">
                          <a:solidFill>
                            <a:schemeClr val="tx2"/>
                          </a:solidFill>
                          <a:effectLst/>
                          <a:latin typeface="Arial" panose="020B0604020202020204" pitchFamily="34" charset="0"/>
                          <a:cs typeface="Arial" panose="020B0604020202020204" pitchFamily="34" charset="0"/>
                        </a:rPr>
                        <a:t>Зорлық-зомбылықтың,  оның  ішінде  кәмелетке  толмағандарға  жыныстық  қатынастың  алдын  алу  бағытындағы  жұмыстарды  ұйымдастыру  </a:t>
                      </a:r>
                      <a:endParaRPr lang="ru-RU" sz="105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pPr>
                      <a:r>
                        <a:rPr lang="kk-KZ" sz="1050" dirty="0">
                          <a:solidFill>
                            <a:schemeClr val="tx2"/>
                          </a:solidFill>
                          <a:effectLst/>
                          <a:latin typeface="Arial" panose="020B0604020202020204" pitchFamily="34" charset="0"/>
                          <a:cs typeface="Arial" panose="020B0604020202020204" pitchFamily="34" charset="0"/>
                        </a:rPr>
                        <a:t>"Саламатты Ел" қоғамдық  қоры</a:t>
                      </a:r>
                      <a:endParaRPr lang="ru-RU" sz="1050" dirty="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tabLst>
                          <a:tab pos="154305" algn="l"/>
                        </a:tabLst>
                      </a:pPr>
                      <a:r>
                        <a:rPr lang="ru-RU" sz="1050" dirty="0">
                          <a:solidFill>
                            <a:schemeClr val="tx2"/>
                          </a:solidFill>
                          <a:effectLst/>
                          <a:latin typeface="Arial" panose="020B0604020202020204" pitchFamily="34" charset="0"/>
                          <a:cs typeface="Arial" panose="020B0604020202020204" pitchFamily="34" charset="0"/>
                        </a:rPr>
                        <a:t>2 155 000,00</a:t>
                      </a:r>
                      <a:endParaRPr lang="ru-RU" sz="1050" dirty="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tabLst>
                          <a:tab pos="154305" algn="l"/>
                        </a:tabLst>
                      </a:pPr>
                      <a:r>
                        <a:rPr lang="kk-KZ" sz="1050" dirty="0">
                          <a:solidFill>
                            <a:schemeClr val="tx2"/>
                          </a:solidFill>
                          <a:effectLst/>
                          <a:latin typeface="Arial" panose="020B0604020202020204" pitchFamily="34" charset="0"/>
                          <a:cs typeface="Arial" panose="020B0604020202020204" pitchFamily="34" charset="0"/>
                        </a:rPr>
                        <a:t>10 семинар 1016 (20 ата-ана, 25 психолог, 85 сынып жетекші, 886 оқушы)</a:t>
                      </a:r>
                      <a:endParaRPr lang="ru-RU" sz="1050" dirty="0">
                        <a:solidFill>
                          <a:schemeClr val="tx2"/>
                        </a:solidFill>
                        <a:effectLst/>
                        <a:latin typeface="Arial" panose="020B0604020202020204" pitchFamily="34" charset="0"/>
                        <a:ea typeface="Calibri"/>
                        <a:cs typeface="Arial" panose="020B0604020202020204" pitchFamily="34" charset="0"/>
                      </a:endParaRPr>
                    </a:p>
                  </a:txBody>
                  <a:tcPr marL="54101" marR="54101" marT="0" marB="0"/>
                </a:tc>
                <a:extLst>
                  <a:ext uri="{0D108BD9-81ED-4DB2-BD59-A6C34878D82A}">
                    <a16:rowId xmlns:a16="http://schemas.microsoft.com/office/drawing/2014/main" val="10003"/>
                  </a:ext>
                </a:extLst>
              </a:tr>
              <a:tr h="1442698">
                <a:tc>
                  <a:txBody>
                    <a:bodyPr/>
                    <a:lstStyle/>
                    <a:p>
                      <a:pPr>
                        <a:spcAft>
                          <a:spcPts val="0"/>
                        </a:spcAft>
                      </a:pPr>
                      <a:r>
                        <a:rPr lang="kk-KZ" sz="900">
                          <a:effectLst/>
                        </a:rPr>
                        <a:t>4.</a:t>
                      </a:r>
                      <a:endParaRPr lang="ru-RU" sz="900">
                        <a:effectLst/>
                        <a:latin typeface="Calibri"/>
                        <a:ea typeface="Calibri"/>
                        <a:cs typeface="Times New Roman"/>
                      </a:endParaRPr>
                    </a:p>
                  </a:txBody>
                  <a:tcPr marL="54101" marR="54101" marT="0" marB="0"/>
                </a:tc>
                <a:tc>
                  <a:txBody>
                    <a:bodyPr/>
                    <a:lstStyle/>
                    <a:p>
                      <a:pPr>
                        <a:spcAft>
                          <a:spcPts val="0"/>
                        </a:spcAft>
                      </a:pPr>
                      <a:r>
                        <a:rPr lang="kk-KZ" sz="1050">
                          <a:solidFill>
                            <a:schemeClr val="tx2"/>
                          </a:solidFill>
                          <a:effectLst/>
                          <a:latin typeface="Arial" panose="020B0604020202020204" pitchFamily="34" charset="0"/>
                          <a:cs typeface="Arial" panose="020B0604020202020204" pitchFamily="34" charset="0"/>
                        </a:rPr>
                        <a:t>Аутист балалармен жұмыс жасаудағы  заманауи түзету технологиялар</a:t>
                      </a:r>
                      <a:endParaRPr lang="ru-RU" sz="105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pPr>
                      <a:r>
                        <a:rPr lang="kk-KZ" sz="1050">
                          <a:solidFill>
                            <a:schemeClr val="tx2"/>
                          </a:solidFill>
                          <a:effectLst/>
                          <a:latin typeface="Arial" panose="020B0604020202020204" pitchFamily="34" charset="0"/>
                          <a:cs typeface="Arial" panose="020B0604020202020204" pitchFamily="34" charset="0"/>
                        </a:rPr>
                        <a:t>"Өркениетті  келешек" қоғамдық қоры</a:t>
                      </a:r>
                      <a:endParaRPr lang="ru-RU" sz="105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tabLst>
                          <a:tab pos="154305" algn="l"/>
                        </a:tabLst>
                      </a:pPr>
                      <a:r>
                        <a:rPr lang="ru-RU" sz="1050">
                          <a:solidFill>
                            <a:schemeClr val="tx2"/>
                          </a:solidFill>
                          <a:effectLst/>
                          <a:latin typeface="Arial" panose="020B0604020202020204" pitchFamily="34" charset="0"/>
                          <a:cs typeface="Arial" panose="020B0604020202020204" pitchFamily="34" charset="0"/>
                        </a:rPr>
                        <a:t>1 488 800,00</a:t>
                      </a:r>
                      <a:endParaRPr lang="ru-RU" sz="1050">
                        <a:solidFill>
                          <a:schemeClr val="tx2"/>
                        </a:solidFill>
                        <a:effectLst/>
                        <a:latin typeface="Arial" panose="020B0604020202020204" pitchFamily="34" charset="0"/>
                        <a:ea typeface="Calibri"/>
                        <a:cs typeface="Arial" panose="020B0604020202020204" pitchFamily="34" charset="0"/>
                      </a:endParaRPr>
                    </a:p>
                  </a:txBody>
                  <a:tcPr marL="54101" marR="54101" marT="0" marB="0"/>
                </a:tc>
                <a:tc>
                  <a:txBody>
                    <a:bodyPr/>
                    <a:lstStyle/>
                    <a:p>
                      <a:pPr>
                        <a:spcAft>
                          <a:spcPts val="0"/>
                        </a:spcAft>
                        <a:tabLst>
                          <a:tab pos="154305" algn="l"/>
                        </a:tabLst>
                      </a:pPr>
                      <a:r>
                        <a:rPr lang="kk-KZ" sz="1050" dirty="0">
                          <a:solidFill>
                            <a:schemeClr val="tx2"/>
                          </a:solidFill>
                          <a:effectLst/>
                          <a:latin typeface="Arial" panose="020B0604020202020204" pitchFamily="34" charset="0"/>
                          <a:cs typeface="Arial" panose="020B0604020202020204" pitchFamily="34" charset="0"/>
                        </a:rPr>
                        <a:t>2 семинар (56 арнайы білім беру ұйымы қызметкерлері, 13 ата-ана) 25 бала Оңалтудан өтті.</a:t>
                      </a:r>
                      <a:endParaRPr lang="ru-RU" sz="1050" dirty="0">
                        <a:solidFill>
                          <a:schemeClr val="tx2"/>
                        </a:solidFill>
                        <a:effectLst/>
                        <a:latin typeface="Arial" panose="020B0604020202020204" pitchFamily="34" charset="0"/>
                        <a:ea typeface="Calibri"/>
                        <a:cs typeface="Arial" panose="020B0604020202020204" pitchFamily="34" charset="0"/>
                      </a:endParaRPr>
                    </a:p>
                  </a:txBody>
                  <a:tcPr marL="54101" marR="54101" marT="0" marB="0"/>
                </a:tc>
                <a:extLst>
                  <a:ext uri="{0D108BD9-81ED-4DB2-BD59-A6C34878D82A}">
                    <a16:rowId xmlns:a16="http://schemas.microsoft.com/office/drawing/2014/main" val="10004"/>
                  </a:ext>
                </a:extLst>
              </a:tr>
              <a:tr h="197870">
                <a:tc gridSpan="2">
                  <a:txBody>
                    <a:bodyPr/>
                    <a:lstStyle/>
                    <a:p>
                      <a:pPr indent="450215">
                        <a:spcAft>
                          <a:spcPts val="0"/>
                        </a:spcAft>
                      </a:pPr>
                      <a:r>
                        <a:rPr lang="kk-KZ" sz="900">
                          <a:effectLst/>
                        </a:rPr>
                        <a:t>Барлығы</a:t>
                      </a:r>
                      <a:endParaRPr lang="ru-RU" sz="900">
                        <a:effectLst/>
                        <a:latin typeface="Calibri"/>
                        <a:ea typeface="Calibri"/>
                        <a:cs typeface="Times New Roman"/>
                      </a:endParaRPr>
                    </a:p>
                  </a:txBody>
                  <a:tcPr marL="54101" marR="54101" marT="0" marB="0" anchor="ctr"/>
                </a:tc>
                <a:tc hMerge="1">
                  <a:txBody>
                    <a:bodyPr/>
                    <a:lstStyle/>
                    <a:p>
                      <a:endParaRPr lang="ru-RU"/>
                    </a:p>
                  </a:txBody>
                  <a:tcPr/>
                </a:tc>
                <a:tc>
                  <a:txBody>
                    <a:bodyPr/>
                    <a:lstStyle/>
                    <a:p>
                      <a:pPr indent="450215">
                        <a:spcAft>
                          <a:spcPts val="0"/>
                        </a:spcAft>
                      </a:pPr>
                      <a:r>
                        <a:rPr lang="kk-KZ" sz="1050" dirty="0">
                          <a:solidFill>
                            <a:schemeClr val="tx2"/>
                          </a:solidFill>
                          <a:effectLst/>
                          <a:latin typeface="Arial" panose="020B0604020202020204" pitchFamily="34" charset="0"/>
                          <a:cs typeface="Arial" panose="020B0604020202020204" pitchFamily="34" charset="0"/>
                        </a:rPr>
                        <a:t> </a:t>
                      </a:r>
                      <a:endParaRPr lang="ru-RU" sz="1050" dirty="0">
                        <a:solidFill>
                          <a:schemeClr val="tx2"/>
                        </a:solidFill>
                        <a:effectLst/>
                        <a:latin typeface="Arial" panose="020B0604020202020204" pitchFamily="34" charset="0"/>
                        <a:ea typeface="Calibri"/>
                        <a:cs typeface="Arial" panose="020B0604020202020204" pitchFamily="34" charset="0"/>
                      </a:endParaRPr>
                    </a:p>
                  </a:txBody>
                  <a:tcPr marL="54101" marR="54101" marT="0" marB="0" anchor="ctr"/>
                </a:tc>
                <a:tc>
                  <a:txBody>
                    <a:bodyPr/>
                    <a:lstStyle/>
                    <a:p>
                      <a:pPr>
                        <a:spcAft>
                          <a:spcPts val="0"/>
                        </a:spcAft>
                        <a:tabLst>
                          <a:tab pos="154305" algn="l"/>
                        </a:tabLst>
                      </a:pPr>
                      <a:r>
                        <a:rPr lang="kk-KZ" sz="1050" dirty="0">
                          <a:solidFill>
                            <a:schemeClr val="tx2"/>
                          </a:solidFill>
                          <a:effectLst/>
                          <a:latin typeface="Arial" panose="020B0604020202020204" pitchFamily="34" charset="0"/>
                          <a:cs typeface="Arial" panose="020B0604020202020204" pitchFamily="34" charset="0"/>
                        </a:rPr>
                        <a:t>8 242</a:t>
                      </a:r>
                      <a:r>
                        <a:rPr lang="ru-RU" sz="1050" dirty="0">
                          <a:solidFill>
                            <a:schemeClr val="tx2"/>
                          </a:solidFill>
                          <a:effectLst/>
                          <a:latin typeface="Arial" panose="020B0604020202020204" pitchFamily="34" charset="0"/>
                          <a:cs typeface="Arial" panose="020B0604020202020204" pitchFamily="34" charset="0"/>
                        </a:rPr>
                        <a:t> 800,00</a:t>
                      </a:r>
                      <a:endParaRPr lang="ru-RU" sz="1050" dirty="0">
                        <a:solidFill>
                          <a:schemeClr val="tx2"/>
                        </a:solidFill>
                        <a:effectLst/>
                        <a:latin typeface="Arial" panose="020B0604020202020204" pitchFamily="34" charset="0"/>
                        <a:ea typeface="Calibri"/>
                        <a:cs typeface="Arial" panose="020B0604020202020204" pitchFamily="34" charset="0"/>
                      </a:endParaRPr>
                    </a:p>
                  </a:txBody>
                  <a:tcPr marL="54101" marR="54101" marT="0" marB="0" anchor="ctr"/>
                </a:tc>
                <a:tc>
                  <a:txBody>
                    <a:bodyPr/>
                    <a:lstStyle/>
                    <a:p>
                      <a:pPr>
                        <a:spcAft>
                          <a:spcPts val="0"/>
                        </a:spcAft>
                        <a:tabLst>
                          <a:tab pos="154305" algn="l"/>
                        </a:tabLst>
                      </a:pPr>
                      <a:r>
                        <a:rPr lang="kk-KZ" sz="900" dirty="0">
                          <a:effectLst/>
                        </a:rPr>
                        <a:t> </a:t>
                      </a:r>
                      <a:endParaRPr lang="ru-RU" sz="900" dirty="0">
                        <a:effectLst/>
                        <a:latin typeface="Calibri"/>
                        <a:ea typeface="Calibri"/>
                        <a:cs typeface="Times New Roman"/>
                      </a:endParaRPr>
                    </a:p>
                  </a:txBody>
                  <a:tcPr marL="54101" marR="54101"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087878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62272"/>
            <a:ext cx="8229600" cy="1143000"/>
          </a:xfrm>
        </p:spPr>
        <p:txBody>
          <a:bodyPr/>
          <a:lstStyle/>
          <a:p>
            <a:r>
              <a:rPr lang="kk-KZ" dirty="0" smtClean="0">
                <a:solidFill>
                  <a:schemeClr val="tx2"/>
                </a:solidFill>
              </a:rPr>
              <a:t>Байқаулар, олимпиадалар</a:t>
            </a:r>
            <a:endParaRPr lang="ru-RU" dirty="0">
              <a:solidFill>
                <a:schemeClr val="tx2"/>
              </a:solidFill>
            </a:endParaRPr>
          </a:p>
        </p:txBody>
      </p:sp>
      <p:graphicFrame>
        <p:nvGraphicFramePr>
          <p:cNvPr id="4" name="Таблица 3"/>
          <p:cNvGraphicFramePr>
            <a:graphicFrameLocks noGrp="1"/>
          </p:cNvGraphicFramePr>
          <p:nvPr>
            <p:extLst>
              <p:ext uri="{D42A27DB-BD31-4B8C-83A1-F6EECF244321}">
                <p14:modId xmlns:p14="http://schemas.microsoft.com/office/powerpoint/2010/main" val="3100113859"/>
              </p:ext>
            </p:extLst>
          </p:nvPr>
        </p:nvGraphicFramePr>
        <p:xfrm>
          <a:off x="1763688" y="764704"/>
          <a:ext cx="5760639" cy="5811326"/>
        </p:xfrm>
        <a:graphic>
          <a:graphicData uri="http://schemas.openxmlformats.org/drawingml/2006/table">
            <a:tbl>
              <a:tblPr firstRow="1" firstCol="1" bandRow="1">
                <a:tableStyleId>{5C22544A-7EE6-4342-B048-85BDC9FD1C3A}</a:tableStyleId>
              </a:tblPr>
              <a:tblGrid>
                <a:gridCol w="346641">
                  <a:extLst>
                    <a:ext uri="{9D8B030D-6E8A-4147-A177-3AD203B41FA5}">
                      <a16:colId xmlns:a16="http://schemas.microsoft.com/office/drawing/2014/main" val="20000"/>
                    </a:ext>
                  </a:extLst>
                </a:gridCol>
                <a:gridCol w="2245647">
                  <a:extLst>
                    <a:ext uri="{9D8B030D-6E8A-4147-A177-3AD203B41FA5}">
                      <a16:colId xmlns:a16="http://schemas.microsoft.com/office/drawing/2014/main" val="20001"/>
                    </a:ext>
                  </a:extLst>
                </a:gridCol>
                <a:gridCol w="465345">
                  <a:extLst>
                    <a:ext uri="{9D8B030D-6E8A-4147-A177-3AD203B41FA5}">
                      <a16:colId xmlns:a16="http://schemas.microsoft.com/office/drawing/2014/main" val="20002"/>
                    </a:ext>
                  </a:extLst>
                </a:gridCol>
                <a:gridCol w="254735">
                  <a:extLst>
                    <a:ext uri="{9D8B030D-6E8A-4147-A177-3AD203B41FA5}">
                      <a16:colId xmlns:a16="http://schemas.microsoft.com/office/drawing/2014/main" val="20003"/>
                    </a:ext>
                  </a:extLst>
                </a:gridCol>
                <a:gridCol w="504396">
                  <a:extLst>
                    <a:ext uri="{9D8B030D-6E8A-4147-A177-3AD203B41FA5}">
                      <a16:colId xmlns:a16="http://schemas.microsoft.com/office/drawing/2014/main" val="20004"/>
                    </a:ext>
                  </a:extLst>
                </a:gridCol>
                <a:gridCol w="800613">
                  <a:extLst>
                    <a:ext uri="{9D8B030D-6E8A-4147-A177-3AD203B41FA5}">
                      <a16:colId xmlns:a16="http://schemas.microsoft.com/office/drawing/2014/main" val="20005"/>
                    </a:ext>
                  </a:extLst>
                </a:gridCol>
                <a:gridCol w="103851">
                  <a:extLst>
                    <a:ext uri="{9D8B030D-6E8A-4147-A177-3AD203B41FA5}">
                      <a16:colId xmlns:a16="http://schemas.microsoft.com/office/drawing/2014/main" val="20006"/>
                    </a:ext>
                  </a:extLst>
                </a:gridCol>
                <a:gridCol w="800613">
                  <a:extLst>
                    <a:ext uri="{9D8B030D-6E8A-4147-A177-3AD203B41FA5}">
                      <a16:colId xmlns:a16="http://schemas.microsoft.com/office/drawing/2014/main" val="20007"/>
                    </a:ext>
                  </a:extLst>
                </a:gridCol>
                <a:gridCol w="238798">
                  <a:extLst>
                    <a:ext uri="{9D8B030D-6E8A-4147-A177-3AD203B41FA5}">
                      <a16:colId xmlns:a16="http://schemas.microsoft.com/office/drawing/2014/main" val="20008"/>
                    </a:ext>
                  </a:extLst>
                </a:gridCol>
              </a:tblGrid>
              <a:tr h="125033">
                <a:tc>
                  <a:txBody>
                    <a:bodyPr/>
                    <a:lstStyle/>
                    <a:p>
                      <a:pPr indent="450215" algn="l">
                        <a:lnSpc>
                          <a:spcPct val="115000"/>
                        </a:lnSpc>
                        <a:spcAft>
                          <a:spcPts val="0"/>
                        </a:spcAft>
                      </a:pPr>
                      <a:r>
                        <a:rPr lang="kk-KZ" sz="1000" dirty="0">
                          <a:effectLst/>
                          <a:latin typeface="Arial" panose="020B0604020202020204" pitchFamily="34" charset="0"/>
                          <a:cs typeface="Arial" panose="020B0604020202020204" pitchFamily="34" charset="0"/>
                        </a:rPr>
                        <a:t> </a:t>
                      </a:r>
                      <a:endParaRPr lang="ru-RU" sz="900" dirty="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pPr>
                      <a:endParaRPr lang="ru-RU" sz="900">
                        <a:effectLst/>
                        <a:latin typeface="Arial" panose="020B0604020202020204" pitchFamily="34" charset="0"/>
                        <a:cs typeface="Arial" panose="020B0604020202020204" pitchFamily="34" charset="0"/>
                      </a:endParaRPr>
                    </a:p>
                  </a:txBody>
                  <a:tcPr marL="34947" marR="34947" marT="0" marB="0" anchor="b"/>
                </a:tc>
                <a:tc>
                  <a:txBody>
                    <a:bodyPr/>
                    <a:lstStyle/>
                    <a:p>
                      <a:pPr indent="450215" algn="l">
                        <a:lnSpc>
                          <a:spcPct val="115000"/>
                        </a:lnSpc>
                        <a:spcAft>
                          <a:spcPts val="0"/>
                        </a:spcAft>
                      </a:pPr>
                      <a:r>
                        <a:rPr lang="kk-KZ" sz="10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indent="450215" algn="l">
                        <a:lnSpc>
                          <a:spcPct val="115000"/>
                        </a:lnSpc>
                        <a:spcAft>
                          <a:spcPts val="0"/>
                        </a:spcAft>
                      </a:pPr>
                      <a:r>
                        <a:rPr lang="kk-KZ" sz="10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indent="450215" algn="l">
                        <a:lnSpc>
                          <a:spcPct val="115000"/>
                        </a:lnSpc>
                        <a:spcAft>
                          <a:spcPts val="0"/>
                        </a:spcAft>
                      </a:pPr>
                      <a:r>
                        <a:rPr lang="kk-KZ" sz="10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3">
                  <a:txBody>
                    <a:bodyPr/>
                    <a:lstStyle/>
                    <a:p>
                      <a:pPr indent="450215" algn="l">
                        <a:lnSpc>
                          <a:spcPct val="115000"/>
                        </a:lnSpc>
                        <a:spcAft>
                          <a:spcPts val="0"/>
                        </a:spcAft>
                      </a:pPr>
                      <a:r>
                        <a:rPr lang="kk-KZ" sz="10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101929">
                <a:tc rowSpan="2">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a:t>
                      </a:r>
                      <a:endParaRPr lang="ru-RU" sz="900">
                        <a:effectLst/>
                        <a:latin typeface="Arial" panose="020B0604020202020204" pitchFamily="34" charset="0"/>
                        <a:ea typeface="Calibri"/>
                        <a:cs typeface="Arial" panose="020B0604020202020204" pitchFamily="34" charset="0"/>
                      </a:endParaRPr>
                    </a:p>
                  </a:txBody>
                  <a:tcPr marL="34947" marR="34947" marT="0" marB="0"/>
                </a:tc>
                <a:tc rowSpan="2">
                  <a:txBody>
                    <a:bodyPr/>
                    <a:lstStyle/>
                    <a:p>
                      <a:pPr algn="ctr">
                        <a:lnSpc>
                          <a:spcPct val="115000"/>
                        </a:lnSpc>
                        <a:spcAft>
                          <a:spcPts val="0"/>
                        </a:spcAft>
                      </a:pPr>
                      <a:r>
                        <a:rPr lang="ru-RU" sz="800">
                          <a:effectLst/>
                          <a:latin typeface="Arial" panose="020B0604020202020204" pitchFamily="34" charset="0"/>
                          <a:cs typeface="Arial" panose="020B0604020202020204" pitchFamily="34" charset="0"/>
                        </a:rPr>
                        <a:t>Байқау ат</a:t>
                      </a:r>
                      <a:r>
                        <a:rPr lang="kk-KZ" sz="800">
                          <a:effectLst/>
                          <a:latin typeface="Arial" panose="020B0604020202020204" pitchFamily="34" charset="0"/>
                          <a:cs typeface="Arial" panose="020B0604020202020204" pitchFamily="34" charset="0"/>
                        </a:rPr>
                        <a:t>ау</a:t>
                      </a:r>
                      <a:r>
                        <a:rPr lang="ru-RU" sz="800">
                          <a:effectLst/>
                          <a:latin typeface="Arial" panose="020B0604020202020204" pitchFamily="34" charset="0"/>
                          <a:cs typeface="Arial" panose="020B0604020202020204" pitchFamily="34" charset="0"/>
                        </a:rPr>
                        <a:t>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3">
                  <a:txBody>
                    <a:bodyPr/>
                    <a:lstStyle/>
                    <a:p>
                      <a:pPr indent="450215" algn="l">
                        <a:lnSpc>
                          <a:spcPct val="115000"/>
                        </a:lnSpc>
                        <a:spcAft>
                          <a:spcPts val="0"/>
                        </a:spcAft>
                      </a:pPr>
                      <a:r>
                        <a:rPr lang="kk-KZ" sz="800">
                          <a:effectLst/>
                          <a:latin typeface="Arial" panose="020B0604020202020204" pitchFamily="34" charset="0"/>
                          <a:cs typeface="Arial" panose="020B0604020202020204" pitchFamily="34" charset="0"/>
                        </a:rPr>
                        <a:t>2018ж.</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hMerge="1">
                  <a:txBody>
                    <a:bodyPr/>
                    <a:lstStyle/>
                    <a:p>
                      <a:endParaRPr lang="ru-RU"/>
                    </a:p>
                  </a:txBody>
                  <a:tcPr/>
                </a:tc>
                <a:tc gridSpan="3">
                  <a:txBody>
                    <a:bodyPr/>
                    <a:lstStyle/>
                    <a:p>
                      <a:pPr indent="450215" algn="l">
                        <a:lnSpc>
                          <a:spcPct val="115000"/>
                        </a:lnSpc>
                        <a:spcAft>
                          <a:spcPts val="0"/>
                        </a:spcAft>
                      </a:pPr>
                      <a:r>
                        <a:rPr lang="kk-KZ" sz="800">
                          <a:effectLst/>
                          <a:latin typeface="Arial" panose="020B0604020202020204" pitchFamily="34" charset="0"/>
                          <a:cs typeface="Arial" panose="020B0604020202020204" pitchFamily="34" charset="0"/>
                        </a:rPr>
                        <a:t>2019ж.</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hMerge="1">
                  <a:txBody>
                    <a:bodyPr/>
                    <a:lstStyle/>
                    <a:p>
                      <a:endParaRPr lang="ru-RU"/>
                    </a:p>
                  </a:txBody>
                  <a:tcPr/>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01"/>
                  </a:ext>
                </a:extLst>
              </a:tr>
              <a:tr h="178618">
                <a:tc vMerge="1">
                  <a:txBody>
                    <a:bodyPr/>
                    <a:lstStyle/>
                    <a:p>
                      <a:endParaRPr lang="ru-RU"/>
                    </a:p>
                  </a:txBody>
                  <a:tcPr/>
                </a:tc>
                <a:tc vMerge="1">
                  <a:txBody>
                    <a:bodyPr/>
                    <a:lstStyle/>
                    <a:p>
                      <a:endParaRPr lang="ru-RU"/>
                    </a:p>
                  </a:txBody>
                  <a:tcPr/>
                </a:tc>
                <a:tc gridSpan="2">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қатысканы</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марапатталғаны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қатысканы</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марапатталғаны</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02"/>
                  </a:ext>
                </a:extLst>
              </a:tr>
              <a:tr h="101929">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"Үздік педагог"</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14</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2 рес</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17</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2рес</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03"/>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Облыс әкімінің "Білім үздігі"</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142 адам 20 мекеме</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30</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160</a:t>
                      </a:r>
                      <a:r>
                        <a:rPr lang="kk-KZ" sz="800">
                          <a:effectLst/>
                          <a:latin typeface="Arial" panose="020B0604020202020204" pitchFamily="34" charset="0"/>
                          <a:cs typeface="Arial" panose="020B0604020202020204" pitchFamily="34" charset="0"/>
                        </a:rPr>
                        <a:t> адам 22 мекеме</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30</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04"/>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Математика  пәні мұғалімдерінің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05"/>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4</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Информатика  пәні мұғалімдерінің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06"/>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5</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Физика  пәні мұғалімдерінің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07"/>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6</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dirty="0">
                          <a:effectLst/>
                          <a:latin typeface="Arial" panose="020B0604020202020204" pitchFamily="34" charset="0"/>
                          <a:cs typeface="Arial" panose="020B0604020202020204" pitchFamily="34" charset="0"/>
                        </a:rPr>
                        <a:t>Химия  пәні мұғалімдерінің олимпиадасы</a:t>
                      </a:r>
                      <a:endParaRPr lang="ru-RU" sz="900" dirty="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dirty="0">
                          <a:effectLst/>
                          <a:latin typeface="Arial" panose="020B0604020202020204" pitchFamily="34" charset="0"/>
                          <a:cs typeface="Arial" panose="020B0604020202020204" pitchFamily="34" charset="0"/>
                        </a:rPr>
                        <a:t> </a:t>
                      </a:r>
                      <a:endParaRPr lang="ru-RU" sz="900" dirty="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08"/>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7</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Биология  пәні мұғалімдерінің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09"/>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Тарих пәні мұғалімдерінің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0"/>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9</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Құқық  пәні мұғалімдерінің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1"/>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10</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География</a:t>
                      </a:r>
                      <a:r>
                        <a:rPr lang="ru-RU" sz="800">
                          <a:effectLst/>
                          <a:latin typeface="Arial" panose="020B0604020202020204" pitchFamily="34" charset="0"/>
                          <a:cs typeface="Arial" panose="020B0604020202020204" pitchFamily="34" charset="0"/>
                        </a:rPr>
                        <a:t>  пәні мұғалімдерінің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dirty="0">
                          <a:effectLst/>
                          <a:latin typeface="Arial" panose="020B0604020202020204" pitchFamily="34" charset="0"/>
                          <a:cs typeface="Arial" panose="020B0604020202020204" pitchFamily="34" charset="0"/>
                        </a:rPr>
                        <a:t> </a:t>
                      </a:r>
                      <a:endParaRPr lang="ru-RU" sz="900" dirty="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2"/>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11</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dirty="0">
                          <a:effectLst/>
                          <a:latin typeface="Arial" panose="020B0604020202020204" pitchFamily="34" charset="0"/>
                          <a:cs typeface="Arial" panose="020B0604020202020204" pitchFamily="34" charset="0"/>
                        </a:rPr>
                        <a:t>Қазақ тілі мен әдебиеті пәні мұғалімдерінің олимпиадасы</a:t>
                      </a:r>
                      <a:endParaRPr lang="ru-RU" sz="900" dirty="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dirty="0">
                          <a:effectLst/>
                          <a:latin typeface="Arial" panose="020B0604020202020204" pitchFamily="34" charset="0"/>
                          <a:cs typeface="Arial" panose="020B0604020202020204" pitchFamily="34" charset="0"/>
                        </a:rPr>
                        <a:t> </a:t>
                      </a:r>
                      <a:endParaRPr lang="ru-RU" sz="900" dirty="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dirty="0">
                          <a:effectLst/>
                          <a:latin typeface="Arial" panose="020B0604020202020204" pitchFamily="34" charset="0"/>
                          <a:cs typeface="Arial" panose="020B0604020202020204" pitchFamily="34" charset="0"/>
                        </a:rPr>
                        <a:t> </a:t>
                      </a:r>
                      <a:endParaRPr lang="ru-RU" sz="900" dirty="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3"/>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12</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Орыс тілі мен әдебиеті пәні мұғалімдерінің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4"/>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Ағылшын тілі пәні мұғалімдерінің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5"/>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14</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"Математикалық регата"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highlight>
                            <a:srgbClr val="FFFF00"/>
                          </a:highligh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6"/>
                  </a:ext>
                </a:extLst>
              </a:tr>
              <a:tr h="101929">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15</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"Үздік дене шынықтыру мұғалімі"</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ru-RU" sz="800">
                          <a:effectLst/>
                          <a:highlight>
                            <a:srgbClr val="FFFF00"/>
                          </a:highligh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7"/>
                  </a:ext>
                </a:extLst>
              </a:tr>
              <a:tr h="101929">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16</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"Үздік бастауыш сынып мұғалімі"</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ru-RU" sz="800">
                          <a:effectLst/>
                          <a:highlight>
                            <a:srgbClr val="FFFF00"/>
                          </a:highligh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8"/>
                  </a:ext>
                </a:extLst>
              </a:tr>
              <a:tr h="101929">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17</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"Өзін-өзі тану" кабинет жетекшісі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19"/>
                  </a:ext>
                </a:extLst>
              </a:tr>
              <a:tr h="101929">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18</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"Алтын диск" олимпиадасы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0"/>
                  </a:ext>
                </a:extLst>
              </a:tr>
              <a:tr h="101929">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19</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"Үздік сынып жетекші"</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20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4</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1"/>
                  </a:ext>
                </a:extLst>
              </a:tr>
              <a:tr h="98240">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20</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"РобоМаңғыста</a:t>
                      </a:r>
                      <a:r>
                        <a:rPr lang="kk-KZ" sz="800">
                          <a:effectLst/>
                          <a:latin typeface="Arial" panose="020B0604020202020204" pitchFamily="34" charset="0"/>
                          <a:cs typeface="Arial" panose="020B0604020202020204" pitchFamily="34" charset="0"/>
                        </a:rPr>
                        <a:t>у</a:t>
                      </a:r>
                      <a:r>
                        <a:rPr lang="ru-RU" sz="800">
                          <a:effectLst/>
                          <a:latin typeface="Arial" panose="020B0604020202020204" pitchFamily="34" charset="0"/>
                          <a:cs typeface="Arial" panose="020B0604020202020204" pitchFamily="34" charset="0"/>
                        </a:rPr>
                        <a:t>"</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9</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2"/>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21</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«Үздік қосымша білім беру педагогы»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7 топ</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3"/>
                  </a:ext>
                </a:extLst>
              </a:tr>
              <a:tr h="120049">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22</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"Үлгілі педагог отбасы"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5</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5</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7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4"/>
                  </a:ext>
                </a:extLst>
              </a:tr>
              <a:tr h="178618">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"Ғұлама тұлға-ғибратты ғұмыр" сахналық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8 топ</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5"/>
                  </a:ext>
                </a:extLst>
              </a:tr>
              <a:tr h="120049">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24</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«Парасатты отбасы» байқауы</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13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6"/>
                  </a:ext>
                </a:extLst>
              </a:tr>
              <a:tr h="98240">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25</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ru-RU" sz="800">
                          <a:effectLst/>
                          <a:latin typeface="Arial" panose="020B0604020202020204" pitchFamily="34" charset="0"/>
                          <a:cs typeface="Arial" panose="020B0604020202020204" pitchFamily="34" charset="0"/>
                        </a:rPr>
                        <a:t>«Есірткісіз болашақ»</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5</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5</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7топ</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4</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7"/>
                  </a:ext>
                </a:extLst>
              </a:tr>
              <a:tr h="98240">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26</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Үздік психолог</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24</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10</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8"/>
                  </a:ext>
                </a:extLst>
              </a:tr>
              <a:tr h="98240">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27</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Үздік әлеуметтік педагог</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30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4</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29"/>
                  </a:ext>
                </a:extLst>
              </a:tr>
              <a:tr h="98240">
                <a:tc>
                  <a:txBody>
                    <a:bodyPr/>
                    <a:lstStyle/>
                    <a:p>
                      <a:pPr algn="ctr">
                        <a:lnSpc>
                          <a:spcPct val="115000"/>
                        </a:lnSpc>
                        <a:spcAft>
                          <a:spcPts val="0"/>
                        </a:spcAft>
                      </a:pPr>
                      <a:r>
                        <a:rPr lang="kk-KZ" sz="800">
                          <a:effectLst/>
                          <a:latin typeface="Arial" panose="020B0604020202020204" pitchFamily="34" charset="0"/>
                          <a:cs typeface="Arial" panose="020B0604020202020204" pitchFamily="34" charset="0"/>
                        </a:rPr>
                        <a:t>28</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Маңғыстаунама</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26</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15</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algn="l">
                        <a:lnSpc>
                          <a:spcPct val="115000"/>
                        </a:lnSpc>
                        <a:spcAft>
                          <a:spcPts val="0"/>
                        </a:spcAft>
                      </a:pPr>
                      <a:r>
                        <a:rPr lang="kk-KZ" sz="800">
                          <a:effectLst/>
                          <a:latin typeface="Arial" panose="020B0604020202020204" pitchFamily="34" charset="0"/>
                          <a:cs typeface="Arial" panose="020B0604020202020204" pitchFamily="34" charset="0"/>
                        </a:rPr>
                        <a:t>0</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a:effectLs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30"/>
                  </a:ext>
                </a:extLst>
              </a:tr>
              <a:tr h="98240">
                <a:tc>
                  <a:txBody>
                    <a:bodyPr/>
                    <a:lstStyle/>
                    <a:p>
                      <a:pPr indent="450215" algn="l">
                        <a:lnSpc>
                          <a:spcPct val="115000"/>
                        </a:lnSpc>
                        <a:spcAft>
                          <a:spcPts val="0"/>
                        </a:spcAft>
                      </a:pPr>
                      <a:r>
                        <a:rPr lang="kk-KZ" sz="800">
                          <a:effectLst/>
                          <a:highlight>
                            <a:srgbClr val="FFFF00"/>
                          </a:highligh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indent="450215" algn="l">
                        <a:lnSpc>
                          <a:spcPct val="115000"/>
                        </a:lnSpc>
                        <a:spcAft>
                          <a:spcPts val="0"/>
                        </a:spcAft>
                      </a:pPr>
                      <a:r>
                        <a:rPr lang="kk-KZ" sz="800" dirty="0">
                          <a:effectLst/>
                          <a:highlight>
                            <a:srgbClr val="FFFF00"/>
                          </a:highlight>
                          <a:latin typeface="Arial" panose="020B0604020202020204" pitchFamily="34" charset="0"/>
                          <a:cs typeface="Arial" panose="020B0604020202020204" pitchFamily="34" charset="0"/>
                        </a:rPr>
                        <a:t>Барлығы </a:t>
                      </a:r>
                      <a:endParaRPr lang="ru-RU" sz="900" dirty="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indent="450215" algn="l">
                        <a:lnSpc>
                          <a:spcPct val="115000"/>
                        </a:lnSpc>
                        <a:spcAft>
                          <a:spcPts val="0"/>
                        </a:spcAft>
                      </a:pPr>
                      <a:r>
                        <a:rPr lang="kk-KZ" sz="800">
                          <a:effectLst/>
                          <a:highlight>
                            <a:srgbClr val="FFFF00"/>
                          </a:highligh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indent="450215" algn="l">
                        <a:lnSpc>
                          <a:spcPct val="115000"/>
                        </a:lnSpc>
                        <a:spcAft>
                          <a:spcPts val="0"/>
                        </a:spcAft>
                      </a:pPr>
                      <a:r>
                        <a:rPr lang="kk-KZ" sz="800">
                          <a:effectLst/>
                          <a:highlight>
                            <a:srgbClr val="FFFF00"/>
                          </a:highligh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gridSpan="2">
                  <a:txBody>
                    <a:bodyPr/>
                    <a:lstStyle/>
                    <a:p>
                      <a:pPr indent="450215" algn="l">
                        <a:lnSpc>
                          <a:spcPct val="115000"/>
                        </a:lnSpc>
                        <a:spcAft>
                          <a:spcPts val="0"/>
                        </a:spcAft>
                      </a:pPr>
                      <a:r>
                        <a:rPr lang="kk-KZ" sz="800">
                          <a:effectLst/>
                          <a:highlight>
                            <a:srgbClr val="FFFF00"/>
                          </a:highligh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hMerge="1">
                  <a:txBody>
                    <a:bodyPr/>
                    <a:lstStyle/>
                    <a:p>
                      <a:endParaRPr lang="ru-RU"/>
                    </a:p>
                  </a:txBody>
                  <a:tcPr/>
                </a:tc>
                <a:tc>
                  <a:txBody>
                    <a:bodyPr/>
                    <a:lstStyle/>
                    <a:p>
                      <a:pPr indent="450215" algn="l">
                        <a:lnSpc>
                          <a:spcPct val="115000"/>
                        </a:lnSpc>
                        <a:spcAft>
                          <a:spcPts val="0"/>
                        </a:spcAft>
                      </a:pPr>
                      <a:r>
                        <a:rPr lang="kk-KZ" sz="800">
                          <a:effectLst/>
                          <a:highlight>
                            <a:srgbClr val="FFFF00"/>
                          </a:highlight>
                          <a:latin typeface="Arial" panose="020B0604020202020204" pitchFamily="34" charset="0"/>
                          <a:cs typeface="Arial" panose="020B0604020202020204" pitchFamily="34" charset="0"/>
                        </a:rPr>
                        <a:t> </a:t>
                      </a:r>
                      <a:endParaRPr lang="ru-RU" sz="900">
                        <a:effectLst/>
                        <a:latin typeface="Arial" panose="020B0604020202020204" pitchFamily="34" charset="0"/>
                        <a:ea typeface="Calibri"/>
                        <a:cs typeface="Arial" panose="020B0604020202020204" pitchFamily="34" charset="0"/>
                      </a:endParaRPr>
                    </a:p>
                  </a:txBody>
                  <a:tcPr marL="34947" marR="34947" marT="0" marB="0"/>
                </a:tc>
                <a:tc>
                  <a:txBody>
                    <a:bodyPr/>
                    <a:lstStyle/>
                    <a:p>
                      <a:pPr algn="l">
                        <a:lnSpc>
                          <a:spcPct val="115000"/>
                        </a:lnSpc>
                        <a:spcAft>
                          <a:spcPts val="1000"/>
                        </a:spcAft>
                      </a:pPr>
                      <a:r>
                        <a:rPr lang="ru-RU" sz="900" dirty="0">
                          <a:effectLst/>
                          <a:latin typeface="Arial" panose="020B0604020202020204" pitchFamily="34" charset="0"/>
                          <a:cs typeface="Arial" panose="020B0604020202020204" pitchFamily="34" charset="0"/>
                        </a:rPr>
                        <a:t> </a:t>
                      </a:r>
                      <a:endParaRPr lang="ru-RU" sz="900" dirty="0">
                        <a:effectLst/>
                        <a:latin typeface="Arial" panose="020B0604020202020204" pitchFamily="34" charset="0"/>
                        <a:ea typeface="Calibri"/>
                        <a:cs typeface="Arial" panose="020B0604020202020204" pitchFamily="34" charset="0"/>
                      </a:endParaRPr>
                    </a:p>
                  </a:txBody>
                  <a:tcPr marL="0" marR="0" marT="0" marB="0" anchor="ctr"/>
                </a:tc>
                <a:extLst>
                  <a:ext uri="{0D108BD9-81ED-4DB2-BD59-A6C34878D82A}">
                    <a16:rowId xmlns:a16="http://schemas.microsoft.com/office/drawing/2014/main" val="10031"/>
                  </a:ext>
                </a:extLst>
              </a:tr>
            </a:tbl>
          </a:graphicData>
        </a:graphic>
      </p:graphicFrame>
    </p:spTree>
    <p:extLst>
      <p:ext uri="{BB962C8B-B14F-4D97-AF65-F5344CB8AC3E}">
        <p14:creationId xmlns:p14="http://schemas.microsoft.com/office/powerpoint/2010/main" val="1352565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880120"/>
            <a:ext cx="8640960" cy="2692896"/>
          </a:xfrm>
        </p:spPr>
        <p:txBody>
          <a:bodyPr>
            <a:noAutofit/>
          </a:bodyPr>
          <a:lstStyle/>
          <a:p>
            <a:pPr marL="0" indent="0" algn="just">
              <a:buNone/>
            </a:pPr>
            <a:r>
              <a:rPr lang="en-US" sz="1800" b="1" dirty="0" smtClean="0">
                <a:solidFill>
                  <a:schemeClr val="tx2"/>
                </a:solidFill>
                <a:latin typeface="Arial" panose="020B0604020202020204" pitchFamily="34" charset="0"/>
                <a:cs typeface="Arial" panose="020B0604020202020204" pitchFamily="34" charset="0"/>
              </a:rPr>
              <a:t>	</a:t>
            </a:r>
            <a:r>
              <a:rPr lang="kk-KZ" sz="1800" b="1" dirty="0" smtClean="0">
                <a:solidFill>
                  <a:schemeClr val="tx2"/>
                </a:solidFill>
                <a:latin typeface="Arial" panose="020B0604020202020204" pitchFamily="34" charset="0"/>
                <a:cs typeface="Arial" panose="020B0604020202020204" pitchFamily="34" charset="0"/>
              </a:rPr>
              <a:t>Оқушылармен </a:t>
            </a:r>
            <a:r>
              <a:rPr lang="kk-KZ" sz="1800" b="1" dirty="0">
                <a:solidFill>
                  <a:schemeClr val="tx2"/>
                </a:solidFill>
                <a:latin typeface="Arial" panose="020B0604020202020204" pitchFamily="34" charset="0"/>
                <a:cs typeface="Arial" panose="020B0604020202020204" pitchFamily="34" charset="0"/>
              </a:rPr>
              <a:t>өткізілген іс-шаралар</a:t>
            </a:r>
            <a:endParaRPr lang="ru-RU" sz="1800" dirty="0">
              <a:solidFill>
                <a:schemeClr val="tx2"/>
              </a:solidFill>
              <a:latin typeface="Arial" panose="020B0604020202020204" pitchFamily="34" charset="0"/>
              <a:cs typeface="Arial" panose="020B0604020202020204" pitchFamily="34" charset="0"/>
            </a:endParaRPr>
          </a:p>
          <a:p>
            <a:pPr algn="just"/>
            <a:r>
              <a:rPr lang="kk-KZ" sz="1800" dirty="0">
                <a:solidFill>
                  <a:schemeClr val="tx2"/>
                </a:solidFill>
                <a:latin typeface="Arial" panose="020B0604020202020204" pitchFamily="34" charset="0"/>
                <a:cs typeface="Arial" panose="020B0604020202020204" pitchFamily="34" charset="0"/>
              </a:rPr>
              <a:t>Мектеп оқушылары арасында білім сапасын арттыру, тәрбие жұмысын үйлестіру мақсатында өткен 16 байқауға 868 оқушы қатысып, 244 оқушы марапатталды</a:t>
            </a:r>
            <a:r>
              <a:rPr lang="kk-KZ" sz="1800" dirty="0" smtClean="0">
                <a:solidFill>
                  <a:schemeClr val="tx2"/>
                </a:solidFill>
                <a:latin typeface="Arial" panose="020B0604020202020204" pitchFamily="34" charset="0"/>
                <a:cs typeface="Arial" panose="020B0604020202020204" pitchFamily="34" charset="0"/>
              </a:rPr>
              <a:t>.</a:t>
            </a:r>
            <a:r>
              <a:rPr lang="kk-KZ" sz="1800" b="1" dirty="0">
                <a:solidFill>
                  <a:schemeClr val="tx2"/>
                </a:solidFill>
                <a:latin typeface="Arial" panose="020B0604020202020204" pitchFamily="34" charset="0"/>
                <a:cs typeface="Arial" panose="020B0604020202020204" pitchFamily="34" charset="0"/>
              </a:rPr>
              <a:t> </a:t>
            </a:r>
            <a:endParaRPr lang="en-US" sz="1800" b="1" dirty="0" smtClean="0">
              <a:solidFill>
                <a:schemeClr val="tx2"/>
              </a:solidFill>
              <a:latin typeface="Arial" panose="020B0604020202020204" pitchFamily="34" charset="0"/>
              <a:cs typeface="Arial" panose="020B0604020202020204" pitchFamily="34" charset="0"/>
            </a:endParaRPr>
          </a:p>
          <a:p>
            <a:pPr marL="0" indent="0" algn="just">
              <a:buNone/>
            </a:pPr>
            <a:endParaRPr lang="ru-RU" sz="1800" dirty="0">
              <a:solidFill>
                <a:schemeClr val="tx2"/>
              </a:solidFill>
              <a:latin typeface="Arial" panose="020B0604020202020204" pitchFamily="34" charset="0"/>
              <a:cs typeface="Arial" panose="020B0604020202020204" pitchFamily="34" charset="0"/>
            </a:endParaRPr>
          </a:p>
          <a:p>
            <a:pPr marL="0" indent="0" algn="just">
              <a:buNone/>
            </a:pPr>
            <a:r>
              <a:rPr lang="en-US" sz="1800" b="1" dirty="0" smtClean="0">
                <a:solidFill>
                  <a:schemeClr val="tx2"/>
                </a:solidFill>
                <a:latin typeface="Arial" panose="020B0604020202020204" pitchFamily="34" charset="0"/>
                <a:cs typeface="Arial" panose="020B0604020202020204" pitchFamily="34" charset="0"/>
              </a:rPr>
              <a:t>	</a:t>
            </a:r>
            <a:r>
              <a:rPr lang="kk-KZ" sz="1800" b="1" dirty="0" smtClean="0">
                <a:solidFill>
                  <a:schemeClr val="tx2"/>
                </a:solidFill>
                <a:latin typeface="Arial" panose="020B0604020202020204" pitchFamily="34" charset="0"/>
                <a:cs typeface="Arial" panose="020B0604020202020204" pitchFamily="34" charset="0"/>
              </a:rPr>
              <a:t>Республикалық </a:t>
            </a:r>
            <a:r>
              <a:rPr lang="kk-KZ" sz="1800" b="1" dirty="0">
                <a:solidFill>
                  <a:schemeClr val="tx2"/>
                </a:solidFill>
                <a:latin typeface="Arial" panose="020B0604020202020204" pitchFamily="34" charset="0"/>
                <a:cs typeface="Arial" panose="020B0604020202020204" pitchFamily="34" charset="0"/>
              </a:rPr>
              <a:t>байқаулар</a:t>
            </a:r>
            <a:endParaRPr lang="ru-RU" sz="1800" dirty="0">
              <a:solidFill>
                <a:schemeClr val="tx2"/>
              </a:solidFill>
              <a:latin typeface="Arial" panose="020B0604020202020204" pitchFamily="34" charset="0"/>
              <a:cs typeface="Arial" panose="020B0604020202020204" pitchFamily="34" charset="0"/>
            </a:endParaRPr>
          </a:p>
          <a:p>
            <a:pPr algn="just"/>
            <a:r>
              <a:rPr lang="kk-KZ" sz="1800" dirty="0">
                <a:solidFill>
                  <a:schemeClr val="tx2"/>
                </a:solidFill>
                <a:latin typeface="Arial" panose="020B0604020202020204" pitchFamily="34" charset="0"/>
                <a:cs typeface="Arial" panose="020B0604020202020204" pitchFamily="34" charset="0"/>
              </a:rPr>
              <a:t>Оқушылар арасындағы 2019 жылы 12 республикалық байқауға 80 оқушы қатысып (2018ж. – 8 орын), 24 оқушы жүлделі орындарға ие болды.</a:t>
            </a:r>
            <a:endParaRPr lang="ru-RU" sz="18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36328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847619892"/>
              </p:ext>
            </p:extLst>
          </p:nvPr>
        </p:nvGraphicFramePr>
        <p:xfrm>
          <a:off x="0" y="763786"/>
          <a:ext cx="9144000" cy="6153730"/>
        </p:xfrm>
        <a:graphic>
          <a:graphicData uri="http://schemas.openxmlformats.org/drawingml/2006/table">
            <a:tbl>
              <a:tblPr firstRow="1" firstCol="1" bandRow="1">
                <a:tableStyleId>{5C22544A-7EE6-4342-B048-85BDC9FD1C3A}</a:tableStyleId>
              </a:tblPr>
              <a:tblGrid>
                <a:gridCol w="323528">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gridCol w="1343030">
                  <a:extLst>
                    <a:ext uri="{9D8B030D-6E8A-4147-A177-3AD203B41FA5}">
                      <a16:colId xmlns:a16="http://schemas.microsoft.com/office/drawing/2014/main" val="20003"/>
                    </a:ext>
                  </a:extLst>
                </a:gridCol>
                <a:gridCol w="899437">
                  <a:extLst>
                    <a:ext uri="{9D8B030D-6E8A-4147-A177-3AD203B41FA5}">
                      <a16:colId xmlns:a16="http://schemas.microsoft.com/office/drawing/2014/main" val="20004"/>
                    </a:ext>
                  </a:extLst>
                </a:gridCol>
                <a:gridCol w="1069901">
                  <a:extLst>
                    <a:ext uri="{9D8B030D-6E8A-4147-A177-3AD203B41FA5}">
                      <a16:colId xmlns:a16="http://schemas.microsoft.com/office/drawing/2014/main" val="20005"/>
                    </a:ext>
                  </a:extLst>
                </a:gridCol>
                <a:gridCol w="1224136">
                  <a:extLst>
                    <a:ext uri="{9D8B030D-6E8A-4147-A177-3AD203B41FA5}">
                      <a16:colId xmlns:a16="http://schemas.microsoft.com/office/drawing/2014/main" val="20006"/>
                    </a:ext>
                  </a:extLst>
                </a:gridCol>
                <a:gridCol w="864096">
                  <a:extLst>
                    <a:ext uri="{9D8B030D-6E8A-4147-A177-3AD203B41FA5}">
                      <a16:colId xmlns:a16="http://schemas.microsoft.com/office/drawing/2014/main" val="20007"/>
                    </a:ext>
                  </a:extLst>
                </a:gridCol>
                <a:gridCol w="1008112">
                  <a:extLst>
                    <a:ext uri="{9D8B030D-6E8A-4147-A177-3AD203B41FA5}">
                      <a16:colId xmlns:a16="http://schemas.microsoft.com/office/drawing/2014/main" val="20008"/>
                    </a:ext>
                  </a:extLst>
                </a:gridCol>
                <a:gridCol w="611560">
                  <a:extLst>
                    <a:ext uri="{9D8B030D-6E8A-4147-A177-3AD203B41FA5}">
                      <a16:colId xmlns:a16="http://schemas.microsoft.com/office/drawing/2014/main" val="20009"/>
                    </a:ext>
                  </a:extLst>
                </a:gridCol>
              </a:tblGrid>
              <a:tr h="222598">
                <a:tc rowSpan="2">
                  <a:txBody>
                    <a:bodyPr/>
                    <a:lstStyle/>
                    <a:p>
                      <a:pPr algn="ctr">
                        <a:lnSpc>
                          <a:spcPct val="115000"/>
                        </a:lnSpc>
                        <a:spcAft>
                          <a:spcPts val="0"/>
                        </a:spcAft>
                      </a:pPr>
                      <a:r>
                        <a:rPr lang="ru-RU" sz="700" dirty="0">
                          <a:latin typeface="Arial" panose="020B0604020202020204" pitchFamily="34" charset="0"/>
                          <a:cs typeface="Arial" panose="020B0604020202020204" pitchFamily="34" charset="0"/>
                        </a:rPr>
                        <a:t>р/с</a:t>
                      </a:r>
                    </a:p>
                  </a:txBody>
                  <a:tcPr marL="6992" marR="6992" marT="0" marB="0"/>
                </a:tc>
                <a:tc rowSpan="2">
                  <a:txBody>
                    <a:bodyPr/>
                    <a:lstStyle/>
                    <a:p>
                      <a:pPr algn="ctr">
                        <a:lnSpc>
                          <a:spcPct val="115000"/>
                        </a:lnSpc>
                        <a:spcAft>
                          <a:spcPts val="0"/>
                        </a:spcAft>
                      </a:pPr>
                      <a:r>
                        <a:rPr lang="ru-RU" sz="700" dirty="0" err="1">
                          <a:latin typeface="Arial" panose="020B0604020202020204" pitchFamily="34" charset="0"/>
                          <a:cs typeface="Arial" panose="020B0604020202020204" pitchFamily="34" charset="0"/>
                        </a:rPr>
                        <a:t>Мазмұны</a:t>
                      </a:r>
                      <a:r>
                        <a:rPr lang="ru-RU" sz="700" dirty="0">
                          <a:latin typeface="Arial" panose="020B0604020202020204" pitchFamily="34" charset="0"/>
                          <a:cs typeface="Arial" panose="020B0604020202020204" pitchFamily="34" charset="0"/>
                        </a:rPr>
                        <a:t> </a:t>
                      </a:r>
                    </a:p>
                  </a:txBody>
                  <a:tcPr marL="6992" marR="6992" marT="0" marB="0"/>
                </a:tc>
                <a:tc rowSpan="2">
                  <a:txBody>
                    <a:bodyPr/>
                    <a:lstStyle/>
                    <a:p>
                      <a:pPr algn="ctr">
                        <a:lnSpc>
                          <a:spcPct val="115000"/>
                        </a:lnSpc>
                        <a:spcAft>
                          <a:spcPts val="0"/>
                        </a:spcAft>
                      </a:pPr>
                      <a:r>
                        <a:rPr lang="ru-RU" sz="700">
                          <a:latin typeface="Arial" panose="020B0604020202020204" pitchFamily="34" charset="0"/>
                          <a:cs typeface="Arial" panose="020B0604020202020204" pitchFamily="34" charset="0"/>
                        </a:rPr>
                        <a:t>қайда өтті</a:t>
                      </a:r>
                    </a:p>
                  </a:txBody>
                  <a:tcPr marL="6992" marR="6992" marT="0" marB="0"/>
                </a:tc>
                <a:tc rowSpan="2">
                  <a:txBody>
                    <a:bodyPr/>
                    <a:lstStyle/>
                    <a:p>
                      <a:pPr algn="ctr">
                        <a:lnSpc>
                          <a:spcPct val="115000"/>
                        </a:lnSpc>
                        <a:spcAft>
                          <a:spcPts val="0"/>
                        </a:spcAft>
                      </a:pPr>
                      <a:r>
                        <a:rPr lang="ru-RU" sz="700">
                          <a:latin typeface="Arial" panose="020B0604020202020204" pitchFamily="34" charset="0"/>
                          <a:cs typeface="Arial" panose="020B0604020202020204" pitchFamily="34" charset="0"/>
                        </a:rPr>
                        <a:t>Байқауға қатысқан білім беру ұйымы</a:t>
                      </a:r>
                    </a:p>
                  </a:txBody>
                  <a:tcPr marL="6992" marR="6992" marT="0" marB="0"/>
                </a:tc>
                <a:tc gridSpan="2">
                  <a:txBody>
                    <a:bodyPr/>
                    <a:lstStyle/>
                    <a:p>
                      <a:pPr algn="ctr">
                        <a:lnSpc>
                          <a:spcPct val="115000"/>
                        </a:lnSpc>
                        <a:spcAft>
                          <a:spcPts val="0"/>
                        </a:spcAft>
                      </a:pPr>
                      <a:r>
                        <a:rPr lang="ru-RU" sz="700" dirty="0" err="1">
                          <a:latin typeface="Arial" panose="020B0604020202020204" pitchFamily="34" charset="0"/>
                          <a:cs typeface="Arial" panose="020B0604020202020204" pitchFamily="34" charset="0"/>
                        </a:rPr>
                        <a:t>Қатысқандар</a:t>
                      </a:r>
                      <a:r>
                        <a:rPr lang="ru-RU" sz="700" dirty="0">
                          <a:latin typeface="Arial" panose="020B0604020202020204" pitchFamily="34" charset="0"/>
                          <a:cs typeface="Arial" panose="020B0604020202020204" pitchFamily="34" charset="0"/>
                        </a:rPr>
                        <a:t> саны </a:t>
                      </a:r>
                    </a:p>
                  </a:txBody>
                  <a:tcPr marL="6992" marR="6992" marT="0" marB="0"/>
                </a:tc>
                <a:tc hMerge="1">
                  <a:txBody>
                    <a:bodyPr/>
                    <a:lstStyle/>
                    <a:p>
                      <a:endParaRPr lang="ru-RU"/>
                    </a:p>
                  </a:txBody>
                  <a:tcPr/>
                </a:tc>
                <a:tc gridSpan="4">
                  <a:txBody>
                    <a:bodyPr/>
                    <a:lstStyle/>
                    <a:p>
                      <a:pPr algn="ctr">
                        <a:lnSpc>
                          <a:spcPct val="115000"/>
                        </a:lnSpc>
                        <a:spcAft>
                          <a:spcPts val="0"/>
                        </a:spcAft>
                      </a:pPr>
                      <a:r>
                        <a:rPr lang="ru-RU" sz="700" dirty="0" err="1">
                          <a:latin typeface="Arial" panose="020B0604020202020204" pitchFamily="34" charset="0"/>
                          <a:cs typeface="Arial" panose="020B0604020202020204" pitchFamily="34" charset="0"/>
                        </a:rPr>
                        <a:t>марапат</a:t>
                      </a:r>
                      <a:r>
                        <a:rPr lang="kk-KZ" sz="700" dirty="0">
                          <a:latin typeface="Arial" panose="020B0604020202020204" pitchFamily="34" charset="0"/>
                          <a:cs typeface="Arial" panose="020B0604020202020204" pitchFamily="34" charset="0"/>
                        </a:rPr>
                        <a:t>тау</a:t>
                      </a:r>
                      <a:endParaRPr lang="ru-RU" sz="700" dirty="0">
                        <a:latin typeface="Arial" panose="020B0604020202020204" pitchFamily="34" charset="0"/>
                        <a:cs typeface="Arial" panose="020B0604020202020204" pitchFamily="34" charset="0"/>
                      </a:endParaRPr>
                    </a:p>
                  </a:txBody>
                  <a:tcPr marL="6992" marR="6992" marT="0" marB="0"/>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43932">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бала  саны</a:t>
                      </a:r>
                    </a:p>
                  </a:txBody>
                  <a:tcPr marL="6992" marR="6992" marT="0" marB="0"/>
                </a:tc>
                <a:tc>
                  <a:txBody>
                    <a:bodyPr/>
                    <a:lstStyle/>
                    <a:p>
                      <a:pPr algn="ctr">
                        <a:lnSpc>
                          <a:spcPct val="115000"/>
                        </a:lnSpc>
                        <a:spcAft>
                          <a:spcPts val="0"/>
                        </a:spcAft>
                      </a:pPr>
                      <a:r>
                        <a:rPr lang="ru-RU" sz="700" dirty="0" err="1">
                          <a:solidFill>
                            <a:schemeClr val="tx2"/>
                          </a:solidFill>
                          <a:latin typeface="Arial" panose="020B0604020202020204" pitchFamily="34" charset="0"/>
                          <a:cs typeface="Arial" panose="020B0604020202020204" pitchFamily="34" charset="0"/>
                        </a:rPr>
                        <a:t>мұғалім</a:t>
                      </a:r>
                      <a:r>
                        <a:rPr lang="ru-RU" sz="700" dirty="0">
                          <a:solidFill>
                            <a:schemeClr val="tx2"/>
                          </a:solidFill>
                          <a:latin typeface="Arial" panose="020B0604020202020204" pitchFamily="34" charset="0"/>
                          <a:cs typeface="Arial" panose="020B0604020202020204" pitchFamily="34" charset="0"/>
                        </a:rPr>
                        <a:t> саны</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Бас </a:t>
                      </a:r>
                      <a:r>
                        <a:rPr lang="ru-RU" sz="700" dirty="0" err="1">
                          <a:solidFill>
                            <a:schemeClr val="tx2"/>
                          </a:solidFill>
                          <a:latin typeface="Arial" panose="020B0604020202020204" pitchFamily="34" charset="0"/>
                          <a:cs typeface="Arial" panose="020B0604020202020204" pitchFamily="34" charset="0"/>
                        </a:rPr>
                        <a:t>жүлде</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І </a:t>
                      </a:r>
                      <a:r>
                        <a:rPr lang="ru-RU" sz="700" dirty="0" err="1">
                          <a:solidFill>
                            <a:schemeClr val="tx2"/>
                          </a:solidFill>
                          <a:latin typeface="Arial" panose="020B0604020202020204" pitchFamily="34" charset="0"/>
                          <a:cs typeface="Arial" panose="020B0604020202020204" pitchFamily="34" charset="0"/>
                        </a:rPr>
                        <a:t>орын</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ІІ </a:t>
                      </a:r>
                      <a:r>
                        <a:rPr lang="ru-RU" sz="700" dirty="0" err="1">
                          <a:solidFill>
                            <a:schemeClr val="tx2"/>
                          </a:solidFill>
                          <a:latin typeface="Arial" panose="020B0604020202020204" pitchFamily="34" charset="0"/>
                          <a:cs typeface="Arial" panose="020B0604020202020204" pitchFamily="34" charset="0"/>
                        </a:rPr>
                        <a:t>орын</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ІІІ </a:t>
                      </a:r>
                      <a:r>
                        <a:rPr lang="ru-RU" sz="700" dirty="0" err="1">
                          <a:solidFill>
                            <a:schemeClr val="tx2"/>
                          </a:solidFill>
                          <a:latin typeface="Arial" panose="020B0604020202020204" pitchFamily="34" charset="0"/>
                          <a:cs typeface="Arial" panose="020B0604020202020204" pitchFamily="34" charset="0"/>
                        </a:rPr>
                        <a:t>орын</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extLst>
                  <a:ext uri="{0D108BD9-81ED-4DB2-BD59-A6C34878D82A}">
                    <a16:rowId xmlns:a16="http://schemas.microsoft.com/office/drawing/2014/main" val="10001"/>
                  </a:ext>
                </a:extLst>
              </a:tr>
              <a:tr h="58267">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1</a:t>
                      </a:r>
                    </a:p>
                  </a:txBody>
                  <a:tcPr marL="6992" marR="6992" marT="0" marB="0"/>
                </a:tc>
                <a:tc>
                  <a:txBody>
                    <a:bodyPr/>
                    <a:lstStyle/>
                    <a:p>
                      <a:pPr algn="l">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a:t>
                      </a:r>
                      <a:r>
                        <a:rPr lang="ru-RU" sz="700" dirty="0" err="1">
                          <a:solidFill>
                            <a:schemeClr val="tx2"/>
                          </a:solidFill>
                          <a:latin typeface="Arial" panose="020B0604020202020204" pitchFamily="34" charset="0"/>
                          <a:cs typeface="Arial" panose="020B0604020202020204" pitchFamily="34" charset="0"/>
                        </a:rPr>
                        <a:t>Ұшқыр</a:t>
                      </a:r>
                      <a:r>
                        <a:rPr lang="ru-RU" sz="700" dirty="0">
                          <a:solidFill>
                            <a:schemeClr val="tx2"/>
                          </a:solidFill>
                          <a:latin typeface="Arial" panose="020B0604020202020204" pitchFamily="34" charset="0"/>
                          <a:cs typeface="Arial" panose="020B0604020202020204" pitchFamily="34" charset="0"/>
                        </a:rPr>
                        <a:t> ой </a:t>
                      </a:r>
                      <a:r>
                        <a:rPr lang="ru-RU" sz="700" dirty="0" err="1">
                          <a:solidFill>
                            <a:schemeClr val="tx2"/>
                          </a:solidFill>
                          <a:latin typeface="Arial" panose="020B0604020202020204" pitchFamily="34" charset="0"/>
                          <a:cs typeface="Arial" panose="020B0604020202020204" pitchFamily="34" charset="0"/>
                        </a:rPr>
                        <a:t>алаңы</a:t>
                      </a:r>
                      <a:r>
                        <a:rPr lang="ru-RU" sz="700" dirty="0">
                          <a:solidFill>
                            <a:schemeClr val="tx2"/>
                          </a:solidFill>
                          <a:latin typeface="Arial" panose="020B0604020202020204" pitchFamily="34" charset="0"/>
                          <a:cs typeface="Arial" panose="020B0604020202020204" pitchFamily="34" charset="0"/>
                        </a:rPr>
                        <a:t>"</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Алматы қаласы</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Ақтау қаласы, ІТ лицейі мен № 13 мектеп-гимназиясы</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6</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2</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extLst>
                  <a:ext uri="{0D108BD9-81ED-4DB2-BD59-A6C34878D82A}">
                    <a16:rowId xmlns:a16="http://schemas.microsoft.com/office/drawing/2014/main" val="10002"/>
                  </a:ext>
                </a:extLst>
              </a:tr>
              <a:tr h="58526">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2</a:t>
                      </a:r>
                    </a:p>
                  </a:txBody>
                  <a:tcPr marL="6992" marR="6992" marT="0" marB="0"/>
                </a:tc>
                <a:tc>
                  <a:txBody>
                    <a:bodyPr/>
                    <a:lstStyle/>
                    <a:p>
                      <a:pPr algn="l">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a:t>
                      </a:r>
                      <a:r>
                        <a:rPr lang="ru-RU" sz="700" dirty="0" err="1">
                          <a:solidFill>
                            <a:schemeClr val="tx2"/>
                          </a:solidFill>
                          <a:latin typeface="Arial" panose="020B0604020202020204" pitchFamily="34" charset="0"/>
                          <a:cs typeface="Arial" panose="020B0604020202020204" pitchFamily="34" charset="0"/>
                        </a:rPr>
                        <a:t>Қазақстан</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менің</a:t>
                      </a:r>
                      <a:r>
                        <a:rPr lang="ru-RU" sz="700" dirty="0">
                          <a:solidFill>
                            <a:schemeClr val="tx2"/>
                          </a:solidFill>
                          <a:latin typeface="Arial" panose="020B0604020202020204" pitchFamily="34" charset="0"/>
                          <a:cs typeface="Arial" panose="020B0604020202020204" pitchFamily="34" charset="0"/>
                        </a:rPr>
                        <a:t> алтын </a:t>
                      </a:r>
                      <a:r>
                        <a:rPr lang="ru-RU" sz="700" dirty="0" err="1">
                          <a:solidFill>
                            <a:schemeClr val="tx2"/>
                          </a:solidFill>
                          <a:latin typeface="Arial" panose="020B0604020202020204" pitchFamily="34" charset="0"/>
                          <a:cs typeface="Arial" panose="020B0604020202020204" pitchFamily="34" charset="0"/>
                        </a:rPr>
                        <a:t>бесігім</a:t>
                      </a:r>
                      <a:r>
                        <a:rPr lang="ru-RU" sz="700" dirty="0">
                          <a:solidFill>
                            <a:schemeClr val="tx2"/>
                          </a:solidFill>
                          <a:latin typeface="Arial" panose="020B0604020202020204" pitchFamily="34" charset="0"/>
                          <a:cs typeface="Arial" panose="020B0604020202020204" pitchFamily="34" charset="0"/>
                        </a:rPr>
                        <a:t>"</a:t>
                      </a:r>
                    </a:p>
                  </a:txBody>
                  <a:tcPr marL="6992" marR="6992" marT="0" marB="0"/>
                </a:tc>
                <a:tc>
                  <a:txBody>
                    <a:bodyPr/>
                    <a:lstStyle/>
                    <a:p>
                      <a:pPr algn="l">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Алматы </a:t>
                      </a:r>
                      <a:r>
                        <a:rPr lang="ru-RU" sz="700" dirty="0" err="1">
                          <a:solidFill>
                            <a:schemeClr val="tx2"/>
                          </a:solidFill>
                          <a:latin typeface="Arial" panose="020B0604020202020204" pitchFamily="34" charset="0"/>
                          <a:cs typeface="Arial" panose="020B0604020202020204" pitchFamily="34" charset="0"/>
                        </a:rPr>
                        <a:t>қаласы</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Облыстық отбасылық үлгідегі балалар ауылының тәрбиленушілері </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8</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2</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extLst>
                  <a:ext uri="{0D108BD9-81ED-4DB2-BD59-A6C34878D82A}">
                    <a16:rowId xmlns:a16="http://schemas.microsoft.com/office/drawing/2014/main" val="10003"/>
                  </a:ext>
                </a:extLst>
              </a:tr>
              <a:tr h="42885">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3</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Театрдың ғажайып әлемі</a:t>
                      </a:r>
                    </a:p>
                  </a:txBody>
                  <a:tcPr marL="6992" marR="6992" marT="0" marB="0"/>
                </a:tc>
                <a:tc>
                  <a:txBody>
                    <a:bodyPr/>
                    <a:lstStyle/>
                    <a:p>
                      <a:pPr algn="l">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Атырау </a:t>
                      </a:r>
                      <a:r>
                        <a:rPr lang="ru-RU" sz="700" dirty="0" err="1">
                          <a:solidFill>
                            <a:schemeClr val="tx2"/>
                          </a:solidFill>
                          <a:latin typeface="Arial" panose="020B0604020202020204" pitchFamily="34" charset="0"/>
                          <a:cs typeface="Arial" panose="020B0604020202020204" pitchFamily="34" charset="0"/>
                        </a:rPr>
                        <a:t>қаласы</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Маңғыстау ауданы, Атымов ат. мектеп</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6</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1</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extLst>
                  <a:ext uri="{0D108BD9-81ED-4DB2-BD59-A6C34878D82A}">
                    <a16:rowId xmlns:a16="http://schemas.microsoft.com/office/drawing/2014/main" val="10004"/>
                  </a:ext>
                </a:extLst>
              </a:tr>
              <a:tr h="1534507">
                <a:tc>
                  <a:txBody>
                    <a:bodyPr/>
                    <a:lstStyle/>
                    <a:p>
                      <a:pPr algn="ctr">
                        <a:lnSpc>
                          <a:spcPct val="115000"/>
                        </a:lnSpc>
                        <a:spcAft>
                          <a:spcPts val="0"/>
                        </a:spcAft>
                      </a:pPr>
                      <a:r>
                        <a:rPr lang="ru-RU" sz="700" dirty="0">
                          <a:latin typeface="Arial" panose="020B0604020202020204" pitchFamily="34" charset="0"/>
                          <a:cs typeface="Arial" panose="020B0604020202020204" pitchFamily="34" charset="0"/>
                        </a:rPr>
                        <a:t>4</a:t>
                      </a:r>
                    </a:p>
                  </a:txBody>
                  <a:tcPr marL="6992" marR="6992" marT="0" marB="0"/>
                </a:tc>
                <a:tc>
                  <a:txBody>
                    <a:bodyPr/>
                    <a:lstStyle/>
                    <a:p>
                      <a:pPr algn="l">
                        <a:lnSpc>
                          <a:spcPct val="115000"/>
                        </a:lnSpc>
                        <a:spcAft>
                          <a:spcPts val="0"/>
                        </a:spcAft>
                      </a:pPr>
                      <a:r>
                        <a:rPr lang="ru-RU" sz="700" dirty="0" err="1">
                          <a:solidFill>
                            <a:schemeClr val="tx2"/>
                          </a:solidFill>
                          <a:latin typeface="Arial" panose="020B0604020202020204" pitchFamily="34" charset="0"/>
                          <a:cs typeface="Arial" panose="020B0604020202020204" pitchFamily="34" charset="0"/>
                        </a:rPr>
                        <a:t>Жас</a:t>
                      </a:r>
                      <a:r>
                        <a:rPr lang="ru-RU" sz="700" dirty="0">
                          <a:solidFill>
                            <a:schemeClr val="tx2"/>
                          </a:solidFill>
                          <a:latin typeface="Arial" panose="020B0604020202020204" pitchFamily="34" charset="0"/>
                          <a:cs typeface="Arial" panose="020B0604020202020204" pitchFamily="34" charset="0"/>
                        </a:rPr>
                        <a:t> музыкант</a:t>
                      </a:r>
                    </a:p>
                  </a:txBody>
                  <a:tcPr marL="6992" marR="6992" marT="0" marB="0"/>
                </a:tc>
                <a:tc>
                  <a:txBody>
                    <a:bodyPr/>
                    <a:lstStyle/>
                    <a:p>
                      <a:pPr algn="l">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Алматы </a:t>
                      </a:r>
                      <a:r>
                        <a:rPr lang="ru-RU" sz="700" dirty="0" err="1">
                          <a:solidFill>
                            <a:schemeClr val="tx2"/>
                          </a:solidFill>
                          <a:latin typeface="Arial" panose="020B0604020202020204" pitchFamily="34" charset="0"/>
                          <a:cs typeface="Arial" panose="020B0604020202020204" pitchFamily="34" charset="0"/>
                        </a:rPr>
                        <a:t>қаласы</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tc>
                  <a:txBody>
                    <a:bodyPr/>
                    <a:lstStyle/>
                    <a:p>
                      <a:pPr algn="l">
                        <a:lnSpc>
                          <a:spcPct val="115000"/>
                        </a:lnSpc>
                        <a:spcAft>
                          <a:spcPts val="0"/>
                        </a:spcAft>
                      </a:pPr>
                      <a:r>
                        <a:rPr lang="ru-RU" sz="700" dirty="0" err="1">
                          <a:solidFill>
                            <a:schemeClr val="tx2"/>
                          </a:solidFill>
                          <a:latin typeface="Arial" panose="020B0604020202020204" pitchFamily="34" charset="0"/>
                          <a:cs typeface="Arial" panose="020B0604020202020204" pitchFamily="34" charset="0"/>
                        </a:rPr>
                        <a:t>Жаңаөзен</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Ақтау</a:t>
                      </a:r>
                      <a:r>
                        <a:rPr lang="ru-RU" sz="700" dirty="0">
                          <a:solidFill>
                            <a:schemeClr val="tx2"/>
                          </a:solidFill>
                          <a:latin typeface="Arial" panose="020B0604020202020204" pitchFamily="34" charset="0"/>
                          <a:cs typeface="Arial" panose="020B0604020202020204" pitchFamily="34" charset="0"/>
                        </a:rPr>
                        <a:t> қ. </a:t>
                      </a:r>
                      <a:r>
                        <a:rPr lang="ru-RU" sz="700" dirty="0" err="1">
                          <a:solidFill>
                            <a:schemeClr val="tx2"/>
                          </a:solidFill>
                          <a:latin typeface="Arial" panose="020B0604020202020204" pitchFamily="34" charset="0"/>
                          <a:cs typeface="Arial" panose="020B0604020202020204" pitchFamily="34" charset="0"/>
                        </a:rPr>
                        <a:t>Мұнайлы</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Түпқараған</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ауданы</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17</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3</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Базарбаева Аружан (Ақтау қаласы, А.Тарақұлы ат. балалар өнер мектебінің оқушысы);                    </a:t>
                      </a:r>
                      <a:br>
                        <a:rPr lang="ru-RU" sz="700">
                          <a:solidFill>
                            <a:schemeClr val="tx2"/>
                          </a:solidFill>
                          <a:latin typeface="Arial" panose="020B0604020202020204" pitchFamily="34" charset="0"/>
                          <a:cs typeface="Arial" panose="020B0604020202020204" pitchFamily="34" charset="0"/>
                        </a:rPr>
                      </a:br>
                      <a:r>
                        <a:rPr lang="ru-RU" sz="700">
                          <a:solidFill>
                            <a:schemeClr val="tx2"/>
                          </a:solidFill>
                          <a:latin typeface="Arial" panose="020B0604020202020204" pitchFamily="34" charset="0"/>
                          <a:cs typeface="Arial" panose="020B0604020202020204" pitchFamily="34" charset="0"/>
                        </a:rPr>
                        <a:t> Бүркіт Қадірәлі (Ақтау қаласы, А.Тарақұлы ат. балалар өнер мектебінің оқушысы).</a:t>
                      </a:r>
                      <a:br>
                        <a:rPr lang="ru-RU" sz="700">
                          <a:solidFill>
                            <a:schemeClr val="tx2"/>
                          </a:solidFill>
                          <a:latin typeface="Arial" panose="020B0604020202020204" pitchFamily="34" charset="0"/>
                          <a:cs typeface="Arial" panose="020B0604020202020204" pitchFamily="34" charset="0"/>
                        </a:rPr>
                      </a:br>
                      <a:r>
                        <a:rPr lang="ru-RU" sz="700">
                          <a:solidFill>
                            <a:schemeClr val="tx2"/>
                          </a:solidFill>
                          <a:latin typeface="Arial" panose="020B0604020202020204" pitchFamily="34" charset="0"/>
                          <a:cs typeface="Arial" panose="020B0604020202020204" pitchFamily="34" charset="0"/>
                        </a:rPr>
                        <a:t>Мұғалім Әліби (Ақтау қаласы, А.Тарақұлы ат. балалар өнер мектебінің оқушысы);</a:t>
                      </a:r>
                    </a:p>
                  </a:txBody>
                  <a:tcPr marL="6992" marR="6992" marT="0" marB="0"/>
                </a:tc>
                <a:tc>
                  <a:txBody>
                    <a:bodyPr/>
                    <a:lstStyle/>
                    <a:p>
                      <a:pPr algn="l">
                        <a:lnSpc>
                          <a:spcPct val="115000"/>
                        </a:lnSpc>
                        <a:spcAft>
                          <a:spcPts val="1200"/>
                        </a:spcAft>
                      </a:pPr>
                      <a:r>
                        <a:rPr lang="ru-RU" sz="700">
                          <a:solidFill>
                            <a:schemeClr val="tx2"/>
                          </a:solidFill>
                          <a:latin typeface="Arial" panose="020B0604020202020204" pitchFamily="34" charset="0"/>
                          <a:cs typeface="Arial" panose="020B0604020202020204" pitchFamily="34" charset="0"/>
                        </a:rPr>
                        <a:t>Бекқали Төремұрат  (Ақтау қаласы, А.Тарақұлы ат. балалар өнер мектебінің оқушысы).</a:t>
                      </a:r>
                    </a:p>
                  </a:txBody>
                  <a:tcPr marL="6992" marR="6992" marT="0" marB="0"/>
                </a:tc>
                <a:tc>
                  <a:txBody>
                    <a:bodyPr/>
                    <a:lstStyle/>
                    <a:p>
                      <a:pPr algn="l">
                        <a:lnSpc>
                          <a:spcPct val="115000"/>
                        </a:lnSpc>
                        <a:spcAft>
                          <a:spcPts val="1200"/>
                        </a:spcAft>
                      </a:pPr>
                      <a:r>
                        <a:rPr lang="ru-RU" sz="700">
                          <a:solidFill>
                            <a:schemeClr val="tx2"/>
                          </a:solidFill>
                          <a:latin typeface="Arial" panose="020B0604020202020204" pitchFamily="34" charset="0"/>
                          <a:cs typeface="Arial" panose="020B0604020202020204" pitchFamily="34" charset="0"/>
                        </a:rPr>
                        <a:t>Дутбаев Алдияр (Жаңаөзен қаласы, М. Өскенбаев ат.Балалар Саз мектебінің оқушысы);                      «Алтын ұя» ансамблі (Ақтау қаласы, А.Тарақұлы ат. балалар өнер мектебі).</a:t>
                      </a:r>
                    </a:p>
                  </a:txBody>
                  <a:tcPr marL="6992" marR="6992" marT="0" marB="0"/>
                </a:tc>
                <a:tc>
                  <a:txBody>
                    <a:bodyPr/>
                    <a:lstStyle/>
                    <a:p>
                      <a:pPr algn="l">
                        <a:lnSpc>
                          <a:spcPct val="115000"/>
                        </a:lnSpc>
                        <a:spcAft>
                          <a:spcPts val="0"/>
                        </a:spcAft>
                      </a:pPr>
                      <a:r>
                        <a:rPr lang="ru-RU" sz="700" dirty="0" err="1">
                          <a:solidFill>
                            <a:schemeClr val="tx2"/>
                          </a:solidFill>
                          <a:latin typeface="Arial" panose="020B0604020202020204" pitchFamily="34" charset="0"/>
                          <a:cs typeface="Arial" panose="020B0604020202020204" pitchFamily="34" charset="0"/>
                        </a:rPr>
                        <a:t>Меңдіжан</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Айтеке</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Ақтау</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қаласы</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А.Тарақұлы</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ат</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балалар</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өнер</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мектебінің</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оқушысы</a:t>
                      </a:r>
                      <a:r>
                        <a:rPr lang="ru-RU" sz="700" dirty="0">
                          <a:solidFill>
                            <a:schemeClr val="tx2"/>
                          </a:solidFill>
                          <a:latin typeface="Arial" panose="020B0604020202020204" pitchFamily="34" charset="0"/>
                          <a:cs typeface="Arial" panose="020B0604020202020204" pitchFamily="34" charset="0"/>
                        </a:rPr>
                        <a:t>).</a:t>
                      </a:r>
                    </a:p>
                  </a:txBody>
                  <a:tcPr marL="6992" marR="6992" marT="0" marB="0"/>
                </a:tc>
                <a:extLst>
                  <a:ext uri="{0D108BD9-81ED-4DB2-BD59-A6C34878D82A}">
                    <a16:rowId xmlns:a16="http://schemas.microsoft.com/office/drawing/2014/main" val="10005"/>
                  </a:ext>
                </a:extLst>
              </a:tr>
              <a:tr h="38845">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5</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Жұлдызай</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Нұр-Сұлтан қаласы</a:t>
                      </a:r>
                    </a:p>
                  </a:txBody>
                  <a:tcPr marL="6992" marR="6992" marT="0" marB="0"/>
                </a:tc>
                <a:tc>
                  <a:txBody>
                    <a:bodyPr/>
                    <a:lstStyle/>
                    <a:p>
                      <a:pPr algn="l">
                        <a:lnSpc>
                          <a:spcPct val="115000"/>
                        </a:lnSpc>
                        <a:spcAft>
                          <a:spcPts val="0"/>
                        </a:spcAft>
                      </a:pPr>
                      <a:r>
                        <a:rPr lang="ru-RU" sz="700" dirty="0" err="1">
                          <a:solidFill>
                            <a:schemeClr val="tx2"/>
                          </a:solidFill>
                          <a:latin typeface="Arial" panose="020B0604020202020204" pitchFamily="34" charset="0"/>
                          <a:cs typeface="Arial" panose="020B0604020202020204" pitchFamily="34" charset="0"/>
                        </a:rPr>
                        <a:t>Ақтау</a:t>
                      </a:r>
                      <a:r>
                        <a:rPr lang="ru-RU" sz="700" dirty="0">
                          <a:solidFill>
                            <a:schemeClr val="tx2"/>
                          </a:solidFill>
                          <a:latin typeface="Arial" panose="020B0604020202020204" pitchFamily="34" charset="0"/>
                          <a:cs typeface="Arial" panose="020B0604020202020204" pitchFamily="34" charset="0"/>
                        </a:rPr>
                        <a:t> қ. СКШС № 2, </a:t>
                      </a:r>
                      <a:r>
                        <a:rPr lang="ru-RU" sz="700" dirty="0" err="1">
                          <a:solidFill>
                            <a:schemeClr val="tx2"/>
                          </a:solidFill>
                          <a:latin typeface="Arial" panose="020B0604020202020204" pitchFamily="34" charset="0"/>
                          <a:cs typeface="Arial" panose="020B0604020202020204" pitchFamily="34" charset="0"/>
                        </a:rPr>
                        <a:t>Мектеп</a:t>
                      </a:r>
                      <a:r>
                        <a:rPr lang="ru-RU" sz="700" dirty="0">
                          <a:solidFill>
                            <a:schemeClr val="tx2"/>
                          </a:solidFill>
                          <a:latin typeface="Arial" panose="020B0604020202020204" pitchFamily="34" charset="0"/>
                          <a:cs typeface="Arial" panose="020B0604020202020204" pitchFamily="34" charset="0"/>
                        </a:rPr>
                        <a:t>-интернат</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5</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3</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extLst>
                  <a:ext uri="{0D108BD9-81ED-4DB2-BD59-A6C34878D82A}">
                    <a16:rowId xmlns:a16="http://schemas.microsoft.com/office/drawing/2014/main" val="10006"/>
                  </a:ext>
                </a:extLst>
              </a:tr>
              <a:tr h="28590">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6</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Балалар бастауы</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сырттай</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3</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extLst>
                  <a:ext uri="{0D108BD9-81ED-4DB2-BD59-A6C34878D82A}">
                    <a16:rowId xmlns:a16="http://schemas.microsoft.com/office/drawing/2014/main" val="10007"/>
                  </a:ext>
                </a:extLst>
              </a:tr>
              <a:tr h="28590">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7</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Ақ шағала</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Ақтөбе қаласы</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Бейнеу өнер мектебі</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8</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1</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extLst>
                  <a:ext uri="{0D108BD9-81ED-4DB2-BD59-A6C34878D82A}">
                    <a16:rowId xmlns:a16="http://schemas.microsoft.com/office/drawing/2014/main" val="10008"/>
                  </a:ext>
                </a:extLst>
              </a:tr>
              <a:tr h="58267">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8</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ЮИД</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Қарағанды қаласы</a:t>
                      </a:r>
                    </a:p>
                  </a:txBody>
                  <a:tcPr marL="6992" marR="6992" marT="0" marB="0"/>
                </a:tc>
                <a:tc>
                  <a:txBody>
                    <a:bodyPr/>
                    <a:lstStyle/>
                    <a:p>
                      <a:pPr algn="l">
                        <a:lnSpc>
                          <a:spcPct val="115000"/>
                        </a:lnSpc>
                        <a:spcAft>
                          <a:spcPts val="0"/>
                        </a:spcAft>
                      </a:pPr>
                      <a:r>
                        <a:rPr lang="ru-RU" sz="700" dirty="0" err="1">
                          <a:solidFill>
                            <a:schemeClr val="tx2"/>
                          </a:solidFill>
                          <a:latin typeface="Arial" panose="020B0604020202020204" pitchFamily="34" charset="0"/>
                          <a:cs typeface="Arial" panose="020B0604020202020204" pitchFamily="34" charset="0"/>
                        </a:rPr>
                        <a:t>Түпқараған</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ауданы</a:t>
                      </a:r>
                      <a:r>
                        <a:rPr lang="ru-RU" sz="700" dirty="0">
                          <a:solidFill>
                            <a:schemeClr val="tx2"/>
                          </a:solidFill>
                          <a:latin typeface="Arial" panose="020B0604020202020204" pitchFamily="34" charset="0"/>
                          <a:cs typeface="Arial" panose="020B0604020202020204" pitchFamily="34" charset="0"/>
                        </a:rPr>
                        <a:t>, М. Горький </a:t>
                      </a:r>
                      <a:r>
                        <a:rPr lang="ru-RU" sz="700" dirty="0" err="1">
                          <a:solidFill>
                            <a:schemeClr val="tx2"/>
                          </a:solidFill>
                          <a:latin typeface="Arial" panose="020B0604020202020204" pitchFamily="34" charset="0"/>
                          <a:cs typeface="Arial" panose="020B0604020202020204" pitchFamily="34" charset="0"/>
                        </a:rPr>
                        <a:t>ат</a:t>
                      </a:r>
                      <a:r>
                        <a:rPr lang="ru-RU" sz="700" dirty="0">
                          <a:solidFill>
                            <a:schemeClr val="tx2"/>
                          </a:solidFill>
                          <a:latin typeface="Arial" panose="020B0604020202020204" pitchFamily="34" charset="0"/>
                          <a:cs typeface="Arial" panose="020B0604020202020204" pitchFamily="34" charset="0"/>
                        </a:rPr>
                        <a:t>. орта </a:t>
                      </a:r>
                      <a:r>
                        <a:rPr lang="ru-RU" sz="700" dirty="0" err="1">
                          <a:solidFill>
                            <a:schemeClr val="tx2"/>
                          </a:solidFill>
                          <a:latin typeface="Arial" panose="020B0604020202020204" pitchFamily="34" charset="0"/>
                          <a:cs typeface="Arial" panose="020B0604020202020204" pitchFamily="34" charset="0"/>
                        </a:rPr>
                        <a:t>мектеп</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10</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1</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extLst>
                  <a:ext uri="{0D108BD9-81ED-4DB2-BD59-A6C34878D82A}">
                    <a16:rowId xmlns:a16="http://schemas.microsoft.com/office/drawing/2014/main" val="10009"/>
                  </a:ext>
                </a:extLst>
              </a:tr>
              <a:tr h="941426">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9</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Шеберлер қаласы</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Шымкент  қаласы</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Ақтау, Жаңаөзен қ. Маңғыстау, Бейнеу, Мұнйлы ауданы</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5</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1</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«Жарамсыз материалдардан жасалған бұйым» номинацисынан Сейсен Азамат  (Жаңаөзен қаласы, м/гим)</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extLst>
                  <a:ext uri="{0D108BD9-81ED-4DB2-BD59-A6C34878D82A}">
                    <a16:rowId xmlns:a16="http://schemas.microsoft.com/office/drawing/2014/main" val="10010"/>
                  </a:ext>
                </a:extLst>
              </a:tr>
              <a:tr h="100064">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10</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Алтын адам-Тәуелсіз Қазақстан символы сырттай эссе</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Нұр-Сұлтан қаласы</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Жаңаөзен қаласы,                                      №8 о/м</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1</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1</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extLst>
                  <a:ext uri="{0D108BD9-81ED-4DB2-BD59-A6C34878D82A}">
                    <a16:rowId xmlns:a16="http://schemas.microsoft.com/office/drawing/2014/main" val="10011"/>
                  </a:ext>
                </a:extLst>
              </a:tr>
              <a:tr h="757627">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11</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Қабылданған дұрыс шешімдерім-менің өмірлік ұстанымым  сырттай эссе</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сырттай </a:t>
                      </a:r>
                    </a:p>
                  </a:txBody>
                  <a:tcPr marL="6992" marR="6992" marT="0" marB="0"/>
                </a:tc>
                <a:tc>
                  <a:txBody>
                    <a:bodyPr/>
                    <a:lstStyle/>
                    <a:p>
                      <a:pPr algn="l">
                        <a:lnSpc>
                          <a:spcPct val="115000"/>
                        </a:lnSpc>
                        <a:spcAft>
                          <a:spcPts val="0"/>
                        </a:spcAft>
                      </a:pPr>
                      <a:r>
                        <a:rPr lang="ru-RU" sz="700" dirty="0" err="1">
                          <a:solidFill>
                            <a:schemeClr val="tx2"/>
                          </a:solidFill>
                          <a:latin typeface="Arial" panose="020B0604020202020204" pitchFamily="34" charset="0"/>
                          <a:cs typeface="Arial" panose="020B0604020202020204" pitchFamily="34" charset="0"/>
                        </a:rPr>
                        <a:t>Жаңаөзен</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қаласы</a:t>
                      </a:r>
                      <a:r>
                        <a:rPr lang="ru-RU" sz="700" dirty="0">
                          <a:solidFill>
                            <a:schemeClr val="tx2"/>
                          </a:solidFill>
                          <a:latin typeface="Arial" panose="020B0604020202020204" pitchFamily="34" charset="0"/>
                          <a:cs typeface="Arial" panose="020B0604020202020204" pitchFamily="34" charset="0"/>
                        </a:rPr>
                        <a:t>, Бейнеу </a:t>
                      </a:r>
                      <a:r>
                        <a:rPr lang="ru-RU" sz="700" dirty="0" err="1">
                          <a:solidFill>
                            <a:schemeClr val="tx2"/>
                          </a:solidFill>
                          <a:latin typeface="Arial" panose="020B0604020202020204" pitchFamily="34" charset="0"/>
                          <a:cs typeface="Arial" panose="020B0604020202020204" pitchFamily="34" charset="0"/>
                        </a:rPr>
                        <a:t>ауданы</a:t>
                      </a:r>
                      <a:endParaRPr lang="ru-RU" sz="700" dirty="0">
                        <a:solidFill>
                          <a:schemeClr val="tx2"/>
                        </a:solidFill>
                        <a:latin typeface="Arial" panose="020B0604020202020204" pitchFamily="34" charset="0"/>
                        <a:cs typeface="Arial" panose="020B0604020202020204" pitchFamily="34" charset="0"/>
                      </a:endParaRP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8</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l">
                        <a:lnSpc>
                          <a:spcPct val="115000"/>
                        </a:lnSpc>
                        <a:spcAft>
                          <a:spcPts val="0"/>
                        </a:spcAft>
                      </a:pPr>
                      <a:r>
                        <a:rPr lang="ru-RU" sz="700" dirty="0" err="1">
                          <a:solidFill>
                            <a:schemeClr val="tx2"/>
                          </a:solidFill>
                          <a:latin typeface="Arial" panose="020B0604020202020204" pitchFamily="34" charset="0"/>
                          <a:cs typeface="Arial" panose="020B0604020202020204" pitchFamily="34" charset="0"/>
                        </a:rPr>
                        <a:t>Исенбаева</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Мәншүк</a:t>
                      </a:r>
                      <a:r>
                        <a:rPr lang="ru-RU" sz="700" dirty="0">
                          <a:solidFill>
                            <a:schemeClr val="tx2"/>
                          </a:solidFill>
                          <a:latin typeface="Arial" panose="020B0604020202020204" pitchFamily="34" charset="0"/>
                          <a:cs typeface="Arial" panose="020B0604020202020204" pitchFamily="34" charset="0"/>
                        </a:rPr>
                        <a:t> (Бейнеу </a:t>
                      </a:r>
                      <a:r>
                        <a:rPr lang="ru-RU" sz="700" dirty="0" err="1">
                          <a:solidFill>
                            <a:schemeClr val="tx2"/>
                          </a:solidFill>
                          <a:latin typeface="Arial" panose="020B0604020202020204" pitchFamily="34" charset="0"/>
                          <a:cs typeface="Arial" panose="020B0604020202020204" pitchFamily="34" charset="0"/>
                        </a:rPr>
                        <a:t>ауданы</a:t>
                      </a:r>
                      <a:r>
                        <a:rPr lang="ru-RU" sz="700" dirty="0">
                          <a:solidFill>
                            <a:schemeClr val="tx2"/>
                          </a:solidFill>
                          <a:latin typeface="Arial" panose="020B0604020202020204" pitchFamily="34" charset="0"/>
                          <a:cs typeface="Arial" panose="020B0604020202020204" pitchFamily="34" charset="0"/>
                        </a:rPr>
                        <a:t>, Бейнеу </a:t>
                      </a:r>
                      <a:r>
                        <a:rPr lang="ru-RU" sz="700" dirty="0" err="1">
                          <a:solidFill>
                            <a:schemeClr val="tx2"/>
                          </a:solidFill>
                          <a:latin typeface="Arial" panose="020B0604020202020204" pitchFamily="34" charset="0"/>
                          <a:cs typeface="Arial" panose="020B0604020202020204" pitchFamily="34" charset="0"/>
                        </a:rPr>
                        <a:t>гим</a:t>
                      </a:r>
                      <a:r>
                        <a:rPr lang="ru-RU" sz="700" dirty="0">
                          <a:solidFill>
                            <a:schemeClr val="tx2"/>
                          </a:solidFill>
                          <a:latin typeface="Arial" panose="020B0604020202020204" pitchFamily="34" charset="0"/>
                          <a:cs typeface="Arial" panose="020B0604020202020204" pitchFamily="34" charset="0"/>
                        </a:rPr>
                        <a:t> 11 </a:t>
                      </a:r>
                      <a:r>
                        <a:rPr lang="ru-RU" sz="700" dirty="0" err="1">
                          <a:solidFill>
                            <a:schemeClr val="tx2"/>
                          </a:solidFill>
                          <a:latin typeface="Arial" panose="020B0604020202020204" pitchFamily="34" charset="0"/>
                          <a:cs typeface="Arial" panose="020B0604020202020204" pitchFamily="34" charset="0"/>
                        </a:rPr>
                        <a:t>сынып</a:t>
                      </a:r>
                      <a:r>
                        <a:rPr lang="ru-RU" sz="700" dirty="0">
                          <a:solidFill>
                            <a:schemeClr val="tx2"/>
                          </a:solidFill>
                          <a:latin typeface="Arial" panose="020B0604020202020204" pitchFamily="34" charset="0"/>
                          <a:cs typeface="Arial" panose="020B0604020202020204" pitchFamily="34" charset="0"/>
                        </a:rPr>
                        <a:t> </a:t>
                      </a:r>
                      <a:r>
                        <a:rPr lang="ru-RU" sz="700" dirty="0" err="1">
                          <a:solidFill>
                            <a:schemeClr val="tx2"/>
                          </a:solidFill>
                          <a:latin typeface="Arial" panose="020B0604020202020204" pitchFamily="34" charset="0"/>
                          <a:cs typeface="Arial" panose="020B0604020202020204" pitchFamily="34" charset="0"/>
                        </a:rPr>
                        <a:t>оқушысы</a:t>
                      </a:r>
                      <a:r>
                        <a:rPr lang="ru-RU" sz="700" dirty="0">
                          <a:solidFill>
                            <a:schemeClr val="tx2"/>
                          </a:solidFill>
                          <a:latin typeface="Arial" panose="020B0604020202020204" pitchFamily="34" charset="0"/>
                          <a:cs typeface="Arial" panose="020B0604020202020204" pitchFamily="34" charset="0"/>
                        </a:rPr>
                        <a:t>)</a:t>
                      </a:r>
                    </a:p>
                  </a:txBody>
                  <a:tcPr marL="6992" marR="6992" marT="0" marB="0"/>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 </a:t>
                      </a:r>
                    </a:p>
                  </a:txBody>
                  <a:tcPr marL="6992" marR="6992" marT="0" marB="0" anchor="b"/>
                </a:tc>
                <a:extLst>
                  <a:ext uri="{0D108BD9-81ED-4DB2-BD59-A6C34878D82A}">
                    <a16:rowId xmlns:a16="http://schemas.microsoft.com/office/drawing/2014/main" val="10012"/>
                  </a:ext>
                </a:extLst>
              </a:tr>
              <a:tr h="57179">
                <a:tc>
                  <a:txBody>
                    <a:bodyPr/>
                    <a:lstStyle/>
                    <a:p>
                      <a:pPr algn="ctr">
                        <a:lnSpc>
                          <a:spcPct val="115000"/>
                        </a:lnSpc>
                        <a:spcAft>
                          <a:spcPts val="0"/>
                        </a:spcAft>
                      </a:pPr>
                      <a:r>
                        <a:rPr lang="ru-RU" sz="700">
                          <a:latin typeface="Arial" panose="020B0604020202020204" pitchFamily="34" charset="0"/>
                          <a:cs typeface="Arial" panose="020B0604020202020204" pitchFamily="34" charset="0"/>
                        </a:rPr>
                        <a:t>12</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"Менің арманым" сырттай сурет</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сырттай </a:t>
                      </a:r>
                    </a:p>
                  </a:txBody>
                  <a:tcPr marL="6992" marR="6992" marT="0" marB="0"/>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Ақтау қаласы, Бейнеу ауданы</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3</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 </a:t>
                      </a:r>
                    </a:p>
                  </a:txBody>
                  <a:tcPr marL="6992" marR="6992" marT="0" marB="0" anchor="b"/>
                </a:tc>
                <a:extLst>
                  <a:ext uri="{0D108BD9-81ED-4DB2-BD59-A6C34878D82A}">
                    <a16:rowId xmlns:a16="http://schemas.microsoft.com/office/drawing/2014/main" val="10013"/>
                  </a:ext>
                </a:extLst>
              </a:tr>
              <a:tr h="0">
                <a:tc>
                  <a:txBody>
                    <a:bodyPr/>
                    <a:lstStyle/>
                    <a:p>
                      <a:pPr algn="l">
                        <a:lnSpc>
                          <a:spcPct val="115000"/>
                        </a:lnSpc>
                        <a:spcAft>
                          <a:spcPts val="0"/>
                        </a:spcAft>
                      </a:pPr>
                      <a:r>
                        <a:rPr lang="ru-RU" sz="700">
                          <a:latin typeface="Arial" panose="020B0604020202020204" pitchFamily="34" charset="0"/>
                          <a:cs typeface="Arial" panose="020B0604020202020204" pitchFamily="34" charset="0"/>
                        </a:rPr>
                        <a:t> </a:t>
                      </a:r>
                    </a:p>
                  </a:txBody>
                  <a:tcPr marL="6992" marR="6992" marT="0" marB="0" anchor="b"/>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l">
                        <a:lnSpc>
                          <a:spcPct val="115000"/>
                        </a:lnSpc>
                        <a:spcAft>
                          <a:spcPts val="0"/>
                        </a:spcAft>
                      </a:pPr>
                      <a:r>
                        <a:rPr lang="ru-RU" sz="700">
                          <a:solidFill>
                            <a:schemeClr val="tx2"/>
                          </a:solidFill>
                          <a:latin typeface="Arial" panose="020B0604020202020204" pitchFamily="34" charset="0"/>
                          <a:cs typeface="Arial" panose="020B0604020202020204" pitchFamily="34" charset="0"/>
                        </a:rPr>
                        <a:t> </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80</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15</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3</a:t>
                      </a:r>
                    </a:p>
                  </a:txBody>
                  <a:tcPr marL="6992" marR="6992" marT="0" marB="0"/>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2</a:t>
                      </a:r>
                    </a:p>
                  </a:txBody>
                  <a:tcPr marL="6992" marR="6992" marT="0" marB="0" anchor="b"/>
                </a:tc>
                <a:tc>
                  <a:txBody>
                    <a:bodyPr/>
                    <a:lstStyle/>
                    <a:p>
                      <a:pPr algn="ctr">
                        <a:lnSpc>
                          <a:spcPct val="115000"/>
                        </a:lnSpc>
                        <a:spcAft>
                          <a:spcPts val="0"/>
                        </a:spcAft>
                      </a:pPr>
                      <a:r>
                        <a:rPr lang="ru-RU" sz="700">
                          <a:solidFill>
                            <a:schemeClr val="tx2"/>
                          </a:solidFill>
                          <a:latin typeface="Arial" panose="020B0604020202020204" pitchFamily="34" charset="0"/>
                          <a:cs typeface="Arial" panose="020B0604020202020204" pitchFamily="34" charset="0"/>
                        </a:rPr>
                        <a:t>3</a:t>
                      </a:r>
                    </a:p>
                  </a:txBody>
                  <a:tcPr marL="6992" marR="6992" marT="0" marB="0" anchor="b"/>
                </a:tc>
                <a:tc>
                  <a:txBody>
                    <a:bodyPr/>
                    <a:lstStyle/>
                    <a:p>
                      <a:pPr algn="ctr">
                        <a:lnSpc>
                          <a:spcPct val="115000"/>
                        </a:lnSpc>
                        <a:spcAft>
                          <a:spcPts val="0"/>
                        </a:spcAft>
                      </a:pPr>
                      <a:r>
                        <a:rPr lang="ru-RU" sz="700" dirty="0">
                          <a:solidFill>
                            <a:schemeClr val="tx2"/>
                          </a:solidFill>
                          <a:latin typeface="Arial" panose="020B0604020202020204" pitchFamily="34" charset="0"/>
                          <a:cs typeface="Arial" panose="020B0604020202020204" pitchFamily="34" charset="0"/>
                        </a:rPr>
                        <a:t>1</a:t>
                      </a:r>
                    </a:p>
                  </a:txBody>
                  <a:tcPr marL="6992" marR="6992" marT="0" marB="0" anchor="b"/>
                </a:tc>
                <a:extLst>
                  <a:ext uri="{0D108BD9-81ED-4DB2-BD59-A6C34878D82A}">
                    <a16:rowId xmlns:a16="http://schemas.microsoft.com/office/drawing/2014/main" val="10014"/>
                  </a:ext>
                </a:extLst>
              </a:tr>
            </a:tbl>
          </a:graphicData>
        </a:graphic>
      </p:graphicFrame>
      <p:sp>
        <p:nvSpPr>
          <p:cNvPr id="7" name="Прямоугольник 6"/>
          <p:cNvSpPr/>
          <p:nvPr/>
        </p:nvSpPr>
        <p:spPr>
          <a:xfrm>
            <a:off x="395536" y="117280"/>
            <a:ext cx="7920880" cy="503408"/>
          </a:xfrm>
          <a:prstGeom prst="rect">
            <a:avLst/>
          </a:prstGeom>
        </p:spPr>
        <p:txBody>
          <a:bodyPr wrap="square">
            <a:spAutoFit/>
          </a:bodyPr>
          <a:lstStyle/>
          <a:p>
            <a:pPr algn="ctr">
              <a:lnSpc>
                <a:spcPct val="115000"/>
              </a:lnSpc>
              <a:spcAft>
                <a:spcPts val="0"/>
              </a:spcAft>
            </a:pPr>
            <a:r>
              <a:rPr lang="kk-KZ" sz="1200" b="1" dirty="0" smtClean="0">
                <a:solidFill>
                  <a:schemeClr val="tx2"/>
                </a:solidFill>
                <a:latin typeface="Arial" panose="020B0604020202020204" pitchFamily="34" charset="0"/>
                <a:cs typeface="Arial" panose="020B0604020202020204" pitchFamily="34" charset="0"/>
              </a:rPr>
              <a:t>Оқушылармен Республикалық деңгейде өткен 12 шараға   80 оқушы,</a:t>
            </a:r>
            <a:r>
              <a:rPr lang="kk-KZ" sz="1200" b="1" baseline="0" dirty="0" smtClean="0">
                <a:solidFill>
                  <a:schemeClr val="tx2"/>
                </a:solidFill>
                <a:latin typeface="Arial" panose="020B0604020202020204" pitchFamily="34" charset="0"/>
                <a:cs typeface="Arial" panose="020B0604020202020204" pitchFamily="34" charset="0"/>
              </a:rPr>
              <a:t> </a:t>
            </a:r>
            <a:r>
              <a:rPr lang="kk-KZ" sz="1200" b="1" dirty="0" smtClean="0">
                <a:solidFill>
                  <a:schemeClr val="tx2"/>
                </a:solidFill>
                <a:latin typeface="Arial" panose="020B0604020202020204" pitchFamily="34" charset="0"/>
                <a:cs typeface="Arial" panose="020B0604020202020204" pitchFamily="34" charset="0"/>
              </a:rPr>
              <a:t>15 мұғалім қатысты.</a:t>
            </a:r>
            <a:endParaRPr lang="ru-RU" sz="1200" b="1" dirty="0" smtClean="0">
              <a:solidFill>
                <a:schemeClr val="tx2"/>
              </a:solidFill>
              <a:latin typeface="Arial" panose="020B0604020202020204" pitchFamily="34" charset="0"/>
              <a:cs typeface="Arial" panose="020B0604020202020204" pitchFamily="34" charset="0"/>
            </a:endParaRPr>
          </a:p>
          <a:p>
            <a:pPr algn="ctr">
              <a:lnSpc>
                <a:spcPct val="115000"/>
              </a:lnSpc>
              <a:spcAft>
                <a:spcPts val="0"/>
              </a:spcAft>
            </a:pPr>
            <a:r>
              <a:rPr lang="ru-RU" sz="1200" b="1" dirty="0" err="1" smtClean="0">
                <a:solidFill>
                  <a:schemeClr val="tx2"/>
                </a:solidFill>
                <a:latin typeface="Arial" panose="020B0604020202020204" pitchFamily="34" charset="0"/>
                <a:cs typeface="Arial" panose="020B0604020202020204" pitchFamily="34" charset="0"/>
              </a:rPr>
              <a:t>Оның</a:t>
            </a:r>
            <a:r>
              <a:rPr lang="ru-RU" sz="1200" b="1" dirty="0" smtClean="0">
                <a:solidFill>
                  <a:schemeClr val="tx2"/>
                </a:solidFill>
                <a:latin typeface="Arial" panose="020B0604020202020204" pitchFamily="34" charset="0"/>
                <a:cs typeface="Arial" panose="020B0604020202020204" pitchFamily="34" charset="0"/>
              </a:rPr>
              <a:t> </a:t>
            </a:r>
            <a:r>
              <a:rPr lang="ru-RU" sz="1200" b="1" dirty="0" err="1" smtClean="0">
                <a:solidFill>
                  <a:schemeClr val="tx2"/>
                </a:solidFill>
                <a:latin typeface="Arial" panose="020B0604020202020204" pitchFamily="34" charset="0"/>
                <a:cs typeface="Arial" panose="020B0604020202020204" pitchFamily="34" charset="0"/>
              </a:rPr>
              <a:t>ішінде</a:t>
            </a:r>
            <a:r>
              <a:rPr lang="ru-RU" sz="1200" b="1" dirty="0" smtClean="0">
                <a:solidFill>
                  <a:schemeClr val="tx2"/>
                </a:solidFill>
                <a:latin typeface="Arial" panose="020B0604020202020204" pitchFamily="34" charset="0"/>
                <a:cs typeface="Arial" panose="020B0604020202020204" pitchFamily="34" charset="0"/>
              </a:rPr>
              <a:t>: Бас жүлде-3; І </a:t>
            </a:r>
            <a:r>
              <a:rPr lang="ru-RU" sz="1200" b="1" dirty="0" err="1" smtClean="0">
                <a:solidFill>
                  <a:schemeClr val="tx2"/>
                </a:solidFill>
                <a:latin typeface="Arial" panose="020B0604020202020204" pitchFamily="34" charset="0"/>
                <a:cs typeface="Arial" panose="020B0604020202020204" pitchFamily="34" charset="0"/>
              </a:rPr>
              <a:t>орын</a:t>
            </a:r>
            <a:r>
              <a:rPr lang="ru-RU" sz="1200" b="1" dirty="0" smtClean="0">
                <a:solidFill>
                  <a:schemeClr val="tx2"/>
                </a:solidFill>
                <a:latin typeface="Arial" panose="020B0604020202020204" pitchFamily="34" charset="0"/>
                <a:cs typeface="Arial" panose="020B0604020202020204" pitchFamily="34" charset="0"/>
              </a:rPr>
              <a:t>- 2; ІІ орын-3; ІІІ орын-1</a:t>
            </a:r>
            <a:endParaRPr lang="ru-RU" sz="1200" b="1" dirty="0">
              <a:solidFill>
                <a:schemeClr val="tx2"/>
              </a:solidFill>
            </a:endParaRPr>
          </a:p>
        </p:txBody>
      </p:sp>
    </p:spTree>
    <p:extLst>
      <p:ext uri="{BB962C8B-B14F-4D97-AF65-F5344CB8AC3E}">
        <p14:creationId xmlns:p14="http://schemas.microsoft.com/office/powerpoint/2010/main" val="8872496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196752"/>
            <a:ext cx="8229600" cy="4525963"/>
          </a:xfrm>
        </p:spPr>
        <p:txBody>
          <a:bodyPr>
            <a:noAutofit/>
          </a:bodyPr>
          <a:lstStyle/>
          <a:p>
            <a:pPr marL="0" indent="0" algn="ctr">
              <a:buNone/>
            </a:pPr>
            <a:r>
              <a:rPr lang="kk-KZ" sz="2000" b="1" dirty="0">
                <a:solidFill>
                  <a:schemeClr val="tx2"/>
                </a:solidFill>
                <a:latin typeface="Arial" panose="020B0604020202020204" pitchFamily="34" charset="0"/>
                <a:cs typeface="Arial" panose="020B0604020202020204" pitchFamily="34" charset="0"/>
              </a:rPr>
              <a:t>Кабинеттер</a:t>
            </a:r>
            <a:endParaRPr lang="ru-RU" sz="2000" dirty="0">
              <a:solidFill>
                <a:schemeClr val="tx2"/>
              </a:solidFill>
              <a:latin typeface="Arial" panose="020B0604020202020204" pitchFamily="34" charset="0"/>
              <a:cs typeface="Arial" panose="020B0604020202020204" pitchFamily="34" charset="0"/>
            </a:endParaRPr>
          </a:p>
          <a:p>
            <a:pPr marL="0" indent="0" algn="just">
              <a:buNone/>
            </a:pPr>
            <a:r>
              <a:rPr lang="en-US" sz="2000" dirty="0" smtClean="0">
                <a:solidFill>
                  <a:schemeClr val="tx2"/>
                </a:solidFill>
                <a:latin typeface="Arial" panose="020B0604020202020204" pitchFamily="34" charset="0"/>
                <a:cs typeface="Arial" panose="020B0604020202020204" pitchFamily="34" charset="0"/>
              </a:rPr>
              <a:t>	</a:t>
            </a:r>
            <a:r>
              <a:rPr lang="kk-KZ" sz="2000" dirty="0" smtClean="0">
                <a:solidFill>
                  <a:schemeClr val="tx2"/>
                </a:solidFill>
                <a:latin typeface="Arial" panose="020B0604020202020204" pitchFamily="34" charset="0"/>
                <a:cs typeface="Arial" panose="020B0604020202020204" pitchFamily="34" charset="0"/>
              </a:rPr>
              <a:t>«</a:t>
            </a:r>
            <a:r>
              <a:rPr lang="kk-KZ" sz="2000" dirty="0">
                <a:solidFill>
                  <a:schemeClr val="tx2"/>
                </a:solidFill>
                <a:latin typeface="Arial" panose="020B0604020202020204" pitchFamily="34" charset="0"/>
                <a:cs typeface="Arial" panose="020B0604020202020204" pitchFamily="34" charset="0"/>
              </a:rPr>
              <a:t>Абай әлеміне саяхат»  танымдық  клубы – 46 (</a:t>
            </a:r>
            <a:r>
              <a:rPr lang="kk-KZ" sz="2000" i="1" dirty="0">
                <a:solidFill>
                  <a:schemeClr val="tx2"/>
                </a:solidFill>
                <a:latin typeface="Arial" panose="020B0604020202020204" pitchFamily="34" charset="0"/>
                <a:cs typeface="Arial" panose="020B0604020202020204" pitchFamily="34" charset="0"/>
              </a:rPr>
              <a:t>Ақтау қаласы – 7, Жаңаөзен- 5, Бейнеу -11, Қарақия- 2, Маңғыстау- 2, Мұнайлы- 15, Түпқараған – 8, облыстық мектептер-3</a:t>
            </a:r>
            <a:r>
              <a:rPr lang="kk-KZ" sz="2000" dirty="0">
                <a:solidFill>
                  <a:schemeClr val="tx2"/>
                </a:solidFill>
                <a:latin typeface="Arial" panose="020B0604020202020204" pitchFamily="34" charset="0"/>
                <a:cs typeface="Arial" panose="020B0604020202020204" pitchFamily="34" charset="0"/>
              </a:rPr>
              <a:t>), «Елбасы  еңбектерін  оқу» кабинеті - 29 (</a:t>
            </a:r>
            <a:r>
              <a:rPr lang="kk-KZ" sz="2000" i="1" dirty="0">
                <a:solidFill>
                  <a:schemeClr val="tx2"/>
                </a:solidFill>
                <a:latin typeface="Arial" panose="020B0604020202020204" pitchFamily="34" charset="0"/>
                <a:cs typeface="Arial" panose="020B0604020202020204" pitchFamily="34" charset="0"/>
              </a:rPr>
              <a:t>Ақтау қаласы – 2, Жаңаөзен- 5, Бейнеу -3, Қарақия- 2, Маңғыстау- 2, Мұнайлы- 5, Түпқараған – 2, облыстық мектептер-2</a:t>
            </a:r>
            <a:r>
              <a:rPr lang="kk-KZ" sz="2000" dirty="0">
                <a:solidFill>
                  <a:schemeClr val="tx2"/>
                </a:solidFill>
                <a:latin typeface="Arial" panose="020B0604020202020204" pitchFamily="34" charset="0"/>
                <a:cs typeface="Arial" panose="020B0604020202020204" pitchFamily="34" charset="0"/>
              </a:rPr>
              <a:t>), «Әбіштану»  кабинеті -51 (</a:t>
            </a:r>
            <a:r>
              <a:rPr lang="kk-KZ" sz="2000" i="1" dirty="0">
                <a:solidFill>
                  <a:schemeClr val="tx2"/>
                </a:solidFill>
                <a:latin typeface="Arial" panose="020B0604020202020204" pitchFamily="34" charset="0"/>
                <a:cs typeface="Arial" panose="020B0604020202020204" pitchFamily="34" charset="0"/>
              </a:rPr>
              <a:t>Ақтау қаласы – 9, Жаңаөзен-11 , Бейнеу -3, Қарақия-13 , Маңғыстау-3 , Мұнайлы-10, Түпқараған –4 , облыстық мектептер-1</a:t>
            </a:r>
            <a:r>
              <a:rPr lang="kk-KZ" sz="2000" dirty="0">
                <a:solidFill>
                  <a:schemeClr val="tx2"/>
                </a:solidFill>
                <a:latin typeface="Arial" panose="020B0604020202020204" pitchFamily="34" charset="0"/>
                <a:cs typeface="Arial" panose="020B0604020202020204" pitchFamily="34" charset="0"/>
              </a:rPr>
              <a:t>), Серікболтану кабинеті- 24 (</a:t>
            </a:r>
            <a:r>
              <a:rPr lang="kk-KZ" sz="2000" i="1" dirty="0">
                <a:solidFill>
                  <a:schemeClr val="tx2"/>
                </a:solidFill>
                <a:latin typeface="Arial" panose="020B0604020202020204" pitchFamily="34" charset="0"/>
                <a:cs typeface="Arial" panose="020B0604020202020204" pitchFamily="34" charset="0"/>
              </a:rPr>
              <a:t>Ақтау қаласы – 4, Жаңаөзен-3 , Бейнеу -2, Қарақия-11 , Маңғыстау-1 , Мұнайлы-2, Түпқараған –1)</a:t>
            </a:r>
            <a:endParaRPr lang="ru-RU" sz="20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3872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188640"/>
            <a:ext cx="9144000" cy="11521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noAutofit/>
          </a:bodyPr>
          <a:lstStyle/>
          <a:p>
            <a:r>
              <a:rPr lang="kk-KZ" sz="2800" b="1" dirty="0">
                <a:solidFill>
                  <a:schemeClr val="bg1"/>
                </a:solidFill>
                <a:latin typeface="Arial" panose="020B0604020202020204" pitchFamily="34" charset="0"/>
                <a:cs typeface="Arial" panose="020B0604020202020204" pitchFamily="34" charset="0"/>
              </a:rPr>
              <a:t>Орталық 2020 жылға төмендегідей міндеттерді </a:t>
            </a:r>
            <a:r>
              <a:rPr lang="kk-KZ" sz="2800" b="1" dirty="0" smtClean="0">
                <a:solidFill>
                  <a:schemeClr val="bg1"/>
                </a:solidFill>
                <a:latin typeface="Arial" panose="020B0604020202020204" pitchFamily="34" charset="0"/>
                <a:cs typeface="Arial" panose="020B0604020202020204" pitchFamily="34" charset="0"/>
              </a:rPr>
              <a:t>алады</a:t>
            </a:r>
            <a:endParaRPr lang="ru-RU" sz="2800" dirty="0">
              <a:solidFill>
                <a:schemeClr val="bg1"/>
              </a:solidFill>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179512" y="1783357"/>
            <a:ext cx="8856984" cy="4525963"/>
          </a:xfrm>
        </p:spPr>
        <p:txBody>
          <a:bodyPr>
            <a:normAutofit fontScale="70000" lnSpcReduction="20000"/>
          </a:bodyPr>
          <a:lstStyle/>
          <a:p>
            <a:pPr marL="0" indent="0" algn="just">
              <a:buNone/>
            </a:pPr>
            <a:r>
              <a:rPr lang="en-US" dirty="0" smtClean="0">
                <a:solidFill>
                  <a:schemeClr val="tx2"/>
                </a:solidFill>
                <a:latin typeface="Arial" panose="020B0604020202020204" pitchFamily="34" charset="0"/>
                <a:cs typeface="Arial" panose="020B0604020202020204" pitchFamily="34" charset="0"/>
              </a:rPr>
              <a:t>	</a:t>
            </a:r>
            <a:r>
              <a:rPr lang="kk-KZ" dirty="0" smtClean="0">
                <a:solidFill>
                  <a:schemeClr val="tx2"/>
                </a:solidFill>
                <a:latin typeface="Arial" panose="020B0604020202020204" pitchFamily="34" charset="0"/>
                <a:cs typeface="Arial" panose="020B0604020202020204" pitchFamily="34" charset="0"/>
              </a:rPr>
              <a:t>1.Әдістемелік </a:t>
            </a:r>
            <a:r>
              <a:rPr lang="kk-KZ" dirty="0">
                <a:solidFill>
                  <a:schemeClr val="tx2"/>
                </a:solidFill>
                <a:latin typeface="Arial" panose="020B0604020202020204" pitchFamily="34" charset="0"/>
                <a:cs typeface="Arial" panose="020B0604020202020204" pitchFamily="34" charset="0"/>
              </a:rPr>
              <a:t>кеңеспен бірлесе отырып дамудың басымды бағыттарын анықтау.</a:t>
            </a:r>
            <a:endParaRPr lang="ru-RU" dirty="0">
              <a:solidFill>
                <a:schemeClr val="tx2"/>
              </a:solidFill>
              <a:latin typeface="Arial" panose="020B0604020202020204" pitchFamily="34" charset="0"/>
              <a:cs typeface="Arial" panose="020B0604020202020204" pitchFamily="34" charset="0"/>
            </a:endParaRPr>
          </a:p>
          <a:p>
            <a:pPr marL="0" indent="0" algn="just">
              <a:buNone/>
            </a:pPr>
            <a:r>
              <a:rPr lang="en-US" dirty="0" smtClean="0">
                <a:solidFill>
                  <a:schemeClr val="tx2"/>
                </a:solidFill>
                <a:latin typeface="Arial" panose="020B0604020202020204" pitchFamily="34" charset="0"/>
                <a:cs typeface="Arial" panose="020B0604020202020204" pitchFamily="34" charset="0"/>
              </a:rPr>
              <a:t>	</a:t>
            </a:r>
            <a:r>
              <a:rPr lang="kk-KZ" dirty="0" smtClean="0">
                <a:solidFill>
                  <a:schemeClr val="tx2"/>
                </a:solidFill>
                <a:latin typeface="Arial" panose="020B0604020202020204" pitchFamily="34" charset="0"/>
                <a:cs typeface="Arial" panose="020B0604020202020204" pitchFamily="34" charset="0"/>
              </a:rPr>
              <a:t>2.Білім </a:t>
            </a:r>
            <a:r>
              <a:rPr lang="kk-KZ" dirty="0">
                <a:solidFill>
                  <a:schemeClr val="tx2"/>
                </a:solidFill>
                <a:latin typeface="Arial" panose="020B0604020202020204" pitchFamily="34" charset="0"/>
                <a:cs typeface="Arial" panose="020B0604020202020204" pitchFamily="34" charset="0"/>
              </a:rPr>
              <a:t>мекемелерінде оқу-тәрбие жұмысын жетілдіру, білім сапасын арттыру бойынша ұсыныстар дайындау.</a:t>
            </a:r>
            <a:endParaRPr lang="ru-RU" dirty="0">
              <a:solidFill>
                <a:schemeClr val="tx2"/>
              </a:solidFill>
              <a:latin typeface="Arial" panose="020B0604020202020204" pitchFamily="34" charset="0"/>
              <a:cs typeface="Arial" panose="020B0604020202020204" pitchFamily="34" charset="0"/>
            </a:endParaRPr>
          </a:p>
          <a:p>
            <a:pPr marL="0" indent="0" algn="just">
              <a:buNone/>
            </a:pPr>
            <a:r>
              <a:rPr lang="en-US" dirty="0" smtClean="0">
                <a:solidFill>
                  <a:schemeClr val="tx2"/>
                </a:solidFill>
                <a:latin typeface="Arial" panose="020B0604020202020204" pitchFamily="34" charset="0"/>
                <a:cs typeface="Arial" panose="020B0604020202020204" pitchFamily="34" charset="0"/>
              </a:rPr>
              <a:t>	</a:t>
            </a:r>
            <a:r>
              <a:rPr lang="kk-KZ" dirty="0" smtClean="0">
                <a:solidFill>
                  <a:schemeClr val="tx2"/>
                </a:solidFill>
                <a:latin typeface="Arial" panose="020B0604020202020204" pitchFamily="34" charset="0"/>
                <a:cs typeface="Arial" panose="020B0604020202020204" pitchFamily="34" charset="0"/>
              </a:rPr>
              <a:t>3</a:t>
            </a:r>
            <a:r>
              <a:rPr lang="kk-KZ" dirty="0">
                <a:solidFill>
                  <a:schemeClr val="tx2"/>
                </a:solidFill>
                <a:latin typeface="Arial" panose="020B0604020202020204" pitchFamily="34" charset="0"/>
                <a:cs typeface="Arial" panose="020B0604020202020204" pitchFamily="34" charset="0"/>
              </a:rPr>
              <a:t>. Оқу үрдісінде жаңашылдық технологияларды пайдалану.</a:t>
            </a:r>
            <a:endParaRPr lang="ru-RU" dirty="0">
              <a:solidFill>
                <a:schemeClr val="tx2"/>
              </a:solidFill>
              <a:latin typeface="Arial" panose="020B0604020202020204" pitchFamily="34" charset="0"/>
              <a:cs typeface="Arial" panose="020B0604020202020204" pitchFamily="34" charset="0"/>
            </a:endParaRPr>
          </a:p>
          <a:p>
            <a:pPr marL="0" indent="0" algn="just">
              <a:buNone/>
            </a:pPr>
            <a:r>
              <a:rPr lang="en-US" dirty="0" smtClean="0">
                <a:solidFill>
                  <a:schemeClr val="tx2"/>
                </a:solidFill>
                <a:latin typeface="Arial" panose="020B0604020202020204" pitchFamily="34" charset="0"/>
                <a:cs typeface="Arial" panose="020B0604020202020204" pitchFamily="34" charset="0"/>
              </a:rPr>
              <a:t>	</a:t>
            </a:r>
            <a:r>
              <a:rPr lang="kk-KZ" dirty="0" smtClean="0">
                <a:solidFill>
                  <a:schemeClr val="tx2"/>
                </a:solidFill>
                <a:latin typeface="Arial" panose="020B0604020202020204" pitchFamily="34" charset="0"/>
                <a:cs typeface="Arial" panose="020B0604020202020204" pitchFamily="34" charset="0"/>
              </a:rPr>
              <a:t>4.Озық </a:t>
            </a:r>
            <a:r>
              <a:rPr lang="kk-KZ" dirty="0">
                <a:solidFill>
                  <a:schemeClr val="tx2"/>
                </a:solidFill>
                <a:latin typeface="Arial" panose="020B0604020202020204" pitchFamily="34" charset="0"/>
                <a:cs typeface="Arial" panose="020B0604020202020204" pitchFamily="34" charset="0"/>
              </a:rPr>
              <a:t>педагогикалық тәжірибені зерттеу, жинақтау, тарату.</a:t>
            </a:r>
            <a:endParaRPr lang="ru-RU" dirty="0">
              <a:solidFill>
                <a:schemeClr val="tx2"/>
              </a:solidFill>
              <a:latin typeface="Arial" panose="020B0604020202020204" pitchFamily="34" charset="0"/>
              <a:cs typeface="Arial" panose="020B0604020202020204" pitchFamily="34" charset="0"/>
            </a:endParaRPr>
          </a:p>
          <a:p>
            <a:pPr marL="0" indent="0" algn="just">
              <a:buNone/>
            </a:pPr>
            <a:r>
              <a:rPr lang="en-US" dirty="0" smtClean="0">
                <a:solidFill>
                  <a:schemeClr val="tx2"/>
                </a:solidFill>
                <a:latin typeface="Arial" panose="020B0604020202020204" pitchFamily="34" charset="0"/>
                <a:cs typeface="Arial" panose="020B0604020202020204" pitchFamily="34" charset="0"/>
              </a:rPr>
              <a:t>	</a:t>
            </a:r>
            <a:r>
              <a:rPr lang="kk-KZ" dirty="0" smtClean="0">
                <a:solidFill>
                  <a:schemeClr val="tx2"/>
                </a:solidFill>
                <a:latin typeface="Arial" panose="020B0604020202020204" pitchFamily="34" charset="0"/>
                <a:cs typeface="Arial" panose="020B0604020202020204" pitchFamily="34" charset="0"/>
              </a:rPr>
              <a:t>5</a:t>
            </a:r>
            <a:r>
              <a:rPr lang="kk-KZ" dirty="0">
                <a:solidFill>
                  <a:schemeClr val="tx2"/>
                </a:solidFill>
                <a:latin typeface="Arial" panose="020B0604020202020204" pitchFamily="34" charset="0"/>
                <a:cs typeface="Arial" panose="020B0604020202020204" pitchFamily="34" charset="0"/>
              </a:rPr>
              <a:t>. Білім берудің негізгі басым бағыттары бойынша педагогтар мен оқушылардың зерттеу жұмыстарын ұйымдастыру.</a:t>
            </a:r>
            <a:endParaRPr lang="ru-RU" dirty="0">
              <a:solidFill>
                <a:schemeClr val="tx2"/>
              </a:solidFill>
              <a:latin typeface="Arial" panose="020B0604020202020204" pitchFamily="34" charset="0"/>
              <a:cs typeface="Arial" panose="020B0604020202020204" pitchFamily="34" charset="0"/>
            </a:endParaRPr>
          </a:p>
          <a:p>
            <a:pPr marL="0" indent="0" algn="just">
              <a:buNone/>
            </a:pPr>
            <a:r>
              <a:rPr lang="en-US" dirty="0" smtClean="0">
                <a:solidFill>
                  <a:schemeClr val="tx2"/>
                </a:solidFill>
                <a:latin typeface="Arial" panose="020B0604020202020204" pitchFamily="34" charset="0"/>
                <a:cs typeface="Arial" panose="020B0604020202020204" pitchFamily="34" charset="0"/>
              </a:rPr>
              <a:t>	</a:t>
            </a:r>
            <a:r>
              <a:rPr lang="kk-KZ" dirty="0" smtClean="0">
                <a:solidFill>
                  <a:schemeClr val="tx2"/>
                </a:solidFill>
                <a:latin typeface="Arial" panose="020B0604020202020204" pitchFamily="34" charset="0"/>
                <a:cs typeface="Arial" panose="020B0604020202020204" pitchFamily="34" charset="0"/>
              </a:rPr>
              <a:t>6</a:t>
            </a:r>
            <a:r>
              <a:rPr lang="kk-KZ" dirty="0">
                <a:solidFill>
                  <a:schemeClr val="tx2"/>
                </a:solidFill>
                <a:latin typeface="Arial" panose="020B0604020202020204" pitchFamily="34" charset="0"/>
                <a:cs typeface="Arial" panose="020B0604020202020204" pitchFamily="34" charset="0"/>
              </a:rPr>
              <a:t>. Әдістемелік мәселелер бойынша әдістемелік кеңестің шешімін іске асыру.</a:t>
            </a:r>
            <a:endParaRPr lang="ru-RU"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72127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19672" y="2780928"/>
            <a:ext cx="5904656" cy="584775"/>
          </a:xfrm>
          <a:prstGeom prst="rect">
            <a:avLst/>
          </a:prstGeom>
        </p:spPr>
        <p:txBody>
          <a:bodyPr wrap="square">
            <a:spAutoFit/>
          </a:bodyPr>
          <a:lstStyle/>
          <a:p>
            <a:pPr algn="ctr"/>
            <a:r>
              <a:rPr lang="kk-KZ" sz="3200" b="1" dirty="0" smtClean="0">
                <a:solidFill>
                  <a:schemeClr val="tx2"/>
                </a:solidFill>
                <a:latin typeface="Arial" panose="020B0604020202020204" pitchFamily="34" charset="0"/>
                <a:cs typeface="Arial" panose="020B0604020202020204" pitchFamily="34" charset="0"/>
              </a:rPr>
              <a:t>Назарларыңызға рахмет!</a:t>
            </a:r>
            <a:endParaRPr lang="ru-RU" sz="3200" b="1"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397666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TotalTime>
  <Words>2583</Words>
  <Application>Microsoft Office PowerPoint</Application>
  <PresentationFormat>Экран (4:3)</PresentationFormat>
  <Paragraphs>1337</Paragraphs>
  <Slides>25</Slides>
  <Notes>5</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25</vt:i4>
      </vt:variant>
    </vt:vector>
  </HeadingPairs>
  <TitlesOfParts>
    <vt:vector size="29" baseType="lpstr">
      <vt:lpstr>Arial</vt:lpstr>
      <vt:lpstr>Calibri</vt:lpstr>
      <vt:lpstr>Times New Roman</vt:lpstr>
      <vt:lpstr>Тема Office</vt:lpstr>
      <vt:lpstr>Маңғыстау облысының білім басқармасының «Облыстық оқу-әдістемелік және қосымша білім беру орталығы»</vt:lpstr>
      <vt:lpstr>Презентация PowerPoint</vt:lpstr>
      <vt:lpstr>Презентация PowerPoint</vt:lpstr>
      <vt:lpstr>Презентация PowerPoint</vt:lpstr>
      <vt:lpstr>Презентация PowerPoint</vt:lpstr>
      <vt:lpstr>Біліктілік арттыру курстары</vt:lpstr>
      <vt:lpstr>«Ұстаз» бағдарламасы (35 мұғалім қатысты)</vt:lpstr>
      <vt:lpstr>Презентация PowerPoint</vt:lpstr>
      <vt:lpstr>Білім мазмұнын жаңарту бағдарламасы бойынша қамтылмаған мұғалімдер саны</vt:lpstr>
      <vt:lpstr>Презентация PowerPoint</vt:lpstr>
      <vt:lpstr>Презентация PowerPoint</vt:lpstr>
      <vt:lpstr>Мемлекеттік  әлеуметтік тапсырыс</vt:lpstr>
      <vt:lpstr>IV. Ақпараттық технология және робототехника бағытындағы жұмыстарды дамыту</vt:lpstr>
      <vt:lpstr>Презентация PowerPoint</vt:lpstr>
      <vt:lpstr>Презентация PowerPoint</vt:lpstr>
      <vt:lpstr>V. Үш тілді білім беру жұмыстарын үйлестіру</vt:lpstr>
      <vt:lpstr>Үстемақы төленіп отырған мұғалімдер саны</vt:lpstr>
      <vt:lpstr>2020 жылы қаңтар айынан бастап қосымша үстемақы алатын  мұғалімдер саны</vt:lpstr>
      <vt:lpstr>VI. Тәрбие саласы бойынша әлеуметтік тапсырыс</vt:lpstr>
      <vt:lpstr>Байқаулар, олимпиадалар</vt:lpstr>
      <vt:lpstr>Презентация PowerPoint</vt:lpstr>
      <vt:lpstr>Презентация PowerPoint</vt:lpstr>
      <vt:lpstr>Презентация PowerPoint</vt:lpstr>
      <vt:lpstr>Орталық 2020 жылға төмендегідей міндеттерді алады</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Маңғыстау облысының білім басқармасының «Облыстық оқу-әдістемелік және қосымша білім беру орталығы»</dc:title>
  <dc:creator>Рамазан</dc:creator>
  <cp:lastModifiedBy>01</cp:lastModifiedBy>
  <cp:revision>15</cp:revision>
  <dcterms:created xsi:type="dcterms:W3CDTF">2020-01-17T09:52:19Z</dcterms:created>
  <dcterms:modified xsi:type="dcterms:W3CDTF">2020-01-18T04:45:24Z</dcterms:modified>
</cp:coreProperties>
</file>