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8"/>
  </p:notesMasterIdLst>
  <p:sldIdLst>
    <p:sldId id="256" r:id="rId2"/>
    <p:sldId id="270" r:id="rId3"/>
    <p:sldId id="271" r:id="rId4"/>
    <p:sldId id="272" r:id="rId5"/>
    <p:sldId id="268" r:id="rId6"/>
    <p:sldId id="269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912" y="-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CF87B4B-7E6E-4B5A-98EA-F3BAFED044FB}" type="doc">
      <dgm:prSet loTypeId="urn:microsoft.com/office/officeart/2005/8/layout/bProcess3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C9D2E834-9891-41F5-9A3E-7EB2F9EE48CF}">
      <dgm:prSet custT="1"/>
      <dgm:spPr/>
      <dgm:t>
        <a:bodyPr/>
        <a:lstStyle/>
        <a:p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Есте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сақтау және білім: </a:t>
          </a:r>
          <a:r>
            <a: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олардың есте сақтау қабілеттері өте жоғары; олар ақпаратты біліп қана қоймай, оны пайдалана алады;</a:t>
          </a:r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282DEE3-C49D-4135-8F6E-61D9F19C50FC}" type="parTrans" cxnId="{10531A02-4E49-47F2-9CE6-163BEDD271FE}">
      <dgm:prSet/>
      <dgm:spPr/>
      <dgm:t>
        <a:bodyPr/>
        <a:lstStyle/>
        <a:p>
          <a:endParaRPr lang="ru-RU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C06BD20-BBAD-4F8A-A8E6-5F5CA8F755C0}" type="sibTrans" cxnId="{10531A02-4E49-47F2-9CE6-163BEDD271FE}">
      <dgm:prSet custT="1"/>
      <dgm:spPr/>
      <dgm:t>
        <a:bodyPr/>
        <a:lstStyle/>
        <a:p>
          <a:endParaRPr lang="ru-RU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891D85E-3EA4-4FCC-A227-7CE85FAC133C}">
      <dgm:prSet custT="1"/>
      <dgm:spPr/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Өз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білімін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жетілдіру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  <a:r>
            <a:rPr lang="ru-RU" sz="1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олар</a:t>
          </a:r>
          <a:r>
            <a: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оқу</a:t>
          </a:r>
          <a:r>
            <a: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үдерісінің</a:t>
          </a:r>
          <a:r>
            <a: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қалай жүретінін басқалардан </a:t>
          </a:r>
          <a:r>
            <a:rPr lang="ru-RU" sz="1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гөрі</a:t>
          </a:r>
          <a:r>
            <a: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жақсы</a:t>
          </a:r>
          <a:r>
            <a:rPr lang="ru-RU" sz="1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біліп</a:t>
          </a:r>
          <a:r>
            <a: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өздерінің</a:t>
          </a:r>
          <a:r>
            <a: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оқуын</a:t>
          </a:r>
          <a:r>
            <a: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реттей</a:t>
          </a:r>
          <a:r>
            <a: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алады</a:t>
          </a:r>
          <a:r>
            <a: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  <a:p>
          <a:pPr lvl="0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B149281-2DCD-4D0E-BB9C-BAA8A97A5BB3}" type="parTrans" cxnId="{B314706B-65D4-4F1D-A25C-6937F1E21213}">
      <dgm:prSet/>
      <dgm:spPr/>
      <dgm:t>
        <a:bodyPr/>
        <a:lstStyle/>
        <a:p>
          <a:endParaRPr lang="ru-RU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55B7B47-9693-4FB3-B7EC-CFE9B2B30A90}" type="sibTrans" cxnId="{B314706B-65D4-4F1D-A25C-6937F1E21213}">
      <dgm:prSet/>
      <dgm:spPr/>
      <dgm:t>
        <a:bodyPr/>
        <a:lstStyle/>
        <a:p>
          <a:endParaRPr lang="ru-RU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654FB78-ADC0-4F80-8953-B9A96170C3FB}">
      <dgm:prSet custT="1"/>
      <dgm:spPr/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Мәселені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шешу: </a:t>
          </a:r>
          <a:r>
            <a: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олар ақпаратты толықтырып, олардың қайшылықтарын </a:t>
          </a:r>
          <a:r>
            <a:rPr lang="ru-RU" sz="1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анықтап</a:t>
          </a:r>
          <a:r>
            <a: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</a:t>
          </a:r>
          <a:r>
            <a: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мәніне</a:t>
          </a:r>
          <a:r>
            <a: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тезірек</a:t>
          </a:r>
          <a:r>
            <a: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жетеді</a:t>
          </a:r>
          <a:r>
            <a: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</a:p>
        <a:p>
          <a:pPr lvl="0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FA57944-2FE7-4D95-9ECD-A4ED40853CEF}" type="parTrans" cxnId="{B6E6C473-7A24-46A7-9EA4-70433D6FC4C5}">
      <dgm:prSet/>
      <dgm:spPr/>
      <dgm:t>
        <a:bodyPr/>
        <a:lstStyle/>
        <a:p>
          <a:endParaRPr lang="ru-RU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D9F1672-6598-4E26-A9A5-BE2C3267736B}" type="sibTrans" cxnId="{B6E6C473-7A24-46A7-9EA4-70433D6FC4C5}">
      <dgm:prSet custT="1"/>
      <dgm:spPr/>
      <dgm:t>
        <a:bodyPr/>
        <a:lstStyle/>
        <a:p>
          <a:endParaRPr lang="ru-RU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BA55F42-DB6F-46C5-945E-75101E08B6F9}">
      <dgm:prSet custT="1"/>
      <dgm:spPr/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Күрделілікке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деген сүйіспеншілік: </a:t>
          </a:r>
          <a:r>
            <a: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қызығушылығын арттыру үшін олар </a:t>
          </a:r>
          <a:r>
            <a:rPr lang="ru-RU" sz="1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күрделі</a:t>
          </a:r>
          <a:r>
            <a: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ойын</a:t>
          </a:r>
          <a:r>
            <a: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мен </a:t>
          </a:r>
          <a:r>
            <a:rPr lang="ru-RU" sz="1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тапсырмаларға</a:t>
          </a:r>
          <a:r>
            <a: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ұмтылады</a:t>
          </a:r>
          <a:r>
            <a: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</a:p>
        <a:p>
          <a:pPr lvl="0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3E56ADB-7690-45BD-BD5B-78676BD7ED04}" type="parTrans" cxnId="{F9644443-FF18-480E-9110-7F029F3C826E}">
      <dgm:prSet/>
      <dgm:spPr/>
      <dgm:t>
        <a:bodyPr/>
        <a:lstStyle/>
        <a:p>
          <a:endParaRPr lang="ru-RU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E2D79E9-BC00-4636-AB37-0A1C4CB039D8}" type="sibTrans" cxnId="{F9644443-FF18-480E-9110-7F029F3C826E}">
      <dgm:prSet custT="1"/>
      <dgm:spPr/>
      <dgm:t>
        <a:bodyPr/>
        <a:lstStyle/>
        <a:p>
          <a:endParaRPr lang="ru-RU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157A134-4135-46BA-9135-3EC9C54D46AF}">
      <dgm:prSet custT="1"/>
      <dgm:spPr/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Шоғырлану</a:t>
          </a:r>
          <a:r>
            <a: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 ерте жасынан бастап ерекше қабілеттерін ұзақ </a:t>
          </a:r>
          <a:r>
            <a:rPr lang="ru-RU" sz="1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уақытқа</a:t>
          </a:r>
          <a:r>
            <a: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шоғырландыра</a:t>
          </a:r>
          <a:r>
            <a: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алады</a:t>
          </a:r>
          <a:r>
            <a: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</a:p>
        <a:p>
          <a:pPr lvl="0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DD8739A-5923-4161-8917-DF86E873E498}" type="parTrans" cxnId="{FE9F8593-D75E-455E-91A4-EBF0A2A93CE2}">
      <dgm:prSet/>
      <dgm:spPr/>
      <dgm:t>
        <a:bodyPr/>
        <a:lstStyle/>
        <a:p>
          <a:endParaRPr lang="ru-RU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E32E064-1CDF-4341-A97D-395B1C4F81C2}" type="sibTrans" cxnId="{FE9F8593-D75E-455E-91A4-EBF0A2A93CE2}">
      <dgm:prSet custT="1"/>
      <dgm:spPr/>
      <dgm:t>
        <a:bodyPr/>
        <a:lstStyle/>
        <a:p>
          <a:endParaRPr lang="ru-RU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549C829-0C55-4BD2-A8AA-3718D674F310}">
      <dgm:prSet custT="1"/>
      <dgm:spPr/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Ерте</a:t>
          </a:r>
          <a:r>
            <a: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символдық белсенділік: олар ерте жасынан сөйлей, оқи және </a:t>
          </a:r>
          <a:r>
            <a:rPr lang="ru-RU" sz="1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жаза</a:t>
          </a:r>
          <a:r>
            <a: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бастайды</a:t>
          </a:r>
          <a:r>
            <a: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(Freeman, 1998).</a:t>
          </a:r>
          <a:endParaRPr lang="ru-RU" sz="18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AFFA427-C480-404A-B44C-C5DAA06C88ED}" type="parTrans" cxnId="{5E67D32F-4379-4C01-8D9D-E004993F7771}">
      <dgm:prSet/>
      <dgm:spPr/>
      <dgm:t>
        <a:bodyPr/>
        <a:lstStyle/>
        <a:p>
          <a:endParaRPr lang="ru-RU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1810CE9-3279-4A0A-A136-689FFAE374C1}" type="sibTrans" cxnId="{5E67D32F-4379-4C01-8D9D-E004993F7771}">
      <dgm:prSet custT="1"/>
      <dgm:spPr/>
      <dgm:t>
        <a:bodyPr/>
        <a:lstStyle/>
        <a:p>
          <a:endParaRPr lang="ru-RU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9C87DEF-1AA2-4408-B5D8-FAA460117B81}" type="pres">
      <dgm:prSet presAssocID="{4CF87B4B-7E6E-4B5A-98EA-F3BAFED044FB}" presName="Name0" presStyleCnt="0">
        <dgm:presLayoutVars>
          <dgm:dir/>
          <dgm:resizeHandles val="exact"/>
        </dgm:presLayoutVars>
      </dgm:prSet>
      <dgm:spPr/>
    </dgm:pt>
    <dgm:pt modelId="{6C9327D9-3130-4F38-A459-0141D9171E8E}" type="pres">
      <dgm:prSet presAssocID="{C9D2E834-9891-41F5-9A3E-7EB2F9EE48CF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62FA0E3-09DD-4B82-B77B-D6903F805B85}" type="pres">
      <dgm:prSet presAssocID="{FC06BD20-BBAD-4F8A-A8E6-5F5CA8F755C0}" presName="sibTrans" presStyleLbl="sibTrans1D1" presStyleIdx="0" presStyleCnt="5"/>
      <dgm:spPr/>
    </dgm:pt>
    <dgm:pt modelId="{F28FFE70-BFA5-44FC-808B-15FD7B435994}" type="pres">
      <dgm:prSet presAssocID="{FC06BD20-BBAD-4F8A-A8E6-5F5CA8F755C0}" presName="connectorText" presStyleLbl="sibTrans1D1" presStyleIdx="0" presStyleCnt="5"/>
      <dgm:spPr/>
    </dgm:pt>
    <dgm:pt modelId="{7803A240-1F29-45E6-A5CD-689A777C41B8}" type="pres">
      <dgm:prSet presAssocID="{C157A134-4135-46BA-9135-3EC9C54D46AF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5BC0AF5-028A-456E-A01D-0B7CFE628F20}" type="pres">
      <dgm:prSet presAssocID="{1E32E064-1CDF-4341-A97D-395B1C4F81C2}" presName="sibTrans" presStyleLbl="sibTrans1D1" presStyleIdx="1" presStyleCnt="5"/>
      <dgm:spPr/>
    </dgm:pt>
    <dgm:pt modelId="{3ED90DA8-3194-4921-89F2-9E1D69DE2D84}" type="pres">
      <dgm:prSet presAssocID="{1E32E064-1CDF-4341-A97D-395B1C4F81C2}" presName="connectorText" presStyleLbl="sibTrans1D1" presStyleIdx="1" presStyleCnt="5"/>
      <dgm:spPr/>
    </dgm:pt>
    <dgm:pt modelId="{773C46AE-F77E-4083-874D-05465B1AD76D}" type="pres">
      <dgm:prSet presAssocID="{4549C829-0C55-4BD2-A8AA-3718D674F310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1FCD650-DA81-45CB-98C5-238A5A96BE97}" type="pres">
      <dgm:prSet presAssocID="{01810CE9-3279-4A0A-A136-689FFAE374C1}" presName="sibTrans" presStyleLbl="sibTrans1D1" presStyleIdx="2" presStyleCnt="5"/>
      <dgm:spPr/>
    </dgm:pt>
    <dgm:pt modelId="{1AA7224B-78F3-4D67-8B7E-34A3BBAD8FF5}" type="pres">
      <dgm:prSet presAssocID="{01810CE9-3279-4A0A-A136-689FFAE374C1}" presName="connectorText" presStyleLbl="sibTrans1D1" presStyleIdx="2" presStyleCnt="5"/>
      <dgm:spPr/>
    </dgm:pt>
    <dgm:pt modelId="{F02B6DA7-034C-44F0-9E3C-1E59691EFFFF}" type="pres">
      <dgm:prSet presAssocID="{2BA55F42-DB6F-46C5-945E-75101E08B6F9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1E8935-84B7-42EB-A070-9695E83F6D14}" type="pres">
      <dgm:prSet presAssocID="{1E2D79E9-BC00-4636-AB37-0A1C4CB039D8}" presName="sibTrans" presStyleLbl="sibTrans1D1" presStyleIdx="3" presStyleCnt="5"/>
      <dgm:spPr/>
    </dgm:pt>
    <dgm:pt modelId="{B6B6DEFC-FC7B-4A2D-BAE3-A06808DDF158}" type="pres">
      <dgm:prSet presAssocID="{1E2D79E9-BC00-4636-AB37-0A1C4CB039D8}" presName="connectorText" presStyleLbl="sibTrans1D1" presStyleIdx="3" presStyleCnt="5"/>
      <dgm:spPr/>
    </dgm:pt>
    <dgm:pt modelId="{FC61169C-5790-4B29-9354-EA7544E28F9C}" type="pres">
      <dgm:prSet presAssocID="{B654FB78-ADC0-4F80-8953-B9A96170C3FB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251C863-C8D6-4B55-8DF4-210EAF7D0DDA}" type="pres">
      <dgm:prSet presAssocID="{CD9F1672-6598-4E26-A9A5-BE2C3267736B}" presName="sibTrans" presStyleLbl="sibTrans1D1" presStyleIdx="4" presStyleCnt="5"/>
      <dgm:spPr/>
    </dgm:pt>
    <dgm:pt modelId="{92B1BBC1-04F4-4157-B291-2100FE31C609}" type="pres">
      <dgm:prSet presAssocID="{CD9F1672-6598-4E26-A9A5-BE2C3267736B}" presName="connectorText" presStyleLbl="sibTrans1D1" presStyleIdx="4" presStyleCnt="5"/>
      <dgm:spPr/>
    </dgm:pt>
    <dgm:pt modelId="{A4A2C7B7-77B8-4CE3-A528-4C1237052736}" type="pres">
      <dgm:prSet presAssocID="{2891D85E-3EA4-4FCC-A227-7CE85FAC133C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F2A6B52-8109-43A5-9BD8-881AAE668640}" type="presOf" srcId="{CD9F1672-6598-4E26-A9A5-BE2C3267736B}" destId="{8251C863-C8D6-4B55-8DF4-210EAF7D0DDA}" srcOrd="0" destOrd="0" presId="urn:microsoft.com/office/officeart/2005/8/layout/bProcess3"/>
    <dgm:cxn modelId="{F9644443-FF18-480E-9110-7F029F3C826E}" srcId="{4CF87B4B-7E6E-4B5A-98EA-F3BAFED044FB}" destId="{2BA55F42-DB6F-46C5-945E-75101E08B6F9}" srcOrd="3" destOrd="0" parTransId="{43E56ADB-7690-45BD-BD5B-78676BD7ED04}" sibTransId="{1E2D79E9-BC00-4636-AB37-0A1C4CB039D8}"/>
    <dgm:cxn modelId="{9AD115FF-3295-48CA-9CFA-2DBB4471D283}" type="presOf" srcId="{2BA55F42-DB6F-46C5-945E-75101E08B6F9}" destId="{F02B6DA7-034C-44F0-9E3C-1E59691EFFFF}" srcOrd="0" destOrd="0" presId="urn:microsoft.com/office/officeart/2005/8/layout/bProcess3"/>
    <dgm:cxn modelId="{64E3F97D-16C3-4DB1-9D6B-1AC022213AEC}" type="presOf" srcId="{4549C829-0C55-4BD2-A8AA-3718D674F310}" destId="{773C46AE-F77E-4083-874D-05465B1AD76D}" srcOrd="0" destOrd="0" presId="urn:microsoft.com/office/officeart/2005/8/layout/bProcess3"/>
    <dgm:cxn modelId="{4918D24D-F8A1-437A-B971-897DBA9D9B26}" type="presOf" srcId="{B654FB78-ADC0-4F80-8953-B9A96170C3FB}" destId="{FC61169C-5790-4B29-9354-EA7544E28F9C}" srcOrd="0" destOrd="0" presId="urn:microsoft.com/office/officeart/2005/8/layout/bProcess3"/>
    <dgm:cxn modelId="{8692A69F-5DCA-4DA1-9D4D-7856655A0DC1}" type="presOf" srcId="{CD9F1672-6598-4E26-A9A5-BE2C3267736B}" destId="{92B1BBC1-04F4-4157-B291-2100FE31C609}" srcOrd="1" destOrd="0" presId="urn:microsoft.com/office/officeart/2005/8/layout/bProcess3"/>
    <dgm:cxn modelId="{5E67D32F-4379-4C01-8D9D-E004993F7771}" srcId="{4CF87B4B-7E6E-4B5A-98EA-F3BAFED044FB}" destId="{4549C829-0C55-4BD2-A8AA-3718D674F310}" srcOrd="2" destOrd="0" parTransId="{CAFFA427-C480-404A-B44C-C5DAA06C88ED}" sibTransId="{01810CE9-3279-4A0A-A136-689FFAE374C1}"/>
    <dgm:cxn modelId="{B6E6C473-7A24-46A7-9EA4-70433D6FC4C5}" srcId="{4CF87B4B-7E6E-4B5A-98EA-F3BAFED044FB}" destId="{B654FB78-ADC0-4F80-8953-B9A96170C3FB}" srcOrd="4" destOrd="0" parTransId="{1FA57944-2FE7-4D95-9ECD-A4ED40853CEF}" sibTransId="{CD9F1672-6598-4E26-A9A5-BE2C3267736B}"/>
    <dgm:cxn modelId="{7DB8679A-12C3-45B5-B352-080EA3C7BE40}" type="presOf" srcId="{01810CE9-3279-4A0A-A136-689FFAE374C1}" destId="{51FCD650-DA81-45CB-98C5-238A5A96BE97}" srcOrd="0" destOrd="0" presId="urn:microsoft.com/office/officeart/2005/8/layout/bProcess3"/>
    <dgm:cxn modelId="{FE9F8593-D75E-455E-91A4-EBF0A2A93CE2}" srcId="{4CF87B4B-7E6E-4B5A-98EA-F3BAFED044FB}" destId="{C157A134-4135-46BA-9135-3EC9C54D46AF}" srcOrd="1" destOrd="0" parTransId="{2DD8739A-5923-4161-8917-DF86E873E498}" sibTransId="{1E32E064-1CDF-4341-A97D-395B1C4F81C2}"/>
    <dgm:cxn modelId="{7FC19C2E-6D0E-4BE7-8724-C47A43A72E62}" type="presOf" srcId="{C157A134-4135-46BA-9135-3EC9C54D46AF}" destId="{7803A240-1F29-45E6-A5CD-689A777C41B8}" srcOrd="0" destOrd="0" presId="urn:microsoft.com/office/officeart/2005/8/layout/bProcess3"/>
    <dgm:cxn modelId="{B2EF630B-4321-4CC6-8824-FF5240EA5A89}" type="presOf" srcId="{01810CE9-3279-4A0A-A136-689FFAE374C1}" destId="{1AA7224B-78F3-4D67-8B7E-34A3BBAD8FF5}" srcOrd="1" destOrd="0" presId="urn:microsoft.com/office/officeart/2005/8/layout/bProcess3"/>
    <dgm:cxn modelId="{F605A848-9FDF-4A8A-AC1E-5A318B023342}" type="presOf" srcId="{2891D85E-3EA4-4FCC-A227-7CE85FAC133C}" destId="{A4A2C7B7-77B8-4CE3-A528-4C1237052736}" srcOrd="0" destOrd="0" presId="urn:microsoft.com/office/officeart/2005/8/layout/bProcess3"/>
    <dgm:cxn modelId="{1713608B-2915-41A1-BFB1-8B7494AE59CD}" type="presOf" srcId="{1E2D79E9-BC00-4636-AB37-0A1C4CB039D8}" destId="{B6B6DEFC-FC7B-4A2D-BAE3-A06808DDF158}" srcOrd="1" destOrd="0" presId="urn:microsoft.com/office/officeart/2005/8/layout/bProcess3"/>
    <dgm:cxn modelId="{43A3AA3C-DB30-4269-8453-7500B46F4A8D}" type="presOf" srcId="{1E32E064-1CDF-4341-A97D-395B1C4F81C2}" destId="{85BC0AF5-028A-456E-A01D-0B7CFE628F20}" srcOrd="0" destOrd="0" presId="urn:microsoft.com/office/officeart/2005/8/layout/bProcess3"/>
    <dgm:cxn modelId="{10531A02-4E49-47F2-9CE6-163BEDD271FE}" srcId="{4CF87B4B-7E6E-4B5A-98EA-F3BAFED044FB}" destId="{C9D2E834-9891-41F5-9A3E-7EB2F9EE48CF}" srcOrd="0" destOrd="0" parTransId="{D282DEE3-C49D-4135-8F6E-61D9F19C50FC}" sibTransId="{FC06BD20-BBAD-4F8A-A8E6-5F5CA8F755C0}"/>
    <dgm:cxn modelId="{E5E82A08-0633-4019-9648-C58F17C3D475}" type="presOf" srcId="{1E2D79E9-BC00-4636-AB37-0A1C4CB039D8}" destId="{C31E8935-84B7-42EB-A070-9695E83F6D14}" srcOrd="0" destOrd="0" presId="urn:microsoft.com/office/officeart/2005/8/layout/bProcess3"/>
    <dgm:cxn modelId="{CDB52AE7-5C20-40C9-9813-FE18F970AB71}" type="presOf" srcId="{4CF87B4B-7E6E-4B5A-98EA-F3BAFED044FB}" destId="{79C87DEF-1AA2-4408-B5D8-FAA460117B81}" srcOrd="0" destOrd="0" presId="urn:microsoft.com/office/officeart/2005/8/layout/bProcess3"/>
    <dgm:cxn modelId="{30388888-254D-4581-9D3A-A04A8CC90F7A}" type="presOf" srcId="{1E32E064-1CDF-4341-A97D-395B1C4F81C2}" destId="{3ED90DA8-3194-4921-89F2-9E1D69DE2D84}" srcOrd="1" destOrd="0" presId="urn:microsoft.com/office/officeart/2005/8/layout/bProcess3"/>
    <dgm:cxn modelId="{E1D97E90-FC98-4A51-9C66-592BCEAF67C5}" type="presOf" srcId="{FC06BD20-BBAD-4F8A-A8E6-5F5CA8F755C0}" destId="{F28FFE70-BFA5-44FC-808B-15FD7B435994}" srcOrd="1" destOrd="0" presId="urn:microsoft.com/office/officeart/2005/8/layout/bProcess3"/>
    <dgm:cxn modelId="{78861E2E-4516-476F-95B5-49B66A32085F}" type="presOf" srcId="{C9D2E834-9891-41F5-9A3E-7EB2F9EE48CF}" destId="{6C9327D9-3130-4F38-A459-0141D9171E8E}" srcOrd="0" destOrd="0" presId="urn:microsoft.com/office/officeart/2005/8/layout/bProcess3"/>
    <dgm:cxn modelId="{89781A2F-6DF0-46B9-BF63-2D176732A9B6}" type="presOf" srcId="{FC06BD20-BBAD-4F8A-A8E6-5F5CA8F755C0}" destId="{262FA0E3-09DD-4B82-B77B-D6903F805B85}" srcOrd="0" destOrd="0" presId="urn:microsoft.com/office/officeart/2005/8/layout/bProcess3"/>
    <dgm:cxn modelId="{B314706B-65D4-4F1D-A25C-6937F1E21213}" srcId="{4CF87B4B-7E6E-4B5A-98EA-F3BAFED044FB}" destId="{2891D85E-3EA4-4FCC-A227-7CE85FAC133C}" srcOrd="5" destOrd="0" parTransId="{EB149281-2DCD-4D0E-BB9C-BAA8A97A5BB3}" sibTransId="{C55B7B47-9693-4FB3-B7EC-CFE9B2B30A90}"/>
    <dgm:cxn modelId="{CC63D710-1B66-42C5-9763-8F626B17FCBC}" type="presParOf" srcId="{79C87DEF-1AA2-4408-B5D8-FAA460117B81}" destId="{6C9327D9-3130-4F38-A459-0141D9171E8E}" srcOrd="0" destOrd="0" presId="urn:microsoft.com/office/officeart/2005/8/layout/bProcess3"/>
    <dgm:cxn modelId="{86F8A05A-4916-402B-BC64-0FE744A63C78}" type="presParOf" srcId="{79C87DEF-1AA2-4408-B5D8-FAA460117B81}" destId="{262FA0E3-09DD-4B82-B77B-D6903F805B85}" srcOrd="1" destOrd="0" presId="urn:microsoft.com/office/officeart/2005/8/layout/bProcess3"/>
    <dgm:cxn modelId="{8F72C9AA-01FE-4D99-938B-B2A6ACD6E3FA}" type="presParOf" srcId="{262FA0E3-09DD-4B82-B77B-D6903F805B85}" destId="{F28FFE70-BFA5-44FC-808B-15FD7B435994}" srcOrd="0" destOrd="0" presId="urn:microsoft.com/office/officeart/2005/8/layout/bProcess3"/>
    <dgm:cxn modelId="{54E36F48-B2C2-435A-9451-FC1B3492D0F9}" type="presParOf" srcId="{79C87DEF-1AA2-4408-B5D8-FAA460117B81}" destId="{7803A240-1F29-45E6-A5CD-689A777C41B8}" srcOrd="2" destOrd="0" presId="urn:microsoft.com/office/officeart/2005/8/layout/bProcess3"/>
    <dgm:cxn modelId="{F7E139B0-0A3D-4DA2-9590-DE3923AF8299}" type="presParOf" srcId="{79C87DEF-1AA2-4408-B5D8-FAA460117B81}" destId="{85BC0AF5-028A-456E-A01D-0B7CFE628F20}" srcOrd="3" destOrd="0" presId="urn:microsoft.com/office/officeart/2005/8/layout/bProcess3"/>
    <dgm:cxn modelId="{90846357-D016-452B-BFE0-F1C01DCF3A04}" type="presParOf" srcId="{85BC0AF5-028A-456E-A01D-0B7CFE628F20}" destId="{3ED90DA8-3194-4921-89F2-9E1D69DE2D84}" srcOrd="0" destOrd="0" presId="urn:microsoft.com/office/officeart/2005/8/layout/bProcess3"/>
    <dgm:cxn modelId="{FDC1FFFE-367C-4C9F-A3C0-9016EE10A7FF}" type="presParOf" srcId="{79C87DEF-1AA2-4408-B5D8-FAA460117B81}" destId="{773C46AE-F77E-4083-874D-05465B1AD76D}" srcOrd="4" destOrd="0" presId="urn:microsoft.com/office/officeart/2005/8/layout/bProcess3"/>
    <dgm:cxn modelId="{886D01DC-2FE0-4124-A8AC-4204B655BD8A}" type="presParOf" srcId="{79C87DEF-1AA2-4408-B5D8-FAA460117B81}" destId="{51FCD650-DA81-45CB-98C5-238A5A96BE97}" srcOrd="5" destOrd="0" presId="urn:microsoft.com/office/officeart/2005/8/layout/bProcess3"/>
    <dgm:cxn modelId="{6F0613B1-A0F0-40A0-89A4-A27BF1F7A782}" type="presParOf" srcId="{51FCD650-DA81-45CB-98C5-238A5A96BE97}" destId="{1AA7224B-78F3-4D67-8B7E-34A3BBAD8FF5}" srcOrd="0" destOrd="0" presId="urn:microsoft.com/office/officeart/2005/8/layout/bProcess3"/>
    <dgm:cxn modelId="{7FDCBFF0-A25B-4620-B94F-C25676164BCB}" type="presParOf" srcId="{79C87DEF-1AA2-4408-B5D8-FAA460117B81}" destId="{F02B6DA7-034C-44F0-9E3C-1E59691EFFFF}" srcOrd="6" destOrd="0" presId="urn:microsoft.com/office/officeart/2005/8/layout/bProcess3"/>
    <dgm:cxn modelId="{914C50B5-C5BF-4A88-9739-FEF09849BB3D}" type="presParOf" srcId="{79C87DEF-1AA2-4408-B5D8-FAA460117B81}" destId="{C31E8935-84B7-42EB-A070-9695E83F6D14}" srcOrd="7" destOrd="0" presId="urn:microsoft.com/office/officeart/2005/8/layout/bProcess3"/>
    <dgm:cxn modelId="{25719541-15EF-4B88-936B-17C97BB53DC5}" type="presParOf" srcId="{C31E8935-84B7-42EB-A070-9695E83F6D14}" destId="{B6B6DEFC-FC7B-4A2D-BAE3-A06808DDF158}" srcOrd="0" destOrd="0" presId="urn:microsoft.com/office/officeart/2005/8/layout/bProcess3"/>
    <dgm:cxn modelId="{BF42A967-28B3-4574-AB4F-A91A6553B8A8}" type="presParOf" srcId="{79C87DEF-1AA2-4408-B5D8-FAA460117B81}" destId="{FC61169C-5790-4B29-9354-EA7544E28F9C}" srcOrd="8" destOrd="0" presId="urn:microsoft.com/office/officeart/2005/8/layout/bProcess3"/>
    <dgm:cxn modelId="{7B42F009-E500-4054-8A3B-CAF9698EE1A8}" type="presParOf" srcId="{79C87DEF-1AA2-4408-B5D8-FAA460117B81}" destId="{8251C863-C8D6-4B55-8DF4-210EAF7D0DDA}" srcOrd="9" destOrd="0" presId="urn:microsoft.com/office/officeart/2005/8/layout/bProcess3"/>
    <dgm:cxn modelId="{28605140-DD9F-4062-A48B-601DA0997A56}" type="presParOf" srcId="{8251C863-C8D6-4B55-8DF4-210EAF7D0DDA}" destId="{92B1BBC1-04F4-4157-B291-2100FE31C609}" srcOrd="0" destOrd="0" presId="urn:microsoft.com/office/officeart/2005/8/layout/bProcess3"/>
    <dgm:cxn modelId="{AF915020-4346-4390-8626-33BCA9DDE927}" type="presParOf" srcId="{79C87DEF-1AA2-4408-B5D8-FAA460117B81}" destId="{A4A2C7B7-77B8-4CE3-A528-4C1237052736}" srcOrd="10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62FA0E3-09DD-4B82-B77B-D6903F805B85}">
      <dsp:nvSpPr>
        <dsp:cNvPr id="0" name=""/>
        <dsp:cNvSpPr/>
      </dsp:nvSpPr>
      <dsp:spPr>
        <a:xfrm>
          <a:off x="3073982" y="1667760"/>
          <a:ext cx="67495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74955" y="45720"/>
              </a:lnTo>
            </a:path>
          </a:pathLst>
        </a:custGeom>
        <a:noFill/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393821" y="1709952"/>
        <a:ext cx="35277" cy="7055"/>
      </dsp:txXfrm>
    </dsp:sp>
    <dsp:sp modelId="{6C9327D9-3130-4F38-A459-0141D9171E8E}">
      <dsp:nvSpPr>
        <dsp:cNvPr id="0" name=""/>
        <dsp:cNvSpPr/>
      </dsp:nvSpPr>
      <dsp:spPr>
        <a:xfrm>
          <a:off x="8149" y="793190"/>
          <a:ext cx="3067633" cy="1840580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Есте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сақтау және білім: </a:t>
          </a: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олардың есте сақтау қабілеттері өте жоғары; олар ақпаратты біліп қана қоймай, оны пайдалана алады;</a:t>
          </a:r>
          <a:endParaRPr lang="ru-RU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149" y="793190"/>
        <a:ext cx="3067633" cy="1840580"/>
      </dsp:txXfrm>
    </dsp:sp>
    <dsp:sp modelId="{85BC0AF5-028A-456E-A01D-0B7CFE628F20}">
      <dsp:nvSpPr>
        <dsp:cNvPr id="0" name=""/>
        <dsp:cNvSpPr/>
      </dsp:nvSpPr>
      <dsp:spPr>
        <a:xfrm>
          <a:off x="6847172" y="1667760"/>
          <a:ext cx="67495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74955" y="45720"/>
              </a:lnTo>
            </a:path>
          </a:pathLst>
        </a:custGeom>
        <a:noFill/>
        <a:ln w="6350" cap="flat" cmpd="sng" algn="ctr">
          <a:solidFill>
            <a:schemeClr val="accent5">
              <a:hueOff val="-1838336"/>
              <a:satOff val="-2557"/>
              <a:lumOff val="-981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167011" y="1709952"/>
        <a:ext cx="35277" cy="7055"/>
      </dsp:txXfrm>
    </dsp:sp>
    <dsp:sp modelId="{7803A240-1F29-45E6-A5CD-689A777C41B8}">
      <dsp:nvSpPr>
        <dsp:cNvPr id="0" name=""/>
        <dsp:cNvSpPr/>
      </dsp:nvSpPr>
      <dsp:spPr>
        <a:xfrm>
          <a:off x="3781338" y="793190"/>
          <a:ext cx="3067633" cy="1840580"/>
        </a:xfrm>
        <a:prstGeom prst="rect">
          <a:avLst/>
        </a:prstGeom>
        <a:solidFill>
          <a:schemeClr val="accent5">
            <a:hueOff val="-1470669"/>
            <a:satOff val="-2046"/>
            <a:lumOff val="-78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Шоғырлану</a:t>
          </a: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 ерте жасынан бастап ерекше қабілеттерін ұзақ </a:t>
          </a:r>
          <a:r>
            <a:rPr lang="ru-RU" sz="1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уақытқа</a:t>
          </a: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шоғырландыра</a:t>
          </a: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алады</a:t>
          </a: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781338" y="793190"/>
        <a:ext cx="3067633" cy="1840580"/>
      </dsp:txXfrm>
    </dsp:sp>
    <dsp:sp modelId="{51FCD650-DA81-45CB-98C5-238A5A96BE97}">
      <dsp:nvSpPr>
        <dsp:cNvPr id="0" name=""/>
        <dsp:cNvSpPr/>
      </dsp:nvSpPr>
      <dsp:spPr>
        <a:xfrm>
          <a:off x="1541966" y="2631970"/>
          <a:ext cx="7546378" cy="674955"/>
        </a:xfrm>
        <a:custGeom>
          <a:avLst/>
          <a:gdLst/>
          <a:ahLst/>
          <a:cxnLst/>
          <a:rect l="0" t="0" r="0" b="0"/>
          <a:pathLst>
            <a:path>
              <a:moveTo>
                <a:pt x="7546378" y="0"/>
              </a:moveTo>
              <a:lnTo>
                <a:pt x="7546378" y="354577"/>
              </a:lnTo>
              <a:lnTo>
                <a:pt x="0" y="354577"/>
              </a:lnTo>
              <a:lnTo>
                <a:pt x="0" y="674955"/>
              </a:lnTo>
            </a:path>
          </a:pathLst>
        </a:custGeom>
        <a:noFill/>
        <a:ln w="6350" cap="flat" cmpd="sng" algn="ctr">
          <a:solidFill>
            <a:schemeClr val="accent5">
              <a:hueOff val="-3676672"/>
              <a:satOff val="-5114"/>
              <a:lumOff val="-1961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125673" y="2965920"/>
        <a:ext cx="378964" cy="7055"/>
      </dsp:txXfrm>
    </dsp:sp>
    <dsp:sp modelId="{773C46AE-F77E-4083-874D-05465B1AD76D}">
      <dsp:nvSpPr>
        <dsp:cNvPr id="0" name=""/>
        <dsp:cNvSpPr/>
      </dsp:nvSpPr>
      <dsp:spPr>
        <a:xfrm>
          <a:off x="7554528" y="793190"/>
          <a:ext cx="3067633" cy="1840580"/>
        </a:xfrm>
        <a:prstGeom prst="rect">
          <a:avLst/>
        </a:prstGeom>
        <a:solidFill>
          <a:schemeClr val="accent5">
            <a:hueOff val="-2941338"/>
            <a:satOff val="-4091"/>
            <a:lumOff val="-156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Ерте</a:t>
          </a: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символдық белсенділік: олар ерте жасынан сөйлей, оқи және </a:t>
          </a:r>
          <a:r>
            <a:rPr lang="ru-RU" sz="1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жаза</a:t>
          </a: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бастайды</a:t>
          </a: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(Freeman, 1998).</a:t>
          </a:r>
          <a:endParaRPr lang="ru-RU" sz="1800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554528" y="793190"/>
        <a:ext cx="3067633" cy="1840580"/>
      </dsp:txXfrm>
    </dsp:sp>
    <dsp:sp modelId="{C31E8935-84B7-42EB-A070-9695E83F6D14}">
      <dsp:nvSpPr>
        <dsp:cNvPr id="0" name=""/>
        <dsp:cNvSpPr/>
      </dsp:nvSpPr>
      <dsp:spPr>
        <a:xfrm>
          <a:off x="3073982" y="4213896"/>
          <a:ext cx="67495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74955" y="45720"/>
              </a:lnTo>
            </a:path>
          </a:pathLst>
        </a:custGeom>
        <a:noFill/>
        <a:ln w="6350" cap="flat" cmpd="sng" algn="ctr">
          <a:solidFill>
            <a:schemeClr val="accent5">
              <a:hueOff val="-5515009"/>
              <a:satOff val="-7671"/>
              <a:lumOff val="-2942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393821" y="4256088"/>
        <a:ext cx="35277" cy="7055"/>
      </dsp:txXfrm>
    </dsp:sp>
    <dsp:sp modelId="{F02B6DA7-034C-44F0-9E3C-1E59691EFFFF}">
      <dsp:nvSpPr>
        <dsp:cNvPr id="0" name=""/>
        <dsp:cNvSpPr/>
      </dsp:nvSpPr>
      <dsp:spPr>
        <a:xfrm>
          <a:off x="8149" y="3339326"/>
          <a:ext cx="3067633" cy="1840580"/>
        </a:xfrm>
        <a:prstGeom prst="rect">
          <a:avLst/>
        </a:prstGeom>
        <a:solidFill>
          <a:schemeClr val="accent5">
            <a:hueOff val="-4412007"/>
            <a:satOff val="-6137"/>
            <a:lumOff val="-235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Күрделілікке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деген сүйіспеншілік: </a:t>
          </a: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қызығушылығын арттыру үшін олар </a:t>
          </a:r>
          <a:r>
            <a:rPr lang="ru-RU" sz="1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күрделі</a:t>
          </a: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ойын</a:t>
          </a: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мен </a:t>
          </a:r>
          <a:r>
            <a:rPr lang="ru-RU" sz="1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тапсырмаларға</a:t>
          </a: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ұмтылады</a:t>
          </a: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149" y="3339326"/>
        <a:ext cx="3067633" cy="1840580"/>
      </dsp:txXfrm>
    </dsp:sp>
    <dsp:sp modelId="{8251C863-C8D6-4B55-8DF4-210EAF7D0DDA}">
      <dsp:nvSpPr>
        <dsp:cNvPr id="0" name=""/>
        <dsp:cNvSpPr/>
      </dsp:nvSpPr>
      <dsp:spPr>
        <a:xfrm>
          <a:off x="6847172" y="4213896"/>
          <a:ext cx="67495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74955" y="45720"/>
              </a:lnTo>
            </a:path>
          </a:pathLst>
        </a:custGeom>
        <a:noFill/>
        <a:ln w="6350" cap="flat" cmpd="sng" algn="ctr">
          <a:solidFill>
            <a:schemeClr val="accent5">
              <a:hueOff val="-7353344"/>
              <a:satOff val="-10228"/>
              <a:lumOff val="-3922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167011" y="4256088"/>
        <a:ext cx="35277" cy="7055"/>
      </dsp:txXfrm>
    </dsp:sp>
    <dsp:sp modelId="{FC61169C-5790-4B29-9354-EA7544E28F9C}">
      <dsp:nvSpPr>
        <dsp:cNvPr id="0" name=""/>
        <dsp:cNvSpPr/>
      </dsp:nvSpPr>
      <dsp:spPr>
        <a:xfrm>
          <a:off x="3781338" y="3339326"/>
          <a:ext cx="3067633" cy="1840580"/>
        </a:xfrm>
        <a:prstGeom prst="rect">
          <a:avLst/>
        </a:prstGeom>
        <a:solidFill>
          <a:schemeClr val="accent5">
            <a:hueOff val="-5882676"/>
            <a:satOff val="-8182"/>
            <a:lumOff val="-313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Мәселені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шешу: </a:t>
          </a: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олар ақпаратты толықтырып, олардың қайшылықтарын </a:t>
          </a:r>
          <a:r>
            <a:rPr lang="ru-RU" sz="1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анықтап</a:t>
          </a: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</a:t>
          </a: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мәніне</a:t>
          </a: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тезірек</a:t>
          </a: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жетеді</a:t>
          </a: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781338" y="3339326"/>
        <a:ext cx="3067633" cy="1840580"/>
      </dsp:txXfrm>
    </dsp:sp>
    <dsp:sp modelId="{A4A2C7B7-77B8-4CE3-A528-4C1237052736}">
      <dsp:nvSpPr>
        <dsp:cNvPr id="0" name=""/>
        <dsp:cNvSpPr/>
      </dsp:nvSpPr>
      <dsp:spPr>
        <a:xfrm>
          <a:off x="7554528" y="3339326"/>
          <a:ext cx="3067633" cy="1840580"/>
        </a:xfrm>
        <a:prstGeom prst="rect">
          <a:avLst/>
        </a:prstGeom>
        <a:solidFill>
          <a:schemeClr val="accent5">
            <a:hueOff val="-7353344"/>
            <a:satOff val="-10228"/>
            <a:lumOff val="-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Өз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білімін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жетілдіру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  <a:r>
            <a:rPr lang="ru-RU" sz="1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олар</a:t>
          </a: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оқу</a:t>
          </a: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үдерісінің</a:t>
          </a: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қалай жүретінін басқалардан </a:t>
          </a:r>
          <a:r>
            <a:rPr lang="ru-RU" sz="1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гөрі</a:t>
          </a: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жақсы</a:t>
          </a:r>
          <a:r>
            <a:rPr lang="ru-RU" sz="1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біліп</a:t>
          </a: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өздерінің</a:t>
          </a: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оқуын</a:t>
          </a: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реттей</a:t>
          </a: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алады</a:t>
          </a: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554528" y="3339326"/>
        <a:ext cx="3067633" cy="18405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369736-3638-413A-BF27-733166F89640}" type="datetimeFigureOut">
              <a:rPr lang="en-US" smtClean="0"/>
              <a:t>8/13/2020</a:t>
            </a:fld>
            <a:endParaRPr lang="en-US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7F4E7F-6CE1-4A07-8EA7-52551DA643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24567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6B678C-1B42-482C-887E-3C2551641B3D}" type="datetimeFigureOut">
              <a:rPr lang="en-US" smtClean="0"/>
              <a:t>8/13/2020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546A3-DCAF-4348-B1D4-5460C70A33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36331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6B678C-1B42-482C-887E-3C2551641B3D}" type="datetimeFigureOut">
              <a:rPr lang="en-US" smtClean="0"/>
              <a:t>8/13/2020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546A3-DCAF-4348-B1D4-5460C70A33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09362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6B678C-1B42-482C-887E-3C2551641B3D}" type="datetimeFigureOut">
              <a:rPr lang="en-US" smtClean="0"/>
              <a:t>8/13/2020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546A3-DCAF-4348-B1D4-5460C70A33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7525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6B678C-1B42-482C-887E-3C2551641B3D}" type="datetimeFigureOut">
              <a:rPr lang="en-US" smtClean="0"/>
              <a:t>8/13/2020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546A3-DCAF-4348-B1D4-5460C70A33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18936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6B678C-1B42-482C-887E-3C2551641B3D}" type="datetimeFigureOut">
              <a:rPr lang="en-US" smtClean="0"/>
              <a:t>8/13/2020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546A3-DCAF-4348-B1D4-5460C70A33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91316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6B678C-1B42-482C-887E-3C2551641B3D}" type="datetimeFigureOut">
              <a:rPr lang="en-US" smtClean="0"/>
              <a:t>8/13/2020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546A3-DCAF-4348-B1D4-5460C70A33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2080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6B678C-1B42-482C-887E-3C2551641B3D}" type="datetimeFigureOut">
              <a:rPr lang="en-US" smtClean="0"/>
              <a:t>8/13/2020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546A3-DCAF-4348-B1D4-5460C70A33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9524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6B678C-1B42-482C-887E-3C2551641B3D}" type="datetimeFigureOut">
              <a:rPr lang="en-US" smtClean="0"/>
              <a:t>8/13/2020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546A3-DCAF-4348-B1D4-5460C70A33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18228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6B678C-1B42-482C-887E-3C2551641B3D}" type="datetimeFigureOut">
              <a:rPr lang="en-US" smtClean="0"/>
              <a:t>8/13/2020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546A3-DCAF-4348-B1D4-5460C70A33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7288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6B678C-1B42-482C-887E-3C2551641B3D}" type="datetimeFigureOut">
              <a:rPr lang="en-US" smtClean="0"/>
              <a:t>8/13/2020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546A3-DCAF-4348-B1D4-5460C70A33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11761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6B678C-1B42-482C-887E-3C2551641B3D}" type="datetimeFigureOut">
              <a:rPr lang="en-US" smtClean="0"/>
              <a:t>8/13/2020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546A3-DCAF-4348-B1D4-5460C70A33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7552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6B678C-1B42-482C-887E-3C2551641B3D}" type="datetimeFigureOut">
              <a:rPr lang="en-US" smtClean="0"/>
              <a:t>8/13/2020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0546A3-DCAF-4348-B1D4-5460C70A33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04605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quizizz/" TargetMode="External"/><Relationship Id="rId2" Type="http://schemas.openxmlformats.org/officeDocument/2006/relationships/hyperlink" Target="http://www.socrative/" TargetMode="Externa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52168" y="664409"/>
            <a:ext cx="10958053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Көптеген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табиғи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талант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дарынсыз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ұстаздардың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кесірінен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жойылып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кетеді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».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Плутарх</a:t>
            </a:r>
          </a:p>
          <a:p>
            <a:pPr algn="ctr"/>
            <a:endParaRPr lang="en-US" sz="2800" b="1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Баяндама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тақырыбы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Қашықтан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оқытуда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дарынды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балалармен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жұмыс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088195" y="5011341"/>
            <a:ext cx="65187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k-K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Тәжіқараева Маржан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kk-K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ОМИ Дарын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kk-K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Ақтау қаласы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8287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07217" y="365856"/>
            <a:ext cx="11326761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k-K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Бірақ тексеру парағында зерттеулерге негізделген және ең үздік оқушыларды анықтайтын сенімді өлшемдерді тиімді қолдануға болады, олар төменде көрсетілген </a:t>
            </a:r>
            <a:r>
              <a:rPr lang="kk-KZ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Montgomery, 1996; Freeman, 1991):</a:t>
            </a: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4079714766"/>
              </p:ext>
            </p:extLst>
          </p:nvPr>
        </p:nvGraphicFramePr>
        <p:xfrm>
          <a:off x="858682" y="1120877"/>
          <a:ext cx="10630311" cy="59730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82454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5840" y="1268846"/>
            <a:ext cx="2240279" cy="218384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69280" y="1205616"/>
            <a:ext cx="3474320" cy="266054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7681" y="4069080"/>
            <a:ext cx="2484120" cy="227076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66901" y="4069080"/>
            <a:ext cx="2202379" cy="2270760"/>
          </a:xfrm>
          <a:prstGeom prst="rect">
            <a:avLst/>
          </a:prstGeom>
        </p:spPr>
      </p:pic>
      <p:pic>
        <p:nvPicPr>
          <p:cNvPr id="1026" name="Picture 2" descr="Интерактивные образовательные инструменты и сервисы: Виртуальная ...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4649" y="4069080"/>
            <a:ext cx="3391671" cy="2397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Balapan | Телепедия | Fandom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4430" y="1071061"/>
            <a:ext cx="2095500" cy="2095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766917" y="227298"/>
            <a:ext cx="107480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24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Қашықтықтан оқыту кезінде  арнайы тапсырмалар берілген мессенджерлер мен порталдар</a:t>
            </a:r>
            <a:endParaRPr lang="en-US" sz="2400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26941" y="3866159"/>
            <a:ext cx="3289419" cy="2600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2483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4463" y="483605"/>
            <a:ext cx="11533239" cy="56138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ctr">
              <a:lnSpc>
                <a:spcPct val="115000"/>
              </a:lnSpc>
              <a:spcAft>
                <a:spcPts val="0"/>
              </a:spcAft>
            </a:pPr>
            <a:r>
              <a:rPr lang="kk-KZ" sz="24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Дарынды балалармен қашықтықтан жұмыстану жолын қарастырып, оқыту әдістерін салыстырып тиімді жолдарын жұмыс жоспарыма өзгеріс енгізе отырып мынадай тәсілдерді жүзеге асырдым: </a:t>
            </a:r>
            <a:endParaRPr lang="ru-RU" sz="2400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ea typeface="MS Mincho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0"/>
              </a:spcAft>
            </a:pPr>
            <a:r>
              <a:rPr lang="kk-KZ" sz="2400" dirty="0">
                <a:solidFill>
                  <a:srgbClr val="0D0D0D"/>
                </a:solidFill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 </a:t>
            </a:r>
            <a:endParaRPr lang="ru-RU" sz="2400" dirty="0">
              <a:latin typeface="Times New Roman" panose="02020603050405020304" pitchFamily="18" charset="0"/>
              <a:ea typeface="MS Mincho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kk-KZ" sz="2400" u="sng" dirty="0">
                <a:solidFill>
                  <a:srgbClr val="0D0DFF"/>
                </a:solidFill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  <a:hlinkClick r:id="rId2"/>
              </a:rPr>
              <a:t>www.socrative</a:t>
            </a:r>
            <a:r>
              <a:rPr lang="kk-KZ" sz="2400" dirty="0">
                <a:solidFill>
                  <a:srgbClr val="0D0D0D"/>
                </a:solidFill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, </a:t>
            </a:r>
            <a:r>
              <a:rPr lang="kk-KZ" sz="2400" u="sng" dirty="0">
                <a:solidFill>
                  <a:srgbClr val="0D0DFF"/>
                </a:solidFill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  <a:hlinkClick r:id="rId3"/>
              </a:rPr>
              <a:t>www.quizizz</a:t>
            </a:r>
            <a:r>
              <a:rPr lang="kk-KZ" sz="2400" dirty="0">
                <a:solidFill>
                  <a:srgbClr val="0D0D0D"/>
                </a:solidFill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 порталдарында тереңдетілген тапсырмалар жасақтау. </a:t>
            </a:r>
            <a:endParaRPr lang="kk-KZ" sz="2400" dirty="0" smtClean="0">
              <a:solidFill>
                <a:srgbClr val="0D0D0D"/>
              </a:solidFill>
              <a:latin typeface="Times New Roman" panose="02020603050405020304" pitchFamily="18" charset="0"/>
              <a:ea typeface="MS Mincho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kk-KZ" sz="2400" dirty="0" smtClean="0">
                <a:solidFill>
                  <a:srgbClr val="0D0D0D"/>
                </a:solidFill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Ұлы </a:t>
            </a:r>
            <a:r>
              <a:rPr lang="kk-KZ" sz="2400" dirty="0">
                <a:solidFill>
                  <a:srgbClr val="0D0D0D"/>
                </a:solidFill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Абайдың 175жылдық мерейтойына байланысты оқушыларға Instagram мессенджерімен #Abai175 өлең оқу челленджін ұйымдастыру. </a:t>
            </a:r>
            <a:endParaRPr lang="ru-RU" sz="2400" dirty="0">
              <a:latin typeface="Times New Roman" panose="02020603050405020304" pitchFamily="18" charset="0"/>
              <a:ea typeface="MS Mincho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kk-KZ" sz="2400" dirty="0">
                <a:solidFill>
                  <a:srgbClr val="0D0D0D"/>
                </a:solidFill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Қашықтықтан өткізілген аудандық, пәндік олимпиадаларға, конкурс- сайыстарға қатыстыру. </a:t>
            </a:r>
            <a:endParaRPr lang="kk-KZ" sz="2400" dirty="0" smtClean="0">
              <a:solidFill>
                <a:srgbClr val="0D0D0D"/>
              </a:solidFill>
              <a:latin typeface="Times New Roman" panose="02020603050405020304" pitchFamily="18" charset="0"/>
              <a:ea typeface="MS Mincho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kk-KZ" sz="2400" dirty="0" smtClean="0">
                <a:solidFill>
                  <a:srgbClr val="0D0D0D"/>
                </a:solidFill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Оқушыларға </a:t>
            </a:r>
            <a:r>
              <a:rPr lang="kk-KZ" sz="2400" dirty="0">
                <a:solidFill>
                  <a:srgbClr val="0D0D0D"/>
                </a:solidFill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қосымша тақырыптар беру арқылы шығармаларын іріктеу және онлайн дауыс беру арқылы ең үздіктерін Ұлан, WUNDERKIND, Айнара.kz республикалық журналдарына жариялау.</a:t>
            </a:r>
            <a:endParaRPr lang="ru-RU" sz="2400" dirty="0">
              <a:latin typeface="Times New Roman" panose="02020603050405020304" pitchFamily="18" charset="0"/>
              <a:ea typeface="MS Mincho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kk-KZ" sz="2400" dirty="0">
                <a:solidFill>
                  <a:srgbClr val="0D0D0D"/>
                </a:solidFill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Өлең шумақтары, мәтіндегі ойды ары қарай жалғастыру тапсырмаларын құру.  </a:t>
            </a:r>
            <a:endParaRPr lang="ru-RU" sz="2400" dirty="0">
              <a:effectLst/>
              <a:latin typeface="Times New Roman" panose="02020603050405020304" pitchFamily="18" charset="0"/>
              <a:ea typeface="MS Mincho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81607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165123" y="884904"/>
            <a:ext cx="3819832" cy="2536722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24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165123" y="3878825"/>
            <a:ext cx="3819832" cy="2684203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7167716" y="849223"/>
            <a:ext cx="3775587" cy="2654706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122756" y="3949439"/>
            <a:ext cx="3775588" cy="2610461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Счетверенная стрелка 7"/>
          <p:cNvSpPr/>
          <p:nvPr/>
        </p:nvSpPr>
        <p:spPr>
          <a:xfrm>
            <a:off x="4881716" y="2491140"/>
            <a:ext cx="2300392" cy="2276158"/>
          </a:xfrm>
          <a:prstGeom prst="quadArrow">
            <a:avLst>
              <a:gd name="adj1" fmla="val 9541"/>
              <a:gd name="adj2" fmla="val 12780"/>
              <a:gd name="adj3" fmla="val 25092"/>
            </a:avLst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1371599" y="1140877"/>
            <a:ext cx="3465871" cy="263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sz="21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түйдім</a:t>
            </a:r>
            <a:r>
              <a:rPr lang="ru-RU" sz="21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lvl="0" algn="ctr"/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Кез-келген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іс-әрекет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әдіс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түрлерін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қолдану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тиімділігі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бола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бермейтінін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Барлық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оқу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сайттарының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сапалылығының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жоғарылығы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lvl="0" algn="ctr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1327355" y="3952567"/>
            <a:ext cx="3657600" cy="346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1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</a:t>
            </a:r>
            <a:r>
              <a:rPr lang="ru-RU" sz="21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өзгерттім</a:t>
            </a:r>
            <a:r>
              <a:rPr lang="ru-RU" sz="21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algn="ctr"/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Оқушылардың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өз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пікірлерін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айтуына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талдауына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мүмкіндік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бердім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Оқушыларға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ашық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сұрақтарды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көбірек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қойдым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ctr"/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Бір-біріне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түсіндіру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жұмыстарын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қолдандым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dirty="0"/>
          </a:p>
          <a:p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7270955" y="1043501"/>
            <a:ext cx="380651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Болашаққа болжам</a:t>
            </a:r>
          </a:p>
          <a:p>
            <a:pPr lvl="0" algn="ctr"/>
            <a:r>
              <a:rPr lang="ru-RU" sz="1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Ашық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сұрақтар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терминологиялармен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жұмыстар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жүргізу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арқылы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оқушылардың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ойын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ашық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айтуын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дамыту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 algn="ctr"/>
            <a:endParaRPr lang="ru-RU" dirty="0"/>
          </a:p>
          <a:p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7270955" y="4114796"/>
            <a:ext cx="3274142" cy="263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sz="2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Нәтиже</a:t>
            </a:r>
          </a:p>
          <a:p>
            <a:pPr lvl="0" algn="ctr"/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Еркін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өзіндік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дәлел-уәждерін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нақты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жеткізе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алатын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ынталы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әрі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сенімді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сыни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пікір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көзқарастары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жүйелі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дамыған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сандық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технологияларда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құзырлық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таныта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алатын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тұлғаны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қалыптастыру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6792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330245" y="2256503"/>
            <a:ext cx="803787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60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Назарларыңызға рахмет!</a:t>
            </a:r>
            <a:endParaRPr lang="en-US" sz="60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7719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873</TotalTime>
  <Words>274</Words>
  <Application>Microsoft Office PowerPoint</Application>
  <PresentationFormat>Широкоэкранный</PresentationFormat>
  <Paragraphs>40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MS Mincho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shangdybaevagulnur@outlook.com</dc:creator>
  <cp:lastModifiedBy>shangdybaevagulnur@outlook.com</cp:lastModifiedBy>
  <cp:revision>53</cp:revision>
  <dcterms:created xsi:type="dcterms:W3CDTF">2018-03-26T10:03:20Z</dcterms:created>
  <dcterms:modified xsi:type="dcterms:W3CDTF">2020-08-13T09:46:01Z</dcterms:modified>
</cp:coreProperties>
</file>