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21"/>
  </p:notesMasterIdLst>
  <p:sldIdLst>
    <p:sldId id="273" r:id="rId2"/>
    <p:sldId id="275" r:id="rId3"/>
    <p:sldId id="257" r:id="rId4"/>
    <p:sldId id="258" r:id="rId5"/>
    <p:sldId id="259" r:id="rId6"/>
    <p:sldId id="270" r:id="rId7"/>
    <p:sldId id="274" r:id="rId8"/>
    <p:sldId id="261" r:id="rId9"/>
    <p:sldId id="271" r:id="rId10"/>
    <p:sldId id="263" r:id="rId11"/>
    <p:sldId id="262" r:id="rId12"/>
    <p:sldId id="269" r:id="rId13"/>
    <p:sldId id="264" r:id="rId14"/>
    <p:sldId id="277" r:id="rId15"/>
    <p:sldId id="265" r:id="rId16"/>
    <p:sldId id="266" r:id="rId17"/>
    <p:sldId id="267" r:id="rId18"/>
    <p:sldId id="268" r:id="rId19"/>
    <p:sldId id="278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85949" autoAdjust="0"/>
  </p:normalViewPr>
  <p:slideViewPr>
    <p:cSldViewPr snapToGrid="0">
      <p:cViewPr varScale="1">
        <p:scale>
          <a:sx n="73" d="100"/>
          <a:sy n="73" d="100"/>
        </p:scale>
        <p:origin x="6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F65B89-F23C-49FC-8DCC-15E5325AE7BE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7E6482-B292-45AF-B231-E0BCC373BB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643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8990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141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0142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132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8937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8832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823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4234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668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213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8627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4109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2400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47167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96826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80827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4937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FAE35E3-6718-4FC7-92FA-9C31D6567B2D}" type="datetimeFigureOut">
              <a:rPr lang="ru-RU" smtClean="0"/>
              <a:t>18.08.2020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6E23B4E-FC07-4CD9-B036-4E0F2E839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988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7795" y="608294"/>
            <a:ext cx="10945505" cy="563231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Облыстық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тамыз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кеңесі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2020ж</a:t>
            </a:r>
          </a:p>
          <a:p>
            <a:pPr algn="ctr"/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83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0890" y="723038"/>
            <a:ext cx="10985863" cy="538609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Сағындықова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Қоңырау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Жалғасқызы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Бастауыш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сынып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Есет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мектеп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балабақша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кешені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953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195" y="613954"/>
            <a:ext cx="10944496" cy="5617029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16826" y="718457"/>
            <a:ext cx="856923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Тақырыбы</a:t>
            </a:r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40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Шағын</a:t>
            </a:r>
            <a:r>
              <a:rPr lang="ru-RU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жинақты</a:t>
            </a:r>
            <a:r>
              <a:rPr lang="ru-RU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бастауыш</a:t>
            </a:r>
            <a:r>
              <a:rPr lang="ru-RU" sz="4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</a:t>
            </a:r>
            <a:r>
              <a:rPr lang="ru-RU" sz="4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оқушыларының</a:t>
            </a:r>
            <a:r>
              <a:rPr lang="ru-RU" sz="4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танымдық</a:t>
            </a:r>
            <a:r>
              <a:rPr lang="ru-RU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белсенділіктері</a:t>
            </a:r>
            <a:r>
              <a:rPr lang="ru-RU" sz="4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40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шығармашылық</a:t>
            </a:r>
            <a:r>
              <a:rPr lang="ru-RU" sz="4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қабілеттерін</a:t>
            </a:r>
            <a:r>
              <a:rPr lang="ru-RU" sz="4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қалыптастырудағы</a:t>
            </a:r>
            <a:r>
              <a:rPr lang="ru-RU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</a:t>
            </a:r>
            <a:r>
              <a:rPr lang="ru-RU" sz="4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40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тәжірибемнен</a:t>
            </a:r>
            <a:endParaRPr lang="ru-RU" sz="4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11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3069" y="601025"/>
            <a:ext cx="10983685" cy="5656083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kk-KZ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  </a:t>
            </a:r>
            <a:r>
              <a:rPr lang="kk-KZ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Еліміз егемендігін алғалы бері білім және ғылым салаларында да  әртүрлі жаңалықтар мен өзгерістер пайда бола бастады.</a:t>
            </a:r>
            <a:br>
              <a:rPr lang="kk-KZ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4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Жаңаша оқыту проблемелары қолға алынды.</a:t>
            </a:r>
            <a:br>
              <a:rPr lang="kk-KZ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4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Мақсат- қоғамға лайықты білімді азамат дайындау.</a:t>
            </a:r>
            <a:br>
              <a:rPr lang="kk-KZ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74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891" y="613953"/>
            <a:ext cx="10972800" cy="5643156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kk-KZ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2-сынып оқушыларының ұлттық дүниетанымын қалыптастыру мақсатында берілетін қазақша тәулік мезгілдерінің атаулары</a:t>
            </a:r>
            <a:endParaRPr lang="ru-RU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76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 flipV="1">
            <a:off x="1023580" y="3508646"/>
            <a:ext cx="9826388" cy="2729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Солнце 10"/>
          <p:cNvSpPr/>
          <p:nvPr/>
        </p:nvSpPr>
        <p:spPr>
          <a:xfrm>
            <a:off x="5490946" y="753751"/>
            <a:ext cx="1433015" cy="1337481"/>
          </a:xfrm>
          <a:prstGeom prst="su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5088" y="2970689"/>
            <a:ext cx="1450974" cy="13534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7749" y="1576277"/>
            <a:ext cx="1450974" cy="135342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7741" y="1576277"/>
            <a:ext cx="1450974" cy="135342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850" y="2673458"/>
            <a:ext cx="1450974" cy="1353429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2194265" y="3708549"/>
            <a:ext cx="7485017" cy="2246769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шығар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алдындағы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</a:t>
            </a:r>
            <a:endParaRPr lang="ru-RU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көкжиектен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көтерілген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</a:t>
            </a:r>
            <a:endParaRPr lang="ru-RU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Күннің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орта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мезгілі</a:t>
            </a:r>
            <a:endParaRPr lang="ru-RU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еңкейген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</a:t>
            </a:r>
            <a:endParaRPr lang="ru-RU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ұясына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бата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бастаған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23535" y="2304126"/>
            <a:ext cx="4778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111775" y="1102141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490946" y="599065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8362544" y="1053160"/>
            <a:ext cx="4106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9949422" y="2182512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14196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Тәулік мезгілдерінің атаулары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k-KZ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 шығар алдындағы мезгіл 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таң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таңертең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аталады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kk-KZ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 көкжиектен көтерілген мезгіл 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kk-KZ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бұл мезгілді халқымыз «сәске» деп атайды. </a:t>
            </a:r>
          </a:p>
          <a:p>
            <a:r>
              <a:rPr lang="kk-KZ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Күннің орта - мезгілі түс деп аталады</a:t>
            </a:r>
          </a:p>
          <a:p>
            <a:r>
              <a:rPr lang="kk-KZ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 еңкейген - мезгіл бесін деп аталады</a:t>
            </a:r>
          </a:p>
          <a:p>
            <a:r>
              <a:rPr lang="kk-KZ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 ұясына бата бастаған мезгіл - ақшам, ымырт деп аталады</a:t>
            </a:r>
          </a:p>
          <a:p>
            <a:r>
              <a:rPr lang="kk-KZ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Түн мезгілі - тәуліктің кештен таңертеңгі уақытқа дейінгі аралығы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89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5395" y="613953"/>
            <a:ext cx="10946674" cy="5617029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kk-KZ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3-сынып. </a:t>
            </a:r>
            <a:br>
              <a:rPr lang="kk-KZ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Сүт тағамдарына пайдаланатын </a:t>
            </a:r>
            <a:br>
              <a:rPr lang="kk-KZ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ыдыстар мен құралдар  </a:t>
            </a:r>
            <a:endParaRPr lang="ru-RU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15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1227909"/>
            <a:ext cx="9601196" cy="70539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kk-K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үт тағамдарына пайдаланатын ыдыстар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2450" y="2706757"/>
            <a:ext cx="2423094" cy="25885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9206" y="2611223"/>
            <a:ext cx="4608502" cy="27796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653887" y="5485256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Күбі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623766" y="5531422"/>
            <a:ext cx="1010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Көнек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28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95451" y="1071154"/>
            <a:ext cx="6688184" cy="9274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kk-K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Теріден жасалатын ыдыстар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8" y="2581364"/>
            <a:ext cx="3735978" cy="3427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3965" y="2581364"/>
            <a:ext cx="5473338" cy="3427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8461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6131" y="613952"/>
            <a:ext cx="10957560" cy="5630093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kk-KZ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4-сынып.</a:t>
            </a: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Саятшылықта қолданатын құрал- жабдықтар</a:t>
            </a:r>
            <a:endParaRPr lang="ru-RU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57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1602" y="1680878"/>
            <a:ext cx="2393943" cy="19122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b="1882"/>
          <a:stretch/>
        </p:blipFill>
        <p:spPr>
          <a:xfrm>
            <a:off x="8192735" y="1705280"/>
            <a:ext cx="2275098" cy="188786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1281" y="1705280"/>
            <a:ext cx="2173131" cy="18878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6" name="Прямоугольник 5"/>
          <p:cNvSpPr/>
          <p:nvPr/>
        </p:nvSpPr>
        <p:spPr>
          <a:xfrm>
            <a:off x="2278999" y="733144"/>
            <a:ext cx="7419147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Саятшылықта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қолданылатын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құрал-жабдықтар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6538" y="4054812"/>
            <a:ext cx="2543258" cy="20272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1142" y="4054813"/>
            <a:ext cx="2475069" cy="20272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1080" y="4054813"/>
            <a:ext cx="2141999" cy="201357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1696" y="4041141"/>
            <a:ext cx="1763496" cy="20272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23" name="Прямоугольник 22"/>
          <p:cNvSpPr/>
          <p:nvPr/>
        </p:nvSpPr>
        <p:spPr>
          <a:xfrm>
            <a:off x="2077937" y="1280767"/>
            <a:ext cx="10145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000" b="1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Томаға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471122" y="1280767"/>
            <a:ext cx="10348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000" b="1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Балдақ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858039" y="1305169"/>
            <a:ext cx="9444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000" b="1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Тұғыр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052967" y="3593147"/>
            <a:ext cx="5980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000" b="1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Бау</a:t>
            </a:r>
            <a:endParaRPr lang="ru-RU" sz="10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172689" y="3593147"/>
            <a:ext cx="10615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000" b="1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Биялай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537133" y="3593147"/>
            <a:ext cx="19030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000" b="1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Жем саптыаяқ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9493161" y="3593147"/>
            <a:ext cx="14578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000" b="1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Жем қалта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26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0343" y="3095896"/>
            <a:ext cx="6648994" cy="1946366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kk-KZ" sz="4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«Шығармашылық –жаңалық ашатын әрекет»</a:t>
            </a:r>
            <a:endParaRPr lang="ru-RU" sz="4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7780" y="2579914"/>
            <a:ext cx="2575832" cy="30109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183936" y="1355411"/>
            <a:ext cx="5881687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6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 </a:t>
            </a:r>
            <a:r>
              <a:rPr lang="ru-RU" sz="36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Л.С.Выготский</a:t>
            </a:r>
            <a:r>
              <a:rPr lang="ru-RU" sz="36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67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9828" y="686103"/>
            <a:ext cx="9518468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Оқушының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шығармашылық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қабілетін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қалыптастыру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қолданатын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тәсілім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75545" y="1974336"/>
            <a:ext cx="10467033" cy="397031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балаларға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белгілі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тақырыпта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әңгіме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оқып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оны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басқаша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аяқтауға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беру;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ұйқас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ұсыну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өлең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шығару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белгілі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мақал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негізінде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әңгіме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жазу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мәтіндегі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оқиға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желісі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мақал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құрастыру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табиғаттағы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заттар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құбылыстарға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қарап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жұмбақ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құрастыру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берілген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тірек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сөздер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қызықты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мәтін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құрастыру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253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4143" y="809262"/>
            <a:ext cx="10082348" cy="162042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Шығармашылық жұмысқа баулып,олардың белсенділіктері мен қызығушылығын арттыра түсу үшін қолданылатын әдіс-тәсілдер:</a:t>
            </a:r>
            <a:b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34143" y="2899954"/>
            <a:ext cx="10082348" cy="267765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ru-RU" sz="28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әңгіме</a:t>
            </a:r>
            <a: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мазмұнымен</a:t>
            </a:r>
            <a: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танысу</a:t>
            </a:r>
            <a: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en-US" sz="2800" i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ru-RU" sz="28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мазмұнын</a:t>
            </a:r>
            <a:r>
              <a:rPr lang="ru-RU" sz="2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ашу</a:t>
            </a:r>
            <a: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en-US" sz="2800" i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ru-RU" sz="28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кейіпкерлерді</a:t>
            </a:r>
            <a:r>
              <a:rPr lang="ru-RU" sz="2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салыстыра</a:t>
            </a:r>
            <a: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отырып,ұқсастықтары</a:t>
            </a:r>
            <a: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28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айырмашылықтарын</a:t>
            </a:r>
            <a:r>
              <a:rPr lang="ru-RU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сипаттау</a:t>
            </a:r>
            <a:endParaRPr lang="ru-RU" sz="2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66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3955" y="600892"/>
            <a:ext cx="10985862" cy="564315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kk-KZ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Топтық жұмыс кезінде:</a:t>
            </a:r>
            <a:br>
              <a:rPr lang="kk-KZ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kk-KZ" sz="3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kk-KZ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қушылар </a:t>
            </a:r>
            <a:r>
              <a:rPr lang="kk-KZ" sz="3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 бірімен пікірлесе отырып</a:t>
            </a:r>
            <a:r>
              <a:rPr lang="kk-KZ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kk-KZ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ортақ қорытынды шығарады;</a:t>
            </a:r>
            <a:br>
              <a:rPr lang="kk-KZ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түсініксіз </a:t>
            </a:r>
            <a:r>
              <a:rPr lang="kk-KZ" sz="3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жерлерін түртіп алады</a:t>
            </a:r>
            <a:r>
              <a:rPr lang="kk-KZ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kk-KZ" sz="3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3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kk-KZ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қарсы </a:t>
            </a:r>
            <a:r>
              <a:rPr lang="kk-KZ" sz="3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топтың сұрақтарына жауап береді;</a:t>
            </a:r>
            <a:br>
              <a:rPr lang="kk-KZ" sz="3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kk-KZ" sz="36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қорытынды </a:t>
            </a:r>
            <a:r>
              <a:rPr lang="kk-KZ" sz="36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шығарады, өз пікірін дәлелдейді</a:t>
            </a:r>
            <a:endParaRPr lang="ru-RU" sz="36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93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795" y="1384662"/>
            <a:ext cx="6871062" cy="888275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00B050"/>
                </a:solidFill>
              </a:rPr>
              <a:t/>
            </a:r>
            <a:br>
              <a:rPr lang="en-US" sz="3200" dirty="0" smtClean="0">
                <a:solidFill>
                  <a:srgbClr val="00B050"/>
                </a:solidFill>
              </a:rPr>
            </a:b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Менің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мақсатым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5840" y="2687658"/>
            <a:ext cx="10162903" cy="310854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танымдық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яғни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оқушының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тану,іздену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әрекетін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ақыл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-ой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белсенділігін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арттыру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ынтасын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көтеру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өз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бетімен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істеуге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дағдыландыру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шығармашылығын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шыңдау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жауапкершілігін</a:t>
            </a:r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арттыру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36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8017" y="2847703"/>
            <a:ext cx="5275217" cy="269094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/>
            <a:r>
              <a:rPr lang="kk-KZ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«Төменгі сынып оқушыларының шығармашылық даму үрдісін білімге негіздей отырып,оларды жан-жақты қалыптастыруға игі ықпал етуге болады»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65343" y="1415534"/>
            <a:ext cx="26237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И.П.Волков</a:t>
            </a:r>
            <a:r>
              <a:rPr lang="ru-RU" sz="36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8630" y="2704011"/>
            <a:ext cx="4023358" cy="3257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0685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4779" y="2943890"/>
            <a:ext cx="59563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Назарларыңызға</a:t>
            </a:r>
            <a:r>
              <a:rPr lang="ru-RU" sz="4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рақмет</a:t>
            </a:r>
            <a:r>
              <a:rPr lang="ru-RU" sz="4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</a:p>
        </p:txBody>
      </p:sp>
    </p:spTree>
    <p:extLst>
      <p:ext uri="{BB962C8B-B14F-4D97-AF65-F5344CB8AC3E}">
        <p14:creationId xmlns:p14="http://schemas.microsoft.com/office/powerpoint/2010/main" val="325241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318</TotalTime>
  <Words>274</Words>
  <Application>Microsoft Office PowerPoint</Application>
  <PresentationFormat>Широкоэкранный</PresentationFormat>
  <Paragraphs>76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Garamond</vt:lpstr>
      <vt:lpstr>Times New Roman</vt:lpstr>
      <vt:lpstr>Wingdings</vt:lpstr>
      <vt:lpstr>Натуральные материалы</vt:lpstr>
      <vt:lpstr>Презентация PowerPoint</vt:lpstr>
      <vt:lpstr>Презентация PowerPoint</vt:lpstr>
      <vt:lpstr>       </vt:lpstr>
      <vt:lpstr>     Еліміз егемендігін алғалы бері білім және ғылым салаларында да  әртүрлі жаңалықтар мен өзгерістер пайда бола бастады.     Жаңаша оқыту проблемелары қолға алынды.    Мақсат- қоғамға лайықты білімді азамат дайындау. </vt:lpstr>
      <vt:lpstr>    2-сынып оқушыларының ұлттық дүниетанымын қалыптастыру мақсатында берілетін қазақша тәулік мезгілдерінің атаулары</vt:lpstr>
      <vt:lpstr>Презентация PowerPoint</vt:lpstr>
      <vt:lpstr>Тәулік мезгілдерінің атаулары</vt:lpstr>
      <vt:lpstr>3-сынып.  Сүт тағамдарына пайдаланатын  ыдыстар мен құралдар  </vt:lpstr>
      <vt:lpstr>Сүт тағамдарына пайдаланатын ыдыстар</vt:lpstr>
      <vt:lpstr>Теріден жасалатын ыдыстар</vt:lpstr>
      <vt:lpstr>4-сынып.  Саятшылықта қолданатын құрал- жабдықтар</vt:lpstr>
      <vt:lpstr>Презентация PowerPoint</vt:lpstr>
      <vt:lpstr>«Шығармашылық –жаңалық ашатын әрекет»</vt:lpstr>
      <vt:lpstr>Презентация PowerPoint</vt:lpstr>
      <vt:lpstr> Шығармашылық жұмысқа баулып,олардың белсенділіктері мен қызығушылығын арттыра түсу үшін қолданылатын әдіс-тәсілдер:        </vt:lpstr>
      <vt:lpstr>Топтық жұмыс кезінде:  - оқушылар бір бірімен пікірлесе отырып, ортақ қорытынды шығарады; - түсініксіз жерлерін түртіп алады;       - қарсы топтың сұрақтарына жауап береді;      -  қорытынды шығарады, өз пікірін дәлелдейді</vt:lpstr>
      <vt:lpstr> Менің мақсатым:      </vt:lpstr>
      <vt:lpstr>«Төменгі сынып оқушыларының шығармашылық даму үрдісін білімге негіздей отырып,оларды жан-жақты қалыптастыруға игі ықпал етуге болады»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Сағындықова Қоңырау Жалғасқызы                 Бастауыш сынып мұғалімі              Есет мектеп балабақша кешені </dc:title>
  <dc:creator>Пользователь</dc:creator>
  <cp:lastModifiedBy>Пользователь</cp:lastModifiedBy>
  <cp:revision>40</cp:revision>
  <dcterms:created xsi:type="dcterms:W3CDTF">2020-08-11T14:33:25Z</dcterms:created>
  <dcterms:modified xsi:type="dcterms:W3CDTF">2020-08-18T06:21:47Z</dcterms:modified>
</cp:coreProperties>
</file>