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61" r:id="rId5"/>
    <p:sldId id="264" r:id="rId6"/>
    <p:sldId id="268" r:id="rId7"/>
    <p:sldId id="265" r:id="rId8"/>
    <p:sldId id="266" r:id="rId9"/>
    <p:sldId id="269" r:id="rId10"/>
    <p:sldId id="270" r:id="rId11"/>
    <p:sldId id="267" r:id="rId12"/>
    <p:sldId id="262" r:id="rId13"/>
    <p:sldId id="263" r:id="rId14"/>
    <p:sldId id="25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5236E-B540-41E5-AC69-E31A24451E72}" type="datetimeFigureOut">
              <a:rPr lang="ru-RU" smtClean="0"/>
              <a:t>пт 14.08.20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79CDA-917E-4443-8832-4A92F2443C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940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5236E-B540-41E5-AC69-E31A24451E72}" type="datetimeFigureOut">
              <a:rPr lang="ru-RU" smtClean="0"/>
              <a:t>пт 14.08.20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79CDA-917E-4443-8832-4A92F2443C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81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5236E-B540-41E5-AC69-E31A24451E72}" type="datetimeFigureOut">
              <a:rPr lang="ru-RU" smtClean="0"/>
              <a:t>пт 14.08.20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79CDA-917E-4443-8832-4A92F2443C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5940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5236E-B540-41E5-AC69-E31A24451E72}" type="datetimeFigureOut">
              <a:rPr lang="ru-RU" smtClean="0"/>
              <a:t>пт 14.08.20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79CDA-917E-4443-8832-4A92F2443C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481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5236E-B540-41E5-AC69-E31A24451E72}" type="datetimeFigureOut">
              <a:rPr lang="ru-RU" smtClean="0"/>
              <a:t>пт 14.08.20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79CDA-917E-4443-8832-4A92F2443C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728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5236E-B540-41E5-AC69-E31A24451E72}" type="datetimeFigureOut">
              <a:rPr lang="ru-RU" smtClean="0"/>
              <a:t>пт 14.08.20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79CDA-917E-4443-8832-4A92F2443C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7876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5236E-B540-41E5-AC69-E31A24451E72}" type="datetimeFigureOut">
              <a:rPr lang="ru-RU" smtClean="0"/>
              <a:t>пт 14.08.20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79CDA-917E-4443-8832-4A92F2443C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431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5236E-B540-41E5-AC69-E31A24451E72}" type="datetimeFigureOut">
              <a:rPr lang="ru-RU" smtClean="0"/>
              <a:t>пт 14.08.20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79CDA-917E-4443-8832-4A92F2443C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2827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5236E-B540-41E5-AC69-E31A24451E72}" type="datetimeFigureOut">
              <a:rPr lang="ru-RU" smtClean="0"/>
              <a:t>пт 14.08.20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79CDA-917E-4443-8832-4A92F2443C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6441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5236E-B540-41E5-AC69-E31A24451E72}" type="datetimeFigureOut">
              <a:rPr lang="ru-RU" smtClean="0"/>
              <a:t>пт 14.08.20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79CDA-917E-4443-8832-4A92F2443C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2542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5236E-B540-41E5-AC69-E31A24451E72}" type="datetimeFigureOut">
              <a:rPr lang="ru-RU" smtClean="0"/>
              <a:t>пт 14.08.20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79CDA-917E-4443-8832-4A92F2443C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720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5236E-B540-41E5-AC69-E31A24451E72}" type="datetimeFigureOut">
              <a:rPr lang="ru-RU" smtClean="0"/>
              <a:t>пт 14.08.20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79CDA-917E-4443-8832-4A92F2443C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695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7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svg"/><Relationship Id="rId5" Type="http://schemas.openxmlformats.org/officeDocument/2006/relationships/image" Target="../media/image4.png"/><Relationship Id="rId4" Type="http://schemas.openxmlformats.org/officeDocument/2006/relationships/image" Target="../media/image34.sv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k-KZ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«Қашықтық  оқытуда тиімді кері байланыс беру жолдары»</a:t>
            </a:r>
            <a:r>
              <a:rPr lang="ru-RU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kk-KZ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Шегебаева Гүлсім Тоқсанбайқызы</a:t>
            </a:r>
          </a:p>
          <a:p>
            <a:pPr algn="r"/>
            <a:r>
              <a:rPr lang="kk-KZ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«№13 гимназиясы»  КММ  тарих пәні  мұғалімі  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18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xmlns="" id="{081EA652-8C6A-4E69-BEB9-1708094745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xmlns="" id="{5298780A-33B9-4EA2-8F67-DE68AD6284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7F488E8B-4E1E-4402-8935-D4E6C02615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D9D77B8-D24D-4781-910D-933EB22FD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67" y="1188637"/>
            <a:ext cx="2988234" cy="4480726"/>
          </a:xfrm>
        </p:spPr>
        <p:txBody>
          <a:bodyPr>
            <a:normAutofit/>
          </a:bodyPr>
          <a:lstStyle/>
          <a:p>
            <a:pPr algn="ctr"/>
            <a:r>
              <a:rPr lang="ru-RU" sz="2600" b="1" spc="-40" dirty="0">
                <a:latin typeface="Noto Sans"/>
                <a:cs typeface="Noto Sans"/>
              </a:rPr>
              <a:t>                        </a:t>
            </a:r>
            <a:r>
              <a:rPr lang="ru-RU" sz="2600" b="1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БАЙЛАНЫСТЫ ТЕКСЕРУ</a:t>
            </a:r>
            <a:r>
              <a:rPr lang="ru-RU" sz="2600" b="1" spc="-55" dirty="0">
                <a:latin typeface="Noto Sans"/>
                <a:cs typeface="Noto Sans"/>
              </a:rPr>
              <a:t/>
            </a:r>
            <a:br>
              <a:rPr lang="ru-RU" sz="2600" b="1" spc="-55" dirty="0">
                <a:latin typeface="Noto Sans"/>
                <a:cs typeface="Noto Sans"/>
              </a:rPr>
            </a:br>
            <a:endParaRPr lang="kk-KZ" sz="2600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xmlns="" id="{23AAC9B5-8015-485C-ACF9-A750390E9A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A97244B-0D2F-4DD0-9063-2CAE8F9676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260" y="1648870"/>
            <a:ext cx="4702848" cy="3560260"/>
          </a:xfrm>
        </p:spPr>
        <p:txBody>
          <a:bodyPr anchor="ctr">
            <a:normAutofit/>
          </a:bodyPr>
          <a:lstStyle/>
          <a:p>
            <a:pPr marL="12700">
              <a:spcBef>
                <a:spcPts val="105"/>
              </a:spcBef>
            </a:pPr>
            <a:endParaRPr lang="ru-RU" sz="2400" b="1" spc="-10" dirty="0">
              <a:latin typeface="Noto Sans"/>
              <a:cs typeface="Noto Sans"/>
            </a:endParaRPr>
          </a:p>
          <a:p>
            <a:pPr marL="0" indent="0">
              <a:spcBef>
                <a:spcPts val="105"/>
              </a:spcBef>
              <a:buNone/>
            </a:pPr>
            <a:r>
              <a:rPr lang="ru-RU" sz="2400" b="1" spc="-1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ЕГЕР МЕНІ КӨРІП ЖӘНЕ ЕСТІП ТҰРСАҢЫЗДАР</a:t>
            </a:r>
            <a:endParaRPr lang="ru-RU" sz="2400" spc="-1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spcBef>
                <a:spcPts val="105"/>
              </a:spcBef>
            </a:pPr>
            <a:endParaRPr lang="ru-RU" sz="2400" spc="-1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5"/>
              </a:spcBef>
              <a:buNone/>
            </a:pPr>
            <a:r>
              <a:rPr lang="ru-RU" sz="2400" b="1" spc="-1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ЕГЕР МЕНІ ТЕК КӨРІП НЕМЕСЕ ТЕК ЕСТІП ТҰРСАҢЫЗДАР</a:t>
            </a:r>
            <a:endParaRPr lang="ru-RU" sz="2400" spc="-1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spcBef>
                <a:spcPts val="105"/>
              </a:spcBef>
            </a:pPr>
            <a:endParaRPr lang="ru-RU" sz="2400" b="1" spc="-1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5"/>
              </a:spcBef>
              <a:buNone/>
            </a:pPr>
            <a:r>
              <a:rPr lang="ru-RU" sz="2400" b="1" spc="-1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ЕГЕР МЕНІ КӨРМЕЙ ЖӘНЕ ЕСТІМЕЙ ТҰРСАҢЫЗДАР</a:t>
            </a:r>
            <a:endParaRPr lang="kk-KZ" sz="2400" dirty="0">
              <a:solidFill>
                <a:srgbClr val="FF0000"/>
              </a:solidFill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xmlns="" id="{64E7F2B7-475B-4F29-9525-7D31AA4F589B}"/>
              </a:ext>
            </a:extLst>
          </p:cNvPr>
          <p:cNvSpPr/>
          <p:nvPr/>
        </p:nvSpPr>
        <p:spPr>
          <a:xfrm>
            <a:off x="10022658" y="1969844"/>
            <a:ext cx="692212" cy="69727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ru-RU" sz="2000"/>
              <a:t>++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xmlns="" id="{D49E5EE3-4AEE-4E1C-8FB2-8EEA7842D1B5}"/>
              </a:ext>
            </a:extLst>
          </p:cNvPr>
          <p:cNvSpPr/>
          <p:nvPr/>
        </p:nvSpPr>
        <p:spPr>
          <a:xfrm>
            <a:off x="10022658" y="3122472"/>
            <a:ext cx="692212" cy="69727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ru-RU" sz="2000" dirty="0"/>
              <a:t>+</a:t>
            </a: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xmlns="" id="{77D20312-D9C0-45BA-8BFA-16C9AD3734E7}"/>
              </a:ext>
            </a:extLst>
          </p:cNvPr>
          <p:cNvSpPr/>
          <p:nvPr/>
        </p:nvSpPr>
        <p:spPr>
          <a:xfrm>
            <a:off x="10022658" y="4392082"/>
            <a:ext cx="692212" cy="69727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ru-RU" sz="440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243808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23128" y="1825625"/>
            <a:ext cx="5430672" cy="94487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kk-KZ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Қашықтық оқытуда кері байланыс алу қаншалықты маңызды?</a:t>
            </a:r>
          </a:p>
        </p:txBody>
      </p:sp>
      <p:pic>
        <p:nvPicPr>
          <p:cNvPr id="4" name="Picture 2" descr="Team - people discussing around question mark — Stock Vector ..."/>
          <p:cNvPicPr>
            <a:picLocks noChangeAspect="1" noChangeArrowheads="1"/>
          </p:cNvPicPr>
          <p:nvPr/>
        </p:nvPicPr>
        <p:blipFill>
          <a:blip r:embed="rId2" cstate="print"/>
          <a:srcRect l="34502" t="6087" r="3511" b="17391"/>
          <a:stretch>
            <a:fillRect/>
          </a:stretch>
        </p:blipFill>
        <p:spPr bwMode="auto">
          <a:xfrm>
            <a:off x="706325" y="816044"/>
            <a:ext cx="4129675" cy="3428409"/>
          </a:xfrm>
          <a:prstGeom prst="rect">
            <a:avLst/>
          </a:prstGeom>
          <a:noFill/>
        </p:spPr>
      </p:pic>
      <p:sp>
        <p:nvSpPr>
          <p:cNvPr id="5" name="Заголовок 17">
            <a:extLst>
              <a:ext uri="{FF2B5EF4-FFF2-40B4-BE49-F238E27FC236}">
                <a16:creationId xmlns:a16="http://schemas.microsoft.com/office/drawing/2014/main" xmlns="" id="{A5D74007-E5AE-44D1-B979-130CA5006808}"/>
              </a:ext>
            </a:extLst>
          </p:cNvPr>
          <p:cNvSpPr txBox="1">
            <a:spLocks/>
          </p:cNvSpPr>
          <p:nvPr/>
        </p:nvSpPr>
        <p:spPr>
          <a:xfrm>
            <a:off x="786000" y="4644000"/>
            <a:ext cx="4050000" cy="1305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84138" algn="ctr"/>
            <a:r>
              <a:rPr lang="ru-RU" sz="2400" i="1" dirty="0" err="1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Жауаптарыңызды</a:t>
            </a:r>
            <a:r>
              <a:rPr lang="ru-RU" sz="2400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84138" algn="ctr"/>
            <a:r>
              <a:rPr lang="ru-RU" sz="2400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1-2 </a:t>
            </a:r>
            <a:r>
              <a:rPr lang="ru-RU" sz="2400" i="1" dirty="0" err="1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сөзбен чатқа жазуларыңызға болады</a:t>
            </a:r>
            <a:endParaRPr lang="ru-RU" sz="2400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924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0212" y="1487606"/>
            <a:ext cx="10515600" cy="3780429"/>
          </a:xfrm>
        </p:spPr>
        <p:txBody>
          <a:bodyPr>
            <a:normAutofit/>
          </a:bodyPr>
          <a:lstStyle/>
          <a:p>
            <a:r>
              <a:rPr lang="kk-KZ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Кері байланыс дегеніміз- белгілі </a:t>
            </a:r>
            <a:r>
              <a:rPr lang="kk-KZ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бір әрекетке немесе оқиғаны  түсіну, игеру, онымен келісіп, келіспейтіндігін </a:t>
            </a:r>
            <a:r>
              <a:rPr lang="kk-KZ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көрсететін белгілі </a:t>
            </a:r>
            <a:r>
              <a:rPr lang="kk-KZ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бір әрекет немесе оқиға туралы пікір, баға беру, жауапты реакция. 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Кері </a:t>
            </a:r>
            <a:r>
              <a:rPr lang="kk-KZ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байланыс оқушының оқы­ту үрдісі қалай өткені және қан­дай нәтижеге қол жет­кіз­ген­­д­ігі туралы ой-пікірін тыңдауға не­гізделеді.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162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59354" y="2071285"/>
            <a:ext cx="4912057" cy="18456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kk-KZ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Қашықтық оқытуда оқушылардан кері байланыс алуда қандай қиындықтар кездесті?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Team - people discussing around question mark — Stock Vector ..."/>
          <p:cNvPicPr>
            <a:picLocks noChangeAspect="1" noChangeArrowheads="1"/>
          </p:cNvPicPr>
          <p:nvPr/>
        </p:nvPicPr>
        <p:blipFill>
          <a:blip r:embed="rId2" cstate="print"/>
          <a:srcRect l="34502" t="6087" r="3511" b="17391"/>
          <a:stretch>
            <a:fillRect/>
          </a:stretch>
        </p:blipFill>
        <p:spPr bwMode="auto">
          <a:xfrm>
            <a:off x="1015620" y="883929"/>
            <a:ext cx="4129675" cy="3428409"/>
          </a:xfrm>
          <a:prstGeom prst="rect">
            <a:avLst/>
          </a:prstGeom>
          <a:noFill/>
        </p:spPr>
      </p:pic>
      <p:sp>
        <p:nvSpPr>
          <p:cNvPr id="5" name="Заголовок 17">
            <a:extLst>
              <a:ext uri="{FF2B5EF4-FFF2-40B4-BE49-F238E27FC236}">
                <a16:creationId xmlns:a16="http://schemas.microsoft.com/office/drawing/2014/main" xmlns="" id="{A5D74007-E5AE-44D1-B979-130CA5006808}"/>
              </a:ext>
            </a:extLst>
          </p:cNvPr>
          <p:cNvSpPr txBox="1">
            <a:spLocks/>
          </p:cNvSpPr>
          <p:nvPr/>
        </p:nvSpPr>
        <p:spPr>
          <a:xfrm>
            <a:off x="1015620" y="4644000"/>
            <a:ext cx="4050000" cy="1305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84138" algn="ctr"/>
            <a:r>
              <a:rPr lang="ru-RU" sz="2400" i="1" dirty="0" err="1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Жауаптарыңызды</a:t>
            </a:r>
            <a:r>
              <a:rPr lang="ru-RU" sz="2400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84138" algn="ctr"/>
            <a:r>
              <a:rPr lang="ru-RU" sz="2400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1-2 </a:t>
            </a:r>
            <a:r>
              <a:rPr lang="ru-RU" sz="2400" i="1" dirty="0" err="1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сөзбен чатқа жазуларыңызға болады</a:t>
            </a:r>
            <a:endParaRPr lang="ru-RU" sz="2400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76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9961" y="586855"/>
            <a:ext cx="10515600" cy="401244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kk-KZ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Қашықтан оқыту – бір-бірінен қашықта орналасқан білім алушы мен оқытушының  әртүрлі байланыс технологияларының көмегімен жанама түрде өзара әрекеттестікте оқу нысаны. Қашықтан оқытуда білім беру процесінің барлық компоненттері – мақсаты, мазмұны, оқыту әдістері және оқу нәтижесін бағалау толық сақталады. </a:t>
            </a:r>
            <a:endParaRPr lang="kk-KZ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Қашықтан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оқытудың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ерекшеліктері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  </a:t>
            </a:r>
          </a:p>
          <a:p>
            <a:pPr lvl="0"/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ақпаратты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жеткізу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ортасы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пошта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теледидар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радио, 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ақпараттық-коммуникациялық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жүйелер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  </a:t>
            </a:r>
          </a:p>
          <a:p>
            <a:pPr lvl="0"/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ақпарат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алмасудың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техникалық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ортасына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байланысты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әдістер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 </a:t>
            </a:r>
          </a:p>
          <a:p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Қашықтан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екі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түрлі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тәсілмен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жүзеге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асырылады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 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синхронды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асинхронды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Picture 2" descr="E-learning 101 | Synchronous and Asynchronous Tools: What, How and ...">
            <a:extLst>
              <a:ext uri="{FF2B5EF4-FFF2-40B4-BE49-F238E27FC236}">
                <a16:creationId xmlns:a16="http://schemas.microsoft.com/office/drawing/2014/main" xmlns="" id="{246C2711-1AAF-4923-9EC5-89938BEAE6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 bwMode="auto">
          <a:xfrm>
            <a:off x="4629797" y="4217158"/>
            <a:ext cx="2408830" cy="2408830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665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74448" y="2099397"/>
            <a:ext cx="6263342" cy="10107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kk-KZ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Билл Гейтс «Мұғалімдерге шынайы кері байланыс керек»</a:t>
            </a:r>
            <a:endParaRPr lang="ru-RU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 descr="Classroom"/>
          <p:cNvSpPr/>
          <p:nvPr/>
        </p:nvSpPr>
        <p:spPr>
          <a:xfrm>
            <a:off x="5397278" y="3796976"/>
            <a:ext cx="1643104" cy="1666051"/>
          </a:xfrm>
          <a:prstGeom prst="rect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="" xmlns:asvg="http://schemas.microsoft.com/office/drawing/2016/SVG/main" xmlns:dgm="http://schemas.openxmlformats.org/drawingml/2006/diagram" r:embed="rId4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3005351"/>
              <a:satOff val="-13190"/>
              <a:lumOff val="3921"/>
              <a:alphaOff val="0"/>
            </a:schemeClr>
          </a:effectRef>
          <a:fontRef idx="minor">
            <a:schemeClr val="lt1"/>
          </a:fontRef>
        </p:style>
      </p:sp>
      <p:sp>
        <p:nvSpPr>
          <p:cNvPr id="5" name="Объект 2"/>
          <p:cNvSpPr txBox="1">
            <a:spLocks/>
          </p:cNvSpPr>
          <p:nvPr/>
        </p:nvSpPr>
        <p:spPr>
          <a:xfrm>
            <a:off x="703998" y="1054892"/>
            <a:ext cx="6788623" cy="8967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k-KZ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Оқу мен оқытудың сапасы көп жағдайда  кері байланысқа тәуелді</a:t>
            </a:r>
          </a:p>
        </p:txBody>
      </p:sp>
      <p:sp>
        <p:nvSpPr>
          <p:cNvPr id="6" name="Прямоугольник 5" descr="Teacher"/>
          <p:cNvSpPr/>
          <p:nvPr/>
        </p:nvSpPr>
        <p:spPr>
          <a:xfrm>
            <a:off x="2099520" y="3704467"/>
            <a:ext cx="1981161" cy="1851071"/>
          </a:xfrm>
          <a:prstGeom prst="rect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="" xmlns:asvg="http://schemas.microsoft.com/office/drawing/2016/SVG/main" xmlns:dgm="http://schemas.openxmlformats.org/drawingml/2006/diagram" r:embed="rId6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Прямоугольник 6" descr="Business Growth"/>
          <p:cNvSpPr/>
          <p:nvPr/>
        </p:nvSpPr>
        <p:spPr>
          <a:xfrm>
            <a:off x="8889706" y="3892709"/>
            <a:ext cx="1727788" cy="1474584"/>
          </a:xfrm>
          <a:prstGeom prst="rect">
            <a:avLst/>
          </a:prstGeom>
          <a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="" xmlns:asvg="http://schemas.microsoft.com/office/drawing/2016/SVG/main" xmlns:dgm="http://schemas.openxmlformats.org/drawingml/2006/diagram" r:embed="rId8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6010703"/>
              <a:satOff val="-26380"/>
              <a:lumOff val="7843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85664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90469"/>
          </a:xfrm>
        </p:spPr>
        <p:txBody>
          <a:bodyPr>
            <a:normAutofit/>
          </a:bodyPr>
          <a:lstStyle/>
          <a:p>
            <a:pPr algn="ctr"/>
            <a:r>
              <a:rPr lang="kk-KZ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Қашықтық  оқытудағы кері байланыс түрлері: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52922"/>
            <a:ext cx="10515600" cy="2582602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k-KZ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Жазбаша кері байланыс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k-KZ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Ауызша кері байланыс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k-KZ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Аудио түріндегі кері байланыс</a:t>
            </a:r>
          </a:p>
          <a:p>
            <a:pPr lvl="0"/>
            <a:r>
              <a:rPr lang="kk-KZ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 түріндегі кері байланыс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k-KZ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Графикалық кері </a:t>
            </a:r>
            <a:r>
              <a:rPr lang="kk-KZ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байланыс</a:t>
            </a:r>
            <a:endParaRPr lang="kk-KZ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k-KZ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Цифрлық платформалар арқылы кері байланыс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645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1974" y="351478"/>
            <a:ext cx="10515600" cy="781286"/>
          </a:xfrm>
        </p:spPr>
        <p:txBody>
          <a:bodyPr>
            <a:normAutofit/>
          </a:bodyPr>
          <a:lstStyle/>
          <a:p>
            <a:pPr algn="ctr"/>
            <a:r>
              <a:rPr lang="kk-KZ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Тиімді кері байланыстың мазмұны:</a:t>
            </a:r>
            <a:endParaRPr lang="ru-RU" sz="3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7257" y="1470783"/>
            <a:ext cx="10515600" cy="3906435"/>
          </a:xfrm>
        </p:spPr>
        <p:txBody>
          <a:bodyPr/>
          <a:lstStyle/>
          <a:p>
            <a:pPr lvl="0"/>
            <a:r>
              <a:rPr lang="ru-RU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«Не </a:t>
            </a:r>
            <a:r>
              <a:rPr lang="ru-RU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жақсы</a:t>
            </a:r>
            <a:r>
              <a:rPr lang="ru-RU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орындалды</a:t>
            </a:r>
            <a:r>
              <a:rPr lang="ru-RU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?»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Орындалған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жұмыстың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сапасы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болғанына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қарамастан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оқушыға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қолдау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көрсетіп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мақтайтындай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жетістігін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таба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біліңіз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Мысалы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Жарайсың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сен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тапсырманы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ойдағыдай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орындауға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тырыстың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!».</a:t>
            </a:r>
          </a:p>
          <a:p>
            <a:pPr lvl="0"/>
            <a:r>
              <a:rPr lang="ru-RU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Нені</a:t>
            </a:r>
            <a:r>
              <a:rPr lang="ru-RU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әлі</a:t>
            </a:r>
            <a:r>
              <a:rPr lang="ru-RU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 </a:t>
            </a:r>
            <a:r>
              <a:rPr lang="ru-RU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жақсартуға</a:t>
            </a:r>
            <a:r>
              <a:rPr lang="ru-RU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?»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 Не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нәрсені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жетілдіруге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болатыны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пікіріңізді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ұсыныңыз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ru-RU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Мұны</a:t>
            </a:r>
            <a:r>
              <a:rPr lang="ru-RU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қалай</a:t>
            </a:r>
            <a:r>
              <a:rPr lang="ru-RU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жетілдіруге</a:t>
            </a:r>
            <a:r>
              <a:rPr lang="ru-RU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?»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Оқушының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тапсырма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жөнінде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ойлануына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ықпал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ететін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сұрақ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қойып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ресурстарды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нұсқаулықтарды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ұсыныңыз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193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7567" y="242438"/>
            <a:ext cx="7596117" cy="699400"/>
          </a:xfrm>
        </p:spPr>
        <p:txBody>
          <a:bodyPr>
            <a:normAutofit fontScale="90000"/>
          </a:bodyPr>
          <a:lstStyle/>
          <a:p>
            <a:r>
              <a:rPr lang="ru-RU" sz="3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Google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 </a:t>
            </a:r>
            <a:r>
              <a:rPr lang="kk-KZ" sz="3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құралы арқылы кері байланыс </a:t>
            </a:r>
            <a:endParaRPr lang="ru-RU" sz="32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/>
          <a:srcRect l="1187" t="9211" r="844" b="8946"/>
          <a:stretch/>
        </p:blipFill>
        <p:spPr bwMode="auto">
          <a:xfrm>
            <a:off x="319696" y="941838"/>
            <a:ext cx="6083379" cy="281461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3"/>
          <a:srcRect t="12263" r="1229" b="6178"/>
          <a:stretch/>
        </p:blipFill>
        <p:spPr bwMode="auto">
          <a:xfrm>
            <a:off x="303771" y="3756452"/>
            <a:ext cx="6083381" cy="267515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/>
          <p:cNvPicPr/>
          <p:nvPr/>
        </p:nvPicPr>
        <p:blipFill rotWithShape="1">
          <a:blip r:embed="rId4"/>
          <a:srcRect t="12688" b="5263"/>
          <a:stretch/>
        </p:blipFill>
        <p:spPr bwMode="auto">
          <a:xfrm>
            <a:off x="6418998" y="1364776"/>
            <a:ext cx="5923129" cy="27818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/>
          <p:cNvPicPr/>
          <p:nvPr/>
        </p:nvPicPr>
        <p:blipFill rotWithShape="1">
          <a:blip r:embed="rId5"/>
          <a:srcRect t="13689" r="1068" b="6179"/>
          <a:stretch/>
        </p:blipFill>
        <p:spPr bwMode="auto">
          <a:xfrm>
            <a:off x="6480767" y="4698242"/>
            <a:ext cx="5640364" cy="240466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77010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2105"/>
          </a:xfrm>
        </p:spPr>
        <p:txBody>
          <a:bodyPr>
            <a:normAutofit fontScale="90000"/>
          </a:bodyPr>
          <a:lstStyle/>
          <a:p>
            <a:pPr algn="ctr"/>
            <a:r>
              <a:rPr lang="kk-KZ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«Teleggram»мессенджерінде  Quiz Bot </a:t>
            </a:r>
            <a:r>
              <a:rPr lang="kk-KZ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құралы арқылы кері байланыс </a:t>
            </a:r>
            <a:endParaRPr lang="ru-RU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/>
          <a:srcRect l="35596" t="3300" b="51521"/>
          <a:stretch/>
        </p:blipFill>
        <p:spPr bwMode="auto">
          <a:xfrm>
            <a:off x="445840" y="1214651"/>
            <a:ext cx="5026912" cy="282508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3"/>
          <a:srcRect l="35596" t="10266" b="9688"/>
          <a:stretch/>
        </p:blipFill>
        <p:spPr bwMode="auto">
          <a:xfrm>
            <a:off x="3999789" y="2490762"/>
            <a:ext cx="4719993" cy="345278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4"/>
          <a:srcRect l="35916" t="5989" b="54817"/>
          <a:stretch/>
        </p:blipFill>
        <p:spPr bwMode="auto">
          <a:xfrm>
            <a:off x="6957406" y="5106630"/>
            <a:ext cx="4206463" cy="167384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5"/>
          <a:srcRect l="39691" t="32007" r="32967" b="36668"/>
          <a:stretch/>
        </p:blipFill>
        <p:spPr bwMode="auto">
          <a:xfrm>
            <a:off x="9060637" y="1816238"/>
            <a:ext cx="2967240" cy="25113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6360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58764"/>
          </a:xfrm>
        </p:spPr>
        <p:txBody>
          <a:bodyPr>
            <a:normAutofit/>
          </a:bodyPr>
          <a:lstStyle/>
          <a:p>
            <a:pPr algn="ctr"/>
            <a:r>
              <a:rPr lang="kk-KZ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Кері байланыс ұсынудың негізгі ережелер: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1600542"/>
            <a:ext cx="4817012" cy="2844849"/>
          </a:xfrm>
        </p:spPr>
        <p:txBody>
          <a:bodyPr/>
          <a:lstStyle/>
          <a:p>
            <a:r>
              <a:rPr lang="kk-KZ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Позитивті болу</a:t>
            </a:r>
          </a:p>
          <a:p>
            <a:r>
              <a:rPr lang="kk-KZ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Бағалаушы болмау</a:t>
            </a:r>
          </a:p>
          <a:p>
            <a:r>
              <a:rPr lang="kk-KZ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Ынталандыруға ұмтылу</a:t>
            </a:r>
          </a:p>
          <a:p>
            <a:r>
              <a:rPr lang="kk-KZ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Сыпайы болу</a:t>
            </a:r>
          </a:p>
          <a:p>
            <a:r>
              <a:rPr lang="kk-KZ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Тең ұстау</a:t>
            </a:r>
          </a:p>
          <a:p>
            <a:r>
              <a:rPr lang="kk-KZ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Сәттілікке бағалау</a:t>
            </a:r>
          </a:p>
          <a:p>
            <a:endParaRPr lang="ru-RU" dirty="0"/>
          </a:p>
        </p:txBody>
      </p:sp>
      <p:pic>
        <p:nvPicPr>
          <p:cNvPr id="5" name="Picture 2" descr="Classroom Assessment of Global Competence | Asia Societ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1000" y="1495427"/>
            <a:ext cx="3217500" cy="3217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3730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7752" y="528899"/>
            <a:ext cx="4375245" cy="931412"/>
          </a:xfrm>
        </p:spPr>
        <p:txBody>
          <a:bodyPr>
            <a:normAutofit/>
          </a:bodyPr>
          <a:lstStyle/>
          <a:p>
            <a:pPr algn="ctr"/>
            <a:r>
              <a:rPr lang="kk-KZ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Кері байланыс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8592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k-KZ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құнды болды?</a:t>
            </a:r>
          </a:p>
          <a:p>
            <a:pPr marL="0" indent="0">
              <a:buNone/>
            </a:pPr>
            <a:r>
              <a:rPr lang="kk-KZ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Ертең өз тәжірибеңізде нені өзгертер едіңіз?</a:t>
            </a:r>
          </a:p>
          <a:p>
            <a:pPr marL="0" indent="0">
              <a:buNone/>
            </a:pPr>
            <a:r>
              <a:rPr lang="kk-KZ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Қандай сұрақтарыңыз бар?</a:t>
            </a:r>
            <a:endParaRPr lang="ru-RU" sz="3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00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CD57413-8745-4FB9-8D02-32F3C0C83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17446"/>
            <a:ext cx="10515600" cy="5909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indent="0"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ru-RU" sz="3600" b="1" cap="none" spc="0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Назарларыңызға</a:t>
            </a:r>
            <a:r>
              <a:rPr lang="ru-RU" sz="3600" b="1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cap="none" spc="0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рақмет</a:t>
            </a:r>
            <a:r>
              <a:rPr lang="ru-RU" sz="3600" b="1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3200" b="1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150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278</TotalTime>
  <Words>220</Words>
  <Application>Microsoft Office PowerPoint</Application>
  <PresentationFormat>Широкоэкранный</PresentationFormat>
  <Paragraphs>53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Noto Sans</vt:lpstr>
      <vt:lpstr>Times New Roman</vt:lpstr>
      <vt:lpstr>Тема Office</vt:lpstr>
      <vt:lpstr>«Қашықтық  оқытуда тиімді кері байланыс беру жолдары» </vt:lpstr>
      <vt:lpstr>                        БАЙЛАНЫСТЫ ТЕКСЕРУ </vt:lpstr>
      <vt:lpstr>Презентация PowerPoint</vt:lpstr>
      <vt:lpstr>Кері байланыс дегеніміз- белгілі бір әрекетке немесе оқиғаны  түсіну, игеру, онымен келісіп, келіспейтіндігін көрсететін белгілі бір әрекет немесе оқиға туралы пікір, баға беру, жауапты реакция.  Кері байланыс оқушының оқы­ту үрдісі қалай өткені және қан­дай нәтижеге қол жет­кіз­ген­­д­ігі туралы ой-пікірін тыңдауға не­гізделеді.</vt:lpstr>
      <vt:lpstr>Презентация PowerPoint</vt:lpstr>
      <vt:lpstr>Презентация PowerPoint</vt:lpstr>
      <vt:lpstr>Презентация PowerPoint</vt:lpstr>
      <vt:lpstr>Қашықтық  оқытудағы кері байланыс түрлері:</vt:lpstr>
      <vt:lpstr>Тиімді кері байланыстың мазмұны:</vt:lpstr>
      <vt:lpstr>Google Forma құралы арқылы кері байланыс </vt:lpstr>
      <vt:lpstr>«Teleggram»мессенджерінде  Quiz Bot құралы арқылы кері байланыс </vt:lpstr>
      <vt:lpstr>Кері байланыс ұсынудың негізгі ережелер:</vt:lpstr>
      <vt:lpstr>Кері байланыс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«Қашықтық  оқытуда тиімді кері байланыс беру жолдары» </dc:title>
  <dc:creator>Пользователь</dc:creator>
  <cp:lastModifiedBy>Пользователь</cp:lastModifiedBy>
  <cp:revision>15</cp:revision>
  <dcterms:created xsi:type="dcterms:W3CDTF">2020-08-12T19:08:50Z</dcterms:created>
  <dcterms:modified xsi:type="dcterms:W3CDTF">2020-08-13T20:19:12Z</dcterms:modified>
</cp:coreProperties>
</file>