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58" r:id="rId5"/>
    <p:sldId id="271" r:id="rId6"/>
    <p:sldId id="260" r:id="rId7"/>
    <p:sldId id="261" r:id="rId8"/>
    <p:sldId id="262" r:id="rId9"/>
    <p:sldId id="264" r:id="rId10"/>
    <p:sldId id="272" r:id="rId11"/>
    <p:sldId id="263" r:id="rId12"/>
    <p:sldId id="265" r:id="rId13"/>
    <p:sldId id="267" r:id="rId14"/>
    <p:sldId id="266" r:id="rId15"/>
    <p:sldId id="268" r:id="rId16"/>
    <p:sldId id="269" r:id="rId17"/>
    <p:sldId id="274" r:id="rId18"/>
    <p:sldId id="275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7713307-3C38-4927-8B21-CD74540D8811}" type="datetimeFigureOut">
              <a:rPr lang="ru-RU" smtClean="0"/>
              <a:t>12.08.2020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35D6511-C9E0-4D92-956E-586D8FEBED09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piq.kz/" TargetMode="External"/><Relationship Id="rId2" Type="http://schemas.openxmlformats.org/officeDocument/2006/relationships/hyperlink" Target="https://www.okulyk.kz/geografij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bilimland.k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daryn.online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portal.kundelik.k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eardeck.com/googleslides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maps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ru/intl/ru/earth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treetview/" TargetMode="External"/><Relationship Id="rId2" Type="http://schemas.openxmlformats.org/officeDocument/2006/relationships/hyperlink" Target="https://www.geoguessr.com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online.seterra.com/ru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844824"/>
            <a:ext cx="6840760" cy="165618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Уроки географии 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режиме 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дистанционного обучения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3736622"/>
            <a:ext cx="5904656" cy="1524000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учитель географии КГУ «ОСШ № 1»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Актау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Мангистауской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области</a:t>
            </a:r>
          </a:p>
          <a:p>
            <a:pPr algn="r"/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Казиева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Ж.Х.</a:t>
            </a:r>
          </a:p>
          <a:p>
            <a:pPr algn="r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esktop\картинка 1.j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632"/>
            <a:ext cx="2619375" cy="162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785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endParaRPr lang="ru-RU" dirty="0" smtClean="0"/>
          </a:p>
          <a:p>
            <a:pPr marL="82296" indent="0">
              <a:buNone/>
            </a:pPr>
            <a:endParaRPr lang="ru-RU" dirty="0"/>
          </a:p>
          <a:p>
            <a:pPr marL="82296" indent="0">
              <a:buNone/>
            </a:pPr>
            <a:endParaRPr lang="ru-RU" dirty="0" smtClean="0"/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самостоятельная форма обучения, где ведущим средством являются информационные технологии. </a:t>
            </a:r>
          </a:p>
          <a:p>
            <a:pPr marL="82296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информационным технологиям можно отнести: телевидение, радио, почта, информационные коммуникационные сети.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dirty="0" smtClean="0"/>
          </a:p>
        </p:txBody>
      </p:sp>
      <p:pic>
        <p:nvPicPr>
          <p:cNvPr id="5" name="Picture 2" descr="C:\Users\User\Desktop\мур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5225"/>
            <a:ext cx="7560840" cy="289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66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Телевидение</a:t>
            </a:r>
            <a:endParaRPr lang="ru-RU" sz="4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421360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Казахстанские телеканалы «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Balapan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«Ел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транслировали телеуроки как на казахском, так и на русском языках. Удобство просмотра этих уроков заключалось в том, что если вы не успели посмотреть по определенному времени, эти уроки есть в интернете на официальных сайтах телеканалов.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Телеуроки начались для школьников Казахста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869160"/>
            <a:ext cx="3393739" cy="189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467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2. Электронные учебники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://www.okulyk.kz/geografija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pPr marL="82296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www.opiq.kz/</a:t>
            </a:r>
            <a:endParaRPr lang="ru-RU" dirty="0" smtClean="0"/>
          </a:p>
          <a:p>
            <a:pPr marL="82296" indent="0">
              <a:buNone/>
            </a:pPr>
            <a:endParaRPr lang="ru-RU" dirty="0"/>
          </a:p>
        </p:txBody>
      </p:sp>
      <p:pic>
        <p:nvPicPr>
          <p:cNvPr id="2050" name="Picture 2" descr="https://diapazon.kz/files/post/images/2016-10/original/k2dq9d6lgEZ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96075"/>
            <a:ext cx="3220616" cy="227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662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mektep.edu.kz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F:\20200427_1212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53136"/>
            <a:ext cx="3426346" cy="192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75656" y="1412776"/>
            <a:ext cx="70567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800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онлайн-система, работающая в школах </a:t>
            </a:r>
            <a:r>
              <a:rPr lang="ru-RU" sz="2800" dirty="0" err="1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Мангистауской</a:t>
            </a:r>
            <a:r>
              <a:rPr lang="ru-RU" sz="2800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4.</a:t>
            </a:r>
            <a:r>
              <a:rPr lang="ru-RU" sz="4900" b="1" dirty="0" smtClean="0">
                <a:solidFill>
                  <a:schemeClr val="tx2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 Платформа </a:t>
            </a:r>
            <a:r>
              <a:rPr lang="ru-RU" sz="49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Bilimland</a:t>
            </a:r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/>
              </a:rPr>
              <a:t> </a:t>
            </a:r>
            <a:r>
              <a:rPr lang="ru-RU" sz="4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  <a:hlinkClick r:id="rId2"/>
              </a:rPr>
              <a:t>www.bilimland.kz</a:t>
            </a:r>
            <a:endParaRPr lang="ru-RU" sz="4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 descr="https://ucarecdn.com/f8bafdb0-be7e-4472-913f-278b894f8525/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81128"/>
            <a:ext cx="4447523" cy="207828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403648" y="1700808"/>
            <a:ext cx="71287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296" lvl="0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крупнейшая цифровая библиотека современного образовательного контента, представленная коллекцией из более 40 тысяч электронных уроков на основе школьной программы, тренажёров, интерактивных упражнений, обучающих видео и анимационных фильмов, охватывающих практически все предметы на казахском, русском и английском </a:t>
            </a:r>
            <a:r>
              <a:rPr lang="ru-RU" sz="24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языках.</a:t>
            </a:r>
            <a:endParaRPr lang="ru-RU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111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Times New Roman"/>
              </a:rPr>
              <a:t>5. </a:t>
            </a:r>
            <a:r>
              <a:rPr lang="ru-RU" sz="49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Times New Roman"/>
              </a:rPr>
              <a:t>Платформа </a:t>
            </a:r>
            <a:r>
              <a:rPr lang="ru-RU" sz="44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Times New Roman"/>
              </a:rPr>
              <a:t>Daryn.Online</a:t>
            </a:r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Times New Roman"/>
              </a:rPr>
              <a:t> </a:t>
            </a:r>
            <a:r>
              <a:rPr lang="ru-RU" sz="4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(</a:t>
            </a:r>
            <a:r>
              <a:rPr lang="ru-RU" sz="4400" b="1" u="sng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hlinkClick r:id="rId2"/>
              </a:rPr>
              <a:t>daryn.online</a:t>
            </a:r>
            <a:r>
              <a:rPr lang="ru-RU" sz="4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)</a:t>
            </a:r>
            <a:r>
              <a:rPr lang="ru-RU" sz="4400" b="1" u="sng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 </a:t>
            </a:r>
            <a:endParaRPr lang="ru-RU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67486"/>
          </a:xfrm>
        </p:spPr>
        <p:txBody>
          <a:bodyPr/>
          <a:lstStyle/>
          <a:p>
            <a:pPr marL="82296" indent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это платформа для дистанционного образования, которая предоставляет возможность учиться у высококвалифицированных учителей в любом месте, в любое время</a:t>
            </a:r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https://ucarecdn.com/8d0ac89d-147d-40ca-a415-00dccd830940/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53136"/>
            <a:ext cx="3942978" cy="1962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5379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88640"/>
            <a:ext cx="7498080" cy="1228998"/>
          </a:xfrm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Times New Roman"/>
              </a:rPr>
              <a:t>6. </a:t>
            </a:r>
            <a:r>
              <a:rPr lang="ru-RU" sz="49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Times New Roman"/>
              </a:rPr>
              <a:t>Күнделік</a:t>
            </a:r>
            <a:r>
              <a:rPr lang="ru-RU" sz="49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  <a:ea typeface="Times New Roman"/>
              </a:rPr>
              <a:t> </a:t>
            </a:r>
            <a:r>
              <a:rPr lang="ru-RU" sz="4900" b="1" dirty="0" smtClean="0">
                <a:solidFill>
                  <a:srgbClr val="92D050"/>
                </a:solidFill>
                <a:effectLst/>
                <a:latin typeface="Corbel" panose="020B0503020204020204" pitchFamily="34" charset="0"/>
                <a:ea typeface="Times New Roman"/>
              </a:rPr>
              <a:t>(</a:t>
            </a:r>
            <a:r>
              <a:rPr lang="ru-RU" sz="4400" b="1" u="sng" dirty="0" smtClean="0">
                <a:solidFill>
                  <a:srgbClr val="92D050"/>
                </a:solidFill>
                <a:effectLst/>
                <a:latin typeface="Arial"/>
                <a:ea typeface="Times New Roman"/>
                <a:cs typeface="Times New Roman"/>
                <a:hlinkClick r:id="rId2"/>
              </a:rPr>
              <a:t>www.kundelik.kz</a:t>
            </a:r>
            <a:r>
              <a:rPr lang="ru-RU" sz="4400" b="1" dirty="0">
                <a:solidFill>
                  <a:srgbClr val="92D050"/>
                </a:solidFill>
                <a:effectLst/>
                <a:latin typeface="Arial"/>
                <a:ea typeface="Times New Roman"/>
              </a:rPr>
              <a:t>) 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7" y="1447800"/>
            <a:ext cx="7552941" cy="5293568"/>
          </a:xfrm>
        </p:spPr>
        <p:txBody>
          <a:bodyPr>
            <a:normAutofit/>
          </a:bodyPr>
          <a:lstStyle/>
          <a:p>
            <a:pPr marL="82296" indent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диная 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электронная образовательная среда для учителей, которая объединяет возможности электронного документооборота для образовательных организаций и инструменты социального сетевого взаимодействия между всеми участниками образовательного процесса: педагогами, родителями</a:t>
            </a:r>
            <a:r>
              <a:rPr lang="ru-RU" sz="2800" dirty="0">
                <a:solidFill>
                  <a:srgbClr val="222222"/>
                </a:solidFill>
                <a:latin typeface="Arial"/>
                <a:ea typeface="Times New Roman"/>
                <a:cs typeface="Times New Roman"/>
              </a:rPr>
              <a:t>, </a:t>
            </a:r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учениками.</a:t>
            </a:r>
            <a:endParaRPr lang="ru-RU" sz="2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dirty="0"/>
          </a:p>
          <a:p>
            <a:pPr marL="82296" indent="0">
              <a:buNone/>
            </a:pPr>
            <a:endParaRPr lang="ru-RU" dirty="0"/>
          </a:p>
        </p:txBody>
      </p:sp>
      <p:pic>
        <p:nvPicPr>
          <p:cNvPr id="4" name="Рисунок 3" descr="https://ucarecdn.com/b9f0490a-672c-4a63-98da-6d8c4532c18f/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437112"/>
            <a:ext cx="3480445" cy="23042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9780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Zoom </a:t>
            </a:r>
            <a:r>
              <a:rPr lang="en-US" sz="4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</a:t>
            </a:r>
            <a:r>
              <a:rPr lang="ru-RU" sz="4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</a:t>
            </a:r>
            <a:r>
              <a:rPr lang="en-US" sz="4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zoom.us</a:t>
            </a:r>
            <a:r>
              <a:rPr lang="ru-RU" sz="4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</a:t>
            </a:r>
            <a:endParaRPr lang="ru-RU" sz="4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212535"/>
          </a:xfrm>
        </p:spPr>
        <p:txBody>
          <a:bodyPr>
            <a:normAutofit fontScale="40000" lnSpcReduction="20000"/>
          </a:bodyPr>
          <a:lstStyle/>
          <a:p>
            <a:pPr marL="82296" indent="0">
              <a:buNone/>
            </a:pPr>
            <a:r>
              <a:rPr lang="ru-RU" sz="45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4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облачная платформа для проведения </a:t>
            </a:r>
            <a:r>
              <a:rPr lang="ru-RU" sz="45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видеоуроков</a:t>
            </a:r>
            <a:r>
              <a:rPr lang="ru-RU" sz="45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течение 40минут.  Учащиеся </a:t>
            </a:r>
            <a:r>
              <a:rPr lang="ru-RU" sz="4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могут заходить из разных устройств – с компьютера, с планшета, с телефона. К видеоконференции может подключиться любой, имеющий ссылку, или идентификатор конференции. Мероприятие можно запланировать заранее, а также сделать повторяющуюся ссылку, то есть для постоянного урока в определенное время можно сделать одну и ту же ссылку для входа. </a:t>
            </a:r>
            <a:endParaRPr lang="ru-RU" sz="45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45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45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«+»  В </a:t>
            </a:r>
            <a:r>
              <a:rPr lang="ru-RU" sz="4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платформу встроена </a:t>
            </a:r>
            <a:r>
              <a:rPr lang="ru-RU" sz="45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</a:t>
            </a:r>
            <a:r>
              <a:rPr lang="ru-RU" sz="4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доска, можно легко и быстро переключаться с демонстрации экрана на доску. </a:t>
            </a:r>
            <a:r>
              <a:rPr lang="ru-RU" sz="45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</a:t>
            </a:r>
            <a:r>
              <a:rPr lang="ru-RU" sz="45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чат, в котором можно писать сообщения, передавать файлы всем или выбрать одного учащегося. </a:t>
            </a:r>
            <a:r>
              <a:rPr lang="ru-RU" sz="45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как организатор  может делить на группы учащихся по </a:t>
            </a:r>
            <a:r>
              <a:rPr lang="ru-RU" sz="4500" dirty="0" smtClean="0">
                <a:solidFill>
                  <a:srgbClr val="000000"/>
                </a:solidFill>
                <a:latin typeface="Cambria"/>
              </a:rPr>
              <a:t>сессионным залам </a:t>
            </a:r>
            <a:r>
              <a:rPr lang="ru-RU" sz="4500" dirty="0">
                <a:solidFill>
                  <a:srgbClr val="000000"/>
                </a:solidFill>
                <a:latin typeface="Cambria"/>
              </a:rPr>
              <a:t>(</a:t>
            </a:r>
            <a:r>
              <a:rPr lang="ru-RU" sz="4500" dirty="0" smtClean="0">
                <a:solidFill>
                  <a:srgbClr val="000000"/>
                </a:solidFill>
                <a:latin typeface="Cambria"/>
              </a:rPr>
              <a:t>комнатам),  </a:t>
            </a:r>
            <a:r>
              <a:rPr lang="ru-RU" sz="4500" dirty="0">
                <a:solidFill>
                  <a:srgbClr val="000000"/>
                </a:solidFill>
                <a:latin typeface="Cambria"/>
              </a:rPr>
              <a:t>где они будут общаться только друг с другом, остальные их не будут ни видеть, ни слышать. Количество комнат определяет учитель, участников можно распределить автоматически или вручную. У организатора есть возможность ходить по комнатам и проверять, что там происходит. Также можно перемещать участников из комнаты в комнату. </a:t>
            </a:r>
          </a:p>
          <a:p>
            <a:pPr marL="82296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Приложения в Google Play – ZOOM Cloud Meeting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5660335"/>
            <a:ext cx="1656185" cy="1135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61462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Фрагменты из Зума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F:\IMG-20200401-WA01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88544"/>
            <a:ext cx="3526016" cy="2644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C:\Users\Admin28-1\Desktop\IMG-20200402-WA0382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3871218" cy="2592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7992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8.</a:t>
            </a:r>
            <a:r>
              <a:rPr lang="en-US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 SKYPE</a:t>
            </a:r>
            <a:r>
              <a:rPr lang="en-US" sz="4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 </a:t>
            </a:r>
            <a:r>
              <a:rPr lang="en-US" sz="4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www.skype.com</a:t>
            </a:r>
            <a:r>
              <a:rPr lang="ru-RU" sz="4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 </a:t>
            </a:r>
            <a:endParaRPr lang="ru-RU" sz="4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anose="020B0503020204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799"/>
            <a:ext cx="7498080" cy="5234327"/>
          </a:xfrm>
        </p:spPr>
        <p:txBody>
          <a:bodyPr/>
          <a:lstStyle/>
          <a:p>
            <a:pPr marL="82296" indent="0"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программное обеспечение для связи с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миром.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нужно нигде регистрироваться. Проводить встречу можно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безгранично времени. В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ходе телеконференции вы сможете легко демонстрировать презентации, делиться рабочими материалами и планами.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13176"/>
            <a:ext cx="2736304" cy="166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8263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en-US" sz="36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Youtube</a:t>
            </a:r>
            <a:r>
              <a:rPr lang="en-US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</a:t>
            </a:r>
            <a:r>
              <a:rPr lang="en-US" sz="36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://www.youtube.com/?</a:t>
            </a:r>
            <a:r>
              <a:rPr lang="en-US" sz="36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gl=KZ </a:t>
            </a:r>
            <a:endParaRPr lang="ru-RU" sz="36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700808"/>
            <a:ext cx="7498080" cy="4752528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видеохостинг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предоставляющий пользователям услуги хранения, доставки и показа видео. Пользователи могут загружать, просматривать, оценивать, комментировать, добавлять в избранное и делиться теми или иными видеозаписями. </a:t>
            </a:r>
          </a:p>
          <a:p>
            <a:pPr marL="82296" indent="0">
              <a:buNone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Любой пользователь ресурса может создать собственный интернет-канал, в рамках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которого можно будет выкладывать </a:t>
            </a: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видеоконтент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рассчитанный на целевую аудиторию.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589240"/>
            <a:ext cx="288607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7045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tx2"/>
                </a:solidFill>
              </a:rPr>
              <a:t>10. </a:t>
            </a:r>
            <a:r>
              <a:rPr lang="en-US" sz="4400" b="1" dirty="0">
                <a:solidFill>
                  <a:schemeClr val="tx2"/>
                </a:solidFill>
              </a:rPr>
              <a:t>CANVA </a:t>
            </a:r>
            <a:r>
              <a:rPr lang="en-US" sz="4400" b="1" u="sng" dirty="0">
                <a:solidFill>
                  <a:srgbClr val="92D050"/>
                </a:solidFill>
                <a:latin typeface="Times New Roman"/>
              </a:rPr>
              <a:t>https://www.canva.com/ </a:t>
            </a:r>
            <a:endParaRPr lang="ru-RU" sz="4400" b="1" u="sng" dirty="0">
              <a:solidFill>
                <a:srgbClr val="92D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38328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онлайн-сервис, который помогает создавать качественные обложки, презентации, посты для социальных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сетей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баннеры и другие материалы. Программы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презентаций обеспечивают бесплатный доступ к сотням красивейших дизайнерских макетов для создания презентаций на любую тему. Все, что нужно — завести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аккаунт.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157192"/>
            <a:ext cx="1905000" cy="132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10787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11. </a:t>
            </a:r>
            <a:r>
              <a:rPr lang="en-US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GOOGLE </a:t>
            </a:r>
            <a:r>
              <a:rPr lang="en-US" sz="4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MEET</a:t>
            </a:r>
            <a:r>
              <a:rPr lang="ru-RU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/>
            </a:r>
            <a:br>
              <a:rPr lang="ru-RU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</a:br>
            <a:r>
              <a:rPr lang="en-US" sz="3600" b="1" u="sng" dirty="0" smtClean="0">
                <a:solidFill>
                  <a:srgbClr val="92D050"/>
                </a:solidFill>
                <a:latin typeface="Cambria"/>
              </a:rPr>
              <a:t>https</a:t>
            </a:r>
            <a:r>
              <a:rPr lang="en-US" sz="3600" b="1" u="sng" dirty="0">
                <a:solidFill>
                  <a:srgbClr val="92D050"/>
                </a:solidFill>
                <a:latin typeface="Cambria"/>
              </a:rPr>
              <a:t>://apps.google.com/meet</a:t>
            </a:r>
            <a:r>
              <a:rPr lang="en-US" sz="3600" b="1" u="sng" dirty="0" smtClean="0">
                <a:solidFill>
                  <a:srgbClr val="92D050"/>
                </a:solidFill>
                <a:latin typeface="Cambria"/>
              </a:rPr>
              <a:t>/ </a:t>
            </a:r>
            <a:endParaRPr lang="ru-RU" sz="3600" b="1" u="sng" dirty="0">
              <a:solidFill>
                <a:srgbClr val="92D050"/>
              </a:solidFill>
              <a:effectLst/>
              <a:latin typeface="Corbel" panose="020B0503020204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460851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быть на связи со всеми – коллегами,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учениками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столько, сколько необходимо.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встречу можно пригласить до 100 участников.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13176"/>
            <a:ext cx="2273300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7008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12. </a:t>
            </a:r>
            <a:r>
              <a:rPr lang="en-US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GOOGLE </a:t>
            </a:r>
            <a:r>
              <a:rPr lang="en-US" sz="4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CLASSROOM </a:t>
            </a:r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/>
            </a:r>
            <a:b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</a:br>
            <a:r>
              <a:rPr lang="en-US" sz="4400" b="1" u="sng" dirty="0">
                <a:solidFill>
                  <a:srgbClr val="92D050"/>
                </a:solidFill>
                <a:latin typeface="Cambria"/>
              </a:rPr>
              <a:t>https://classroom.google.com/ </a:t>
            </a:r>
            <a:endParaRPr lang="ru-RU" b="1" u="sng" dirty="0">
              <a:solidFill>
                <a:srgbClr val="92D050"/>
              </a:solidFill>
              <a:effectLst/>
              <a:latin typeface="Corbel" panose="020B0503020204020204" pitchFamily="34" charset="0"/>
            </a:endParaRP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47930"/>
            <a:ext cx="1792908" cy="1534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59632" y="1700808"/>
            <a:ext cx="74888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платформа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позволяет полностью перевести обучение в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онлайн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создавать занятия по темам, добавлять материалы, выдавать и проверять домашнее </a:t>
            </a:r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задание. Это бесплатный сервис.  </a:t>
            </a:r>
          </a:p>
          <a:p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05065"/>
            <a:ext cx="2520280" cy="2712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9775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Другие сервисы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447800"/>
            <a:ext cx="7746064" cy="48006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0000"/>
                </a:solidFill>
                <a:latin typeface="Cambria"/>
              </a:rPr>
              <a:t>PADLET </a:t>
            </a:r>
            <a:r>
              <a:rPr lang="ru-RU" b="1" dirty="0" smtClean="0">
                <a:solidFill>
                  <a:srgbClr val="000000"/>
                </a:solidFill>
                <a:latin typeface="Cambria"/>
              </a:rPr>
              <a:t>       </a:t>
            </a:r>
            <a:r>
              <a:rPr lang="en-US" dirty="0" smtClean="0">
                <a:solidFill>
                  <a:srgbClr val="000000"/>
                </a:solidFill>
                <a:latin typeface="Cambria"/>
              </a:rPr>
              <a:t>https</a:t>
            </a:r>
            <a:r>
              <a:rPr lang="en-US" dirty="0">
                <a:solidFill>
                  <a:srgbClr val="000000"/>
                </a:solidFill>
                <a:latin typeface="Cambria"/>
              </a:rPr>
              <a:t>://padlet.com/ </a:t>
            </a:r>
            <a:endParaRPr lang="ru-RU" dirty="0" smtClean="0">
              <a:solidFill>
                <a:srgbClr val="000000"/>
              </a:solidFill>
              <a:latin typeface="Cambria"/>
            </a:endParaRPr>
          </a:p>
          <a:p>
            <a:r>
              <a:rPr lang="en-US" b="1" dirty="0">
                <a:solidFill>
                  <a:srgbClr val="000000"/>
                </a:solidFill>
                <a:latin typeface="Cambria"/>
              </a:rPr>
              <a:t>NEARPOD </a:t>
            </a:r>
            <a:r>
              <a:rPr lang="ru-RU" b="1" dirty="0" smtClean="0">
                <a:solidFill>
                  <a:srgbClr val="000000"/>
                </a:solidFill>
                <a:latin typeface="Cambria"/>
              </a:rPr>
              <a:t>   </a:t>
            </a:r>
            <a:r>
              <a:rPr lang="en-US" dirty="0" smtClean="0">
                <a:solidFill>
                  <a:srgbClr val="000000"/>
                </a:solidFill>
                <a:latin typeface="Cambria"/>
              </a:rPr>
              <a:t>https</a:t>
            </a:r>
            <a:r>
              <a:rPr lang="en-US" dirty="0">
                <a:solidFill>
                  <a:srgbClr val="000000"/>
                </a:solidFill>
                <a:latin typeface="Cambria"/>
              </a:rPr>
              <a:t>://nearpod.com/ </a:t>
            </a:r>
            <a:endParaRPr lang="ru-RU" dirty="0" smtClean="0">
              <a:solidFill>
                <a:srgbClr val="000000"/>
              </a:solidFill>
              <a:latin typeface="Cambria"/>
            </a:endParaRPr>
          </a:p>
          <a:p>
            <a:r>
              <a:rPr lang="en-US" b="1" dirty="0">
                <a:solidFill>
                  <a:srgbClr val="000000"/>
                </a:solidFill>
                <a:latin typeface="Cambria"/>
              </a:rPr>
              <a:t>PEAR DECK </a:t>
            </a:r>
            <a:r>
              <a:rPr lang="en-US" dirty="0" smtClean="0">
                <a:solidFill>
                  <a:srgbClr val="000000"/>
                </a:solidFill>
                <a:latin typeface="Cambria"/>
                <a:hlinkClick r:id="rId2"/>
              </a:rPr>
              <a:t>https</a:t>
            </a:r>
            <a:r>
              <a:rPr lang="en-US" dirty="0">
                <a:solidFill>
                  <a:srgbClr val="000000"/>
                </a:solidFill>
                <a:latin typeface="Cambria"/>
                <a:hlinkClick r:id="rId2"/>
              </a:rPr>
              <a:t>://</a:t>
            </a:r>
            <a:r>
              <a:rPr lang="en-US" dirty="0" smtClean="0">
                <a:solidFill>
                  <a:srgbClr val="000000"/>
                </a:solidFill>
                <a:latin typeface="Cambria"/>
                <a:hlinkClick r:id="rId2"/>
              </a:rPr>
              <a:t>www.peardeck.com/googleslides</a:t>
            </a:r>
            <a:endParaRPr lang="ru-RU" dirty="0" smtClean="0">
              <a:solidFill>
                <a:srgbClr val="000000"/>
              </a:solidFill>
              <a:latin typeface="Cambria"/>
            </a:endParaRPr>
          </a:p>
          <a:p>
            <a:r>
              <a:rPr lang="en-US" dirty="0" smtClean="0">
                <a:solidFill>
                  <a:srgbClr val="000000"/>
                </a:solidFill>
                <a:latin typeface="Cambria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Cambria"/>
              </a:rPr>
              <a:t>SCREENCAST-O-MATIC </a:t>
            </a:r>
            <a:r>
              <a:rPr lang="en-US" dirty="0" smtClean="0">
                <a:solidFill>
                  <a:srgbClr val="000000"/>
                </a:solidFill>
                <a:latin typeface="Cambria"/>
              </a:rPr>
              <a:t>https://</a:t>
            </a:r>
            <a:r>
              <a:rPr lang="en-US" dirty="0">
                <a:solidFill>
                  <a:srgbClr val="000000"/>
                </a:solidFill>
                <a:latin typeface="Cambria"/>
              </a:rPr>
              <a:t>screencast-o-matic.com/ </a:t>
            </a:r>
            <a:endParaRPr lang="ru-RU" dirty="0" smtClean="0">
              <a:solidFill>
                <a:srgbClr val="000000"/>
              </a:solidFill>
              <a:latin typeface="Cambria"/>
            </a:endParaRPr>
          </a:p>
          <a:p>
            <a:r>
              <a:rPr lang="en-US" b="1" dirty="0">
                <a:solidFill>
                  <a:srgbClr val="000000"/>
                </a:solidFill>
                <a:latin typeface="Cambria"/>
              </a:rPr>
              <a:t>EDDPUZZLE </a:t>
            </a:r>
            <a:r>
              <a:rPr lang="ru-RU" b="1" dirty="0" smtClean="0">
                <a:solidFill>
                  <a:srgbClr val="000000"/>
                </a:solidFill>
                <a:latin typeface="Cambria"/>
              </a:rPr>
              <a:t>    </a:t>
            </a:r>
            <a:r>
              <a:rPr lang="en-US" dirty="0" smtClean="0">
                <a:solidFill>
                  <a:srgbClr val="000000"/>
                </a:solidFill>
                <a:latin typeface="Cambria"/>
              </a:rPr>
              <a:t>https</a:t>
            </a:r>
            <a:r>
              <a:rPr lang="en-US" dirty="0">
                <a:solidFill>
                  <a:srgbClr val="000000"/>
                </a:solidFill>
                <a:latin typeface="Cambria"/>
              </a:rPr>
              <a:t>://edpuzzle.com/ </a:t>
            </a:r>
            <a:endParaRPr lang="ru-RU" dirty="0" smtClean="0">
              <a:solidFill>
                <a:srgbClr val="000000"/>
              </a:solidFill>
              <a:latin typeface="Cambria"/>
            </a:endParaRPr>
          </a:p>
          <a:p>
            <a:r>
              <a:rPr lang="en-US" b="1" dirty="0">
                <a:solidFill>
                  <a:srgbClr val="000000"/>
                </a:solidFill>
                <a:latin typeface="Cambria"/>
              </a:rPr>
              <a:t>HAPYAK </a:t>
            </a:r>
            <a:r>
              <a:rPr lang="ru-RU" b="1" dirty="0" smtClean="0">
                <a:solidFill>
                  <a:srgbClr val="000000"/>
                </a:solidFill>
                <a:latin typeface="Cambria"/>
              </a:rPr>
              <a:t>    </a:t>
            </a:r>
            <a:r>
              <a:rPr lang="en-US" dirty="0" smtClean="0">
                <a:latin typeface="Cambria"/>
              </a:rPr>
              <a:t>https</a:t>
            </a:r>
            <a:r>
              <a:rPr lang="en-US" dirty="0">
                <a:latin typeface="Cambria"/>
              </a:rPr>
              <a:t>://corp.hapyak.com/ </a:t>
            </a:r>
            <a:endParaRPr lang="ru-RU" dirty="0" smtClean="0">
              <a:solidFill>
                <a:srgbClr val="000000"/>
              </a:solidFill>
              <a:latin typeface="Cambri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907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anose="020B0503020204020204" pitchFamily="34" charset="0"/>
              </a:rPr>
              <a:t>Интерактивные карты</a:t>
            </a:r>
            <a:endParaRPr lang="ru-RU" sz="4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bel" panose="020B0503020204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82296" indent="0">
              <a:buNone/>
            </a:pPr>
            <a:r>
              <a:rPr lang="ru-RU" sz="28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Карты — это ключевой элемент визуализации на уроках географии. </a:t>
            </a:r>
            <a:endParaRPr lang="ru-RU" sz="2800" dirty="0" smtClean="0">
              <a:solidFill>
                <a:srgbClr val="21252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r>
              <a:rPr lang="ru-RU" sz="28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Самым </a:t>
            </a:r>
            <a:r>
              <a:rPr lang="ru-RU" sz="28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распространенным вариантом </a:t>
            </a:r>
            <a:r>
              <a:rPr lang="ru-RU" sz="28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интерактивных карт является</a:t>
            </a:r>
            <a:r>
              <a:rPr lang="ru-RU" sz="28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Google</a:t>
            </a:r>
            <a:r>
              <a:rPr lang="ru-RU" sz="2800" b="1" dirty="0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2800" b="1" dirty="0" err="1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Maps</a:t>
            </a:r>
            <a:r>
              <a:rPr lang="ru-RU" sz="28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Его удобно и просто использовать, а точность обеспечена спутниковой съемкой. </a:t>
            </a:r>
            <a:r>
              <a:rPr lang="ru-RU" sz="2800" dirty="0" err="1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sz="28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Maps</a:t>
            </a:r>
            <a:r>
              <a:rPr lang="ru-RU" sz="28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могут использоваться как для организации фронтальной работы с </a:t>
            </a:r>
            <a:r>
              <a:rPr lang="ru-RU" sz="28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классом, </a:t>
            </a:r>
            <a:r>
              <a:rPr lang="ru-RU" sz="28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и для групповой и индивидуальной.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555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Times New Roman" panose="02020603050405020304" pitchFamily="18" charset="0"/>
              </a:rPr>
              <a:t>Ресурс</a:t>
            </a:r>
            <a:r>
              <a:rPr lang="ru-RU" sz="4400" b="1" dirty="0">
                <a:solidFill>
                  <a:srgbClr val="2125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Times New Roman" panose="02020603050405020304" pitchFamily="18" charset="0"/>
              </a:rPr>
              <a:t> </a:t>
            </a:r>
            <a:r>
              <a:rPr lang="ru-RU" sz="4400" b="1" dirty="0" err="1">
                <a:solidFill>
                  <a:srgbClr val="2D9CD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Times New Roman" panose="02020603050405020304" pitchFamily="18" charset="0"/>
                <a:hlinkClick r:id="rId2"/>
              </a:rPr>
              <a:t>Google</a:t>
            </a:r>
            <a:r>
              <a:rPr lang="ru-RU" sz="4400" b="1" dirty="0">
                <a:solidFill>
                  <a:srgbClr val="2D9CD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Times New Roman" panose="02020603050405020304" pitchFamily="18" charset="0"/>
                <a:hlinkClick r:id="rId2"/>
              </a:rPr>
              <a:t> </a:t>
            </a:r>
            <a:r>
              <a:rPr lang="ru-RU" sz="4400" b="1" dirty="0" err="1" smtClean="0">
                <a:solidFill>
                  <a:srgbClr val="2D9CD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Times New Roman" panose="02020603050405020304" pitchFamily="18" charset="0"/>
                <a:hlinkClick r:id="rId2"/>
              </a:rPr>
              <a:t>Earth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Еще одним проектом от </a:t>
            </a:r>
            <a:r>
              <a:rPr lang="ru-RU" dirty="0" err="1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который можно использовать на уроках географии, является ресурс </a:t>
            </a:r>
            <a:r>
              <a:rPr lang="ru-RU" b="1" dirty="0" err="1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Google</a:t>
            </a:r>
            <a:r>
              <a:rPr lang="ru-RU" b="1" dirty="0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b="1" dirty="0" err="1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Earth</a:t>
            </a:r>
            <a:r>
              <a:rPr lang="ru-RU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Его суть заключена в том, что приложение помогает отправить обучающихся в виртуальный тур по Земле. </a:t>
            </a:r>
            <a:r>
              <a:rPr lang="ru-RU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</a:t>
            </a:r>
          </a:p>
          <a:p>
            <a:pPr marL="82296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https://youtu.be/Nw5oKxyp9Do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1375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В работе я также </a:t>
            </a:r>
            <a:r>
              <a:rPr lang="ru-RU" sz="4400" b="1" dirty="0" smtClean="0"/>
              <a:t>использую: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82296" lvl="0" indent="0">
              <a:buClr>
                <a:srgbClr val="3891A7"/>
              </a:buClr>
              <a:buNone/>
            </a:pPr>
            <a:r>
              <a:rPr lang="ru-RU" sz="26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организации уроков-путешествий </a:t>
            </a:r>
            <a:r>
              <a:rPr lang="ru-RU" sz="26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</a:t>
            </a:r>
            <a:r>
              <a:rPr lang="ru-RU" sz="26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b="1" dirty="0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https://www.geoguessr.com/</a:t>
            </a:r>
            <a:r>
              <a:rPr lang="ru-RU" sz="26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82296" lvl="0" indent="0">
              <a:buClr>
                <a:srgbClr val="3891A7"/>
              </a:buClr>
              <a:buNone/>
            </a:pPr>
            <a:endParaRPr lang="ru-RU" sz="2600" dirty="0" smtClean="0">
              <a:solidFill>
                <a:srgbClr val="21252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lvl="0" indent="0">
              <a:buClr>
                <a:srgbClr val="3891A7"/>
              </a:buClr>
              <a:buNone/>
            </a:pPr>
            <a:r>
              <a:rPr lang="ru-RU" sz="26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sz="26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использовать в самом начале урока. Например, для мотивации или постановки цели урока. </a:t>
            </a:r>
            <a:r>
              <a:rPr lang="ru-RU" sz="26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Очень всё просто: </a:t>
            </a:r>
            <a:r>
              <a:rPr lang="ru-RU" sz="26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вместе с обучающимися видите перед собой изображение местности, сфотографированное с помощью технологии полного </a:t>
            </a:r>
            <a:r>
              <a:rPr lang="ru-RU" sz="26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обзора </a:t>
            </a:r>
            <a:r>
              <a:rPr lang="ru-RU" sz="2600" b="1" dirty="0" err="1" smtClean="0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Google</a:t>
            </a:r>
            <a:r>
              <a:rPr lang="ru-RU" sz="2600" b="1" dirty="0" smtClean="0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 </a:t>
            </a:r>
            <a:r>
              <a:rPr lang="ru-RU" sz="2600" b="1" dirty="0" err="1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Street</a:t>
            </a:r>
            <a:r>
              <a:rPr lang="ru-RU" sz="2600" b="1" dirty="0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 </a:t>
            </a:r>
            <a:r>
              <a:rPr lang="ru-RU" sz="2600" b="1" dirty="0" err="1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View</a:t>
            </a:r>
            <a:r>
              <a:rPr lang="ru-RU" sz="2600" b="1" dirty="0">
                <a:solidFill>
                  <a:srgbClr val="2D9CDB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.</a:t>
            </a:r>
            <a:r>
              <a:rPr lang="ru-RU" sz="26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Приложение способно отправить обучающихся в любую точку мира: в небольшой европейский городок или на пустынную казахстанскую дорогу. Можно даже немного побродить по местности; главное — отгадать, в какой точке планеты сделан снимок. Ориентирами могут послужить особенности пейзажа, дорожные знаки, видные издалека достопримечательности, попавшие в кадр животные, люди или автомобили. Чем точнее отгадана местность, тем больше очков можно заработать.</a:t>
            </a:r>
            <a:endParaRPr lang="ru-RU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926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Интересная </a:t>
            </a:r>
            <a:r>
              <a:rPr lang="ru-RU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образовательная игра по географии </a:t>
            </a:r>
            <a:r>
              <a:rPr lang="ru-RU" b="1" dirty="0">
                <a:solidFill>
                  <a:srgbClr val="2125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 </a:t>
            </a:r>
            <a:r>
              <a:rPr lang="ru-RU" b="1" dirty="0" err="1">
                <a:solidFill>
                  <a:srgbClr val="1876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Seterra</a:t>
            </a:r>
            <a:r>
              <a:rPr lang="ru-RU" b="1" dirty="0">
                <a:solidFill>
                  <a:srgbClr val="21252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556792"/>
            <a:ext cx="7498080" cy="4691608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ru-RU" dirty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бесплатная географическая игра-викторина, благодаря которой вы сможете изучить страны и государства мира, а также </a:t>
            </a:r>
            <a:r>
              <a:rPr lang="ru-RU" dirty="0" smtClean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</a:t>
            </a:r>
            <a:r>
              <a:rPr lang="ru-RU" dirty="0">
                <a:solidFill>
                  <a:srgbClr val="3030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столицы. </a:t>
            </a:r>
            <a:endParaRPr lang="ru-RU" dirty="0" smtClean="0">
              <a:solidFill>
                <a:srgbClr val="3030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77072"/>
            <a:ext cx="7344816" cy="235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163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7488832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98962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254</TotalTime>
  <Words>738</Words>
  <Application>Microsoft Office PowerPoint</Application>
  <PresentationFormat>Экран (4:3)</PresentationFormat>
  <Paragraphs>62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Солнцестояние</vt:lpstr>
      <vt:lpstr>Уроки географии  в режиме  дистанционного обучения</vt:lpstr>
      <vt:lpstr>Презентация PowerPoint</vt:lpstr>
      <vt:lpstr>1. Телевидение</vt:lpstr>
      <vt:lpstr>2. Электронные учебники</vt:lpstr>
      <vt:lpstr>3. mektep.edu.kz</vt:lpstr>
      <vt:lpstr>4. Платформа Bilimland www.bilimland.kz</vt:lpstr>
      <vt:lpstr>5. Платформа Daryn.Online (daryn.online) </vt:lpstr>
      <vt:lpstr>6. Күнделік (www.kundelik.kz) </vt:lpstr>
      <vt:lpstr>7. Zoom https://zoom.us/</vt:lpstr>
      <vt:lpstr>Фрагменты из Зума</vt:lpstr>
      <vt:lpstr>8. SKYPE www.skype.com </vt:lpstr>
      <vt:lpstr>9. Youtube https://www.youtube.com/?gl=KZ </vt:lpstr>
      <vt:lpstr>10. CANVA https://www.canva.com/ </vt:lpstr>
      <vt:lpstr>11. GOOGLE MEET https://apps.google.com/meet/ </vt:lpstr>
      <vt:lpstr>12. GOOGLE CLASSROOM  https://classroom.google.com/ </vt:lpstr>
      <vt:lpstr>Другие сервисы</vt:lpstr>
      <vt:lpstr>Интерактивные карты</vt:lpstr>
      <vt:lpstr>Ресурс Google Earth</vt:lpstr>
      <vt:lpstr>В работе я также использую:</vt:lpstr>
      <vt:lpstr>Интересная образовательная игра по географии — Seterra.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Уроки географии  в онлайн режиме</dc:title>
  <dc:creator>User</dc:creator>
  <cp:lastModifiedBy>Admin28-1</cp:lastModifiedBy>
  <cp:revision>109</cp:revision>
  <dcterms:created xsi:type="dcterms:W3CDTF">2020-08-04T12:40:41Z</dcterms:created>
  <dcterms:modified xsi:type="dcterms:W3CDTF">2020-08-12T04:34:49Z</dcterms:modified>
</cp:coreProperties>
</file>