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1"/>
  </p:notesMasterIdLst>
  <p:handoutMasterIdLst>
    <p:handoutMasterId r:id="rId12"/>
  </p:handoutMasterIdLst>
  <p:sldIdLst>
    <p:sldId id="256" r:id="rId2"/>
    <p:sldId id="310" r:id="rId3"/>
    <p:sldId id="336" r:id="rId4"/>
    <p:sldId id="340" r:id="rId5"/>
    <p:sldId id="318" r:id="rId6"/>
    <p:sldId id="341" r:id="rId7"/>
    <p:sldId id="342" r:id="rId8"/>
    <p:sldId id="343" r:id="rId9"/>
    <p:sldId id="30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39" autoAdjust="0"/>
  </p:normalViewPr>
  <p:slideViewPr>
    <p:cSldViewPr>
      <p:cViewPr>
        <p:scale>
          <a:sx n="113" d="100"/>
          <a:sy n="113" d="100"/>
        </p:scale>
        <p:origin x="-1584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8479D-273B-49DC-9712-4B1335284706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28D084-3D88-4D0D-98A6-76266714E2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6062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9EA41-984A-43A5-8B27-7C7FD72E0EE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29E0A0-7B1A-4257-988F-991953A497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195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9E0A0-7B1A-4257-988F-991953A497C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264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EA8D7-DB02-44B9-813D-2EB7323DA5F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786C2-B30E-48D1-841E-5458166D2B9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3501008"/>
            <a:ext cx="8229600" cy="3096344"/>
          </a:xfrm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lvl="0"/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ДАВЛЕТОВА АКМАРАЛ АМАНГЕЛДИЕВНА</a:t>
            </a:r>
            <a:r>
              <a:rPr lang="ru-RU" sz="27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700" i="1" dirty="0" smtClean="0">
                <a:latin typeface="Arial" pitchFamily="34" charset="0"/>
                <a:cs typeface="Arial" pitchFamily="34" charset="0"/>
              </a:rPr>
            </a:br>
            <a:r>
              <a:rPr lang="ru-RU" sz="27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700" i="1" dirty="0">
                <a:latin typeface="Arial" pitchFamily="34" charset="0"/>
                <a:cs typeface="Arial" pitchFamily="34" charset="0"/>
              </a:rPr>
              <a:t>«</a:t>
            </a:r>
            <a:r>
              <a:rPr lang="ru-RU" sz="2700" i="1" dirty="0" err="1">
                <a:latin typeface="Arial" pitchFamily="34" charset="0"/>
                <a:cs typeface="Arial" pitchFamily="34" charset="0"/>
              </a:rPr>
              <a:t>Қазақ</a:t>
            </a:r>
            <a:r>
              <a:rPr lang="ru-RU" sz="2700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700" i="1" dirty="0" err="1">
                <a:latin typeface="Arial" pitchFamily="34" charset="0"/>
                <a:cs typeface="Arial" pitchFamily="34" charset="0"/>
              </a:rPr>
              <a:t>психологиялық</a:t>
            </a:r>
            <a:r>
              <a:rPr lang="ru-RU" sz="2700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700" i="1" dirty="0" err="1">
                <a:latin typeface="Arial" pitchFamily="34" charset="0"/>
                <a:cs typeface="Arial" pitchFamily="34" charset="0"/>
              </a:rPr>
              <a:t>қоғамы</a:t>
            </a:r>
            <a:r>
              <a:rPr lang="ru-RU" sz="2700" i="1" dirty="0">
                <a:latin typeface="Arial" pitchFamily="34" charset="0"/>
                <a:cs typeface="Arial" pitchFamily="34" charset="0"/>
              </a:rPr>
              <a:t>» </a:t>
            </a:r>
            <a:r>
              <a:rPr lang="ru-RU" sz="2700" i="1" dirty="0" err="1">
                <a:latin typeface="Arial" pitchFamily="34" charset="0"/>
                <a:cs typeface="Arial" pitchFamily="34" charset="0"/>
              </a:rPr>
              <a:t>Республикалық</a:t>
            </a:r>
            <a:r>
              <a:rPr lang="ru-RU" sz="2700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700" i="1" dirty="0" err="1">
                <a:latin typeface="Arial" pitchFamily="34" charset="0"/>
                <a:cs typeface="Arial" pitchFamily="34" charset="0"/>
              </a:rPr>
              <a:t>қоғамдық</a:t>
            </a:r>
            <a:r>
              <a:rPr lang="ru-RU" sz="2700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700" i="1" dirty="0" err="1" smtClean="0">
                <a:latin typeface="Arial" pitchFamily="34" charset="0"/>
                <a:cs typeface="Arial" pitchFamily="34" charset="0"/>
              </a:rPr>
              <a:t>бірлестігінін</a:t>
            </a:r>
            <a:r>
              <a:rPr lang="ru-RU" sz="2700" i="1" dirty="0">
                <a:latin typeface="Arial" pitchFamily="34" charset="0"/>
                <a:cs typeface="Arial" pitchFamily="34" charset="0"/>
              </a:rPr>
              <a:t>» вице-</a:t>
            </a:r>
            <a:r>
              <a:rPr lang="ru-RU" sz="2700" i="1" dirty="0" err="1">
                <a:latin typeface="Arial" pitchFamily="34" charset="0"/>
                <a:cs typeface="Arial" pitchFamily="34" charset="0"/>
              </a:rPr>
              <a:t>президенті</a:t>
            </a:r>
            <a:r>
              <a:rPr lang="ru-RU" sz="2700" i="1" dirty="0">
                <a:latin typeface="Arial" pitchFamily="34" charset="0"/>
                <a:cs typeface="Arial" pitchFamily="34" charset="0"/>
              </a:rPr>
              <a:t>,</a:t>
            </a:r>
            <a:r>
              <a:rPr lang="kk-KZ" sz="27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kk-KZ" sz="2700" i="1" dirty="0" smtClean="0">
                <a:latin typeface="Arial" pitchFamily="34" charset="0"/>
                <a:cs typeface="Arial" pitchFamily="34" charset="0"/>
              </a:rPr>
            </a:br>
            <a:r>
              <a:rPr lang="kk-KZ" sz="2700" i="1" dirty="0">
                <a:latin typeface="Arial" pitchFamily="34" charset="0"/>
                <a:cs typeface="Arial" pitchFamily="34" charset="0"/>
              </a:rPr>
              <a:t>«Жанұя» отбасын қолдау орталығының» </a:t>
            </a:r>
            <a:br>
              <a:rPr lang="kk-KZ" sz="2700" i="1" dirty="0">
                <a:latin typeface="Arial" pitchFamily="34" charset="0"/>
                <a:cs typeface="Arial" pitchFamily="34" charset="0"/>
              </a:rPr>
            </a:br>
            <a:r>
              <a:rPr lang="ru-RU" sz="2700" i="1" dirty="0" err="1">
                <a:latin typeface="Arial" pitchFamily="34" charset="0"/>
                <a:cs typeface="Arial" pitchFamily="34" charset="0"/>
              </a:rPr>
              <a:t>кеңесшісі</a:t>
            </a:r>
            <a:r>
              <a:rPr lang="kk-KZ" sz="2700" i="1" dirty="0" smtClean="0">
                <a:latin typeface="Arial" pitchFamily="34" charset="0"/>
                <a:cs typeface="Arial" pitchFamily="34" charset="0"/>
              </a:rPr>
              <a:t>», </a:t>
            </a:r>
            <a:br>
              <a:rPr lang="kk-KZ" sz="2700" i="1" dirty="0" smtClean="0">
                <a:latin typeface="Arial" pitchFamily="34" charset="0"/>
                <a:cs typeface="Arial" pitchFamily="34" charset="0"/>
              </a:rPr>
            </a:br>
            <a:r>
              <a:rPr lang="ru-RU" sz="2700" i="1" dirty="0" err="1" smtClean="0">
                <a:latin typeface="Arial" pitchFamily="34" charset="0"/>
                <a:cs typeface="Arial" pitchFamily="34" charset="0"/>
              </a:rPr>
              <a:t>Қайнар</a:t>
            </a:r>
            <a:r>
              <a:rPr lang="kk-KZ" sz="27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kk-KZ" sz="2700" i="1" dirty="0">
                <a:latin typeface="Arial" pitchFamily="34" charset="0"/>
                <a:cs typeface="Arial" pitchFamily="34" charset="0"/>
              </a:rPr>
              <a:t>Академиясының доценті </a:t>
            </a:r>
            <a:r>
              <a:rPr lang="ru-RU" sz="27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7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200" b="1" dirty="0" smtClean="0">
                <a:latin typeface="Arial" pitchFamily="34" charset="0"/>
                <a:cs typeface="Arial" pitchFamily="34" charset="0"/>
              </a:rPr>
            </a:b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b="1" i="1" dirty="0" smtClean="0">
                <a:latin typeface="Arial" pitchFamily="34" charset="0"/>
                <a:cs typeface="Arial" pitchFamily="34" charset="0"/>
              </a:rPr>
            </a:br>
            <a:endParaRPr lang="ru-RU" sz="28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-1539552"/>
            <a:ext cx="9144000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36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ru-RU" sz="36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ru-RU" sz="36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kk-KZ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kk-KZ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kk-KZ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en-US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ru-RU" sz="3600" dirty="0" smtClean="0"/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735" y="1"/>
            <a:ext cx="3886676" cy="18573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78" y="-31744"/>
            <a:ext cx="2143140" cy="246035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0034" y="1214422"/>
            <a:ext cx="81439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</a:rPr>
              <a:t>Педагог-</a:t>
            </a:r>
            <a:r>
              <a:rPr lang="ru-RU" sz="4000" b="1" dirty="0" err="1">
                <a:solidFill>
                  <a:srgbClr val="7030A0"/>
                </a:solidFill>
              </a:rPr>
              <a:t>психологқа</a:t>
            </a:r>
            <a:r>
              <a:rPr lang="ru-RU" sz="4000" b="1" dirty="0">
                <a:solidFill>
                  <a:srgbClr val="7030A0"/>
                </a:solidFill>
              </a:rPr>
              <a:t> </a:t>
            </a:r>
            <a:r>
              <a:rPr lang="ru-RU" sz="4000" b="1" dirty="0" err="1">
                <a:solidFill>
                  <a:srgbClr val="7030A0"/>
                </a:solidFill>
              </a:rPr>
              <a:t>арналған</a:t>
            </a:r>
            <a:r>
              <a:rPr lang="ru-RU" sz="4000" b="1" dirty="0">
                <a:solidFill>
                  <a:srgbClr val="7030A0"/>
                </a:solidFill>
              </a:rPr>
              <a:t> </a:t>
            </a:r>
            <a:r>
              <a:rPr lang="ru-RU" sz="4000" b="1" dirty="0" err="1">
                <a:solidFill>
                  <a:srgbClr val="7030A0"/>
                </a:solidFill>
              </a:rPr>
              <a:t>әдістемелік</a:t>
            </a:r>
            <a:r>
              <a:rPr lang="ru-RU" sz="4000" b="1" dirty="0">
                <a:solidFill>
                  <a:srgbClr val="7030A0"/>
                </a:solidFill>
              </a:rPr>
              <a:t> </a:t>
            </a:r>
            <a:r>
              <a:rPr lang="ru-RU" sz="4000" b="1" dirty="0" err="1" smtClean="0">
                <a:solidFill>
                  <a:srgbClr val="7030A0"/>
                </a:solidFill>
              </a:rPr>
              <a:t>құралдары</a:t>
            </a:r>
            <a:endParaRPr lang="ru-RU" sz="4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48680"/>
            <a:ext cx="8572560" cy="630932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Қазіргі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заманғы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балалардың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эмоциялық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жай-күйіне</a:t>
            </a:r>
            <a:r>
              <a:rPr lang="ru-RU" b="1" dirty="0">
                <a:solidFill>
                  <a:srgbClr val="7030A0"/>
                </a:solidFill>
              </a:rPr>
              <a:t> профилактика </a:t>
            </a:r>
            <a:r>
              <a:rPr lang="ru-RU" b="1" dirty="0" err="1">
                <a:solidFill>
                  <a:srgbClr val="7030A0"/>
                </a:solidFill>
              </a:rPr>
              <a:t>жүргізу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және</a:t>
            </a:r>
            <a:r>
              <a:rPr lang="ru-RU" b="1" dirty="0">
                <a:solidFill>
                  <a:srgbClr val="7030A0"/>
                </a:solidFill>
              </a:rPr>
              <a:t> оны </a:t>
            </a:r>
            <a:r>
              <a:rPr lang="ru-RU" b="1" dirty="0" err="1">
                <a:solidFill>
                  <a:srgbClr val="7030A0"/>
                </a:solidFill>
              </a:rPr>
              <a:t>түзету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үшін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өмірде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түрлі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қиын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жағдайларға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душар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болған</a:t>
            </a:r>
            <a:r>
              <a:rPr lang="ru-RU" b="1" dirty="0">
                <a:solidFill>
                  <a:srgbClr val="7030A0"/>
                </a:solidFill>
              </a:rPr>
              <a:t> бала </a:t>
            </a:r>
            <a:r>
              <a:rPr lang="ru-RU" b="1" dirty="0" err="1">
                <a:solidFill>
                  <a:srgbClr val="7030A0"/>
                </a:solidFill>
              </a:rPr>
              <a:t>психикасының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теріс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өзгерістерін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және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оның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отбасындағы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қарым-қатынастармен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өзара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байланысын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зерттеу</a:t>
            </a:r>
            <a:r>
              <a:rPr lang="ru-RU" b="1" dirty="0">
                <a:solidFill>
                  <a:srgbClr val="7030A0"/>
                </a:solidFill>
              </a:rPr>
              <a:t>, </a:t>
            </a:r>
            <a:r>
              <a:rPr lang="ru-RU" b="1" dirty="0" err="1">
                <a:solidFill>
                  <a:srgbClr val="7030A0"/>
                </a:solidFill>
              </a:rPr>
              <a:t>баланың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тұлғалық-эмоциялық</a:t>
            </a:r>
            <a:r>
              <a:rPr lang="ru-RU" b="1" dirty="0">
                <a:solidFill>
                  <a:srgbClr val="7030A0"/>
                </a:solidFill>
              </a:rPr>
              <a:t> даму </a:t>
            </a:r>
            <a:r>
              <a:rPr lang="ru-RU" b="1" dirty="0" err="1">
                <a:solidFill>
                  <a:srgbClr val="7030A0"/>
                </a:solidFill>
              </a:rPr>
              <a:t>тетіктерін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түсіну</a:t>
            </a:r>
            <a:r>
              <a:rPr lang="ru-RU" b="1" dirty="0">
                <a:solidFill>
                  <a:srgbClr val="7030A0"/>
                </a:solidFill>
              </a:rPr>
              <a:t>, </a:t>
            </a:r>
            <a:r>
              <a:rPr lang="ru-RU" b="1" dirty="0" err="1">
                <a:solidFill>
                  <a:srgbClr val="7030A0"/>
                </a:solidFill>
              </a:rPr>
              <a:t>баланың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жасына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байланысты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ерекшеліктерін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ескеру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қажет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Autofit/>
          </a:bodyPr>
          <a:lstStyle/>
          <a:p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88640"/>
            <a:ext cx="8643998" cy="6669360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Педагог-</a:t>
            </a:r>
            <a:r>
              <a:rPr lang="ru-RU" b="1" dirty="0" err="1">
                <a:solidFill>
                  <a:srgbClr val="7030A0"/>
                </a:solidFill>
              </a:rPr>
              <a:t>психологтың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негізгі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кәсіптік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қызметтерінің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бірі</a:t>
            </a:r>
            <a:r>
              <a:rPr lang="ru-RU" b="1" dirty="0">
                <a:solidFill>
                  <a:srgbClr val="7030A0"/>
                </a:solidFill>
              </a:rPr>
              <a:t> – </a:t>
            </a:r>
            <a:r>
              <a:rPr lang="ru-RU" dirty="0" err="1">
                <a:solidFill>
                  <a:srgbClr val="7030A0"/>
                </a:solidFill>
              </a:rPr>
              <a:t>өмірде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түрлі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қиын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жағдайларға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душар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болған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балалардың</a:t>
            </a:r>
            <a:r>
              <a:rPr lang="ru-RU" dirty="0">
                <a:solidFill>
                  <a:srgbClr val="7030A0"/>
                </a:solidFill>
              </a:rPr>
              <a:t>, </a:t>
            </a:r>
            <a:r>
              <a:rPr lang="ru-RU" dirty="0" err="1">
                <a:solidFill>
                  <a:srgbClr val="7030A0"/>
                </a:solidFill>
              </a:rPr>
              <a:t>олардың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ата-аналарының</a:t>
            </a:r>
            <a:r>
              <a:rPr lang="ru-RU" dirty="0">
                <a:solidFill>
                  <a:srgbClr val="7030A0"/>
                </a:solidFill>
              </a:rPr>
              <a:t> (</a:t>
            </a:r>
            <a:r>
              <a:rPr lang="ru-RU" dirty="0" err="1">
                <a:solidFill>
                  <a:srgbClr val="7030A0"/>
                </a:solidFill>
              </a:rPr>
              <a:t>қамқоршыларының</a:t>
            </a:r>
            <a:r>
              <a:rPr lang="ru-RU" dirty="0">
                <a:solidFill>
                  <a:srgbClr val="7030A0"/>
                </a:solidFill>
              </a:rPr>
              <a:t>) </a:t>
            </a:r>
            <a:r>
              <a:rPr lang="ru-RU" dirty="0" err="1">
                <a:solidFill>
                  <a:srgbClr val="7030A0"/>
                </a:solidFill>
              </a:rPr>
              <a:t>қоғамға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бейімделулеріне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психологиялық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жәрдем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көрсету</a:t>
            </a:r>
            <a:r>
              <a:rPr lang="ru-RU" dirty="0">
                <a:solidFill>
                  <a:srgbClr val="7030A0"/>
                </a:solidFill>
              </a:rPr>
              <a:t>. </a:t>
            </a:r>
            <a:r>
              <a:rPr lang="ru-RU" dirty="0" err="1">
                <a:solidFill>
                  <a:srgbClr val="7030A0"/>
                </a:solidFill>
              </a:rPr>
              <a:t>Қазақстан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Республикасының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Мемлекеттік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жалпыға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міндетті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білім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стандарттарына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сәйкес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негізгі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білім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бағдарламаларында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білім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алушыларды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психологиялық-педагогикалық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қолдаудың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түрлі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формалары</a:t>
            </a:r>
            <a:r>
              <a:rPr lang="ru-RU" dirty="0">
                <a:solidFill>
                  <a:srgbClr val="7030A0"/>
                </a:solidFill>
              </a:rPr>
              <a:t> (</a:t>
            </a:r>
            <a:r>
              <a:rPr lang="ru-RU" dirty="0" err="1">
                <a:solidFill>
                  <a:srgbClr val="7030A0"/>
                </a:solidFill>
              </a:rPr>
              <a:t>психологиялық</a:t>
            </a:r>
            <a:r>
              <a:rPr lang="ru-RU" dirty="0">
                <a:solidFill>
                  <a:srgbClr val="7030A0"/>
                </a:solidFill>
              </a:rPr>
              <a:t> профилактика, диагноз </a:t>
            </a:r>
            <a:r>
              <a:rPr lang="ru-RU" dirty="0" err="1">
                <a:solidFill>
                  <a:srgbClr val="7030A0"/>
                </a:solidFill>
              </a:rPr>
              <a:t>қою</a:t>
            </a:r>
            <a:r>
              <a:rPr lang="ru-RU" dirty="0">
                <a:solidFill>
                  <a:srgbClr val="7030A0"/>
                </a:solidFill>
              </a:rPr>
              <a:t>, </a:t>
            </a:r>
            <a:r>
              <a:rPr lang="ru-RU" dirty="0" err="1">
                <a:solidFill>
                  <a:srgbClr val="7030A0"/>
                </a:solidFill>
              </a:rPr>
              <a:t>кеңес</a:t>
            </a:r>
            <a:r>
              <a:rPr lang="ru-RU" dirty="0">
                <a:solidFill>
                  <a:srgbClr val="7030A0"/>
                </a:solidFill>
              </a:rPr>
              <a:t> беру, </a:t>
            </a:r>
            <a:r>
              <a:rPr lang="ru-RU" dirty="0" err="1">
                <a:solidFill>
                  <a:srgbClr val="7030A0"/>
                </a:solidFill>
              </a:rPr>
              <a:t>түзету</a:t>
            </a:r>
            <a:r>
              <a:rPr lang="ru-RU" dirty="0">
                <a:solidFill>
                  <a:srgbClr val="7030A0"/>
                </a:solidFill>
              </a:rPr>
              <a:t>, </a:t>
            </a:r>
            <a:r>
              <a:rPr lang="ru-RU" dirty="0" err="1">
                <a:solidFill>
                  <a:srgbClr val="7030A0"/>
                </a:solidFill>
              </a:rPr>
              <a:t>дамыту</a:t>
            </a:r>
            <a:r>
              <a:rPr lang="ru-RU" dirty="0">
                <a:solidFill>
                  <a:srgbClr val="7030A0"/>
                </a:solidFill>
              </a:rPr>
              <a:t>, </a:t>
            </a:r>
            <a:r>
              <a:rPr lang="ru-RU" dirty="0" err="1">
                <a:solidFill>
                  <a:srgbClr val="7030A0"/>
                </a:solidFill>
              </a:rPr>
              <a:t>білім</a:t>
            </a:r>
            <a:r>
              <a:rPr lang="ru-RU" dirty="0">
                <a:solidFill>
                  <a:srgbClr val="7030A0"/>
                </a:solidFill>
              </a:rPr>
              <a:t> беру </a:t>
            </a:r>
            <a:r>
              <a:rPr lang="ru-RU" dirty="0" err="1">
                <a:solidFill>
                  <a:srgbClr val="7030A0"/>
                </a:solidFill>
              </a:rPr>
              <a:t>жұмыстары</a:t>
            </a:r>
            <a:r>
              <a:rPr lang="ru-RU" dirty="0">
                <a:solidFill>
                  <a:srgbClr val="7030A0"/>
                </a:solidFill>
              </a:rPr>
              <a:t>, </a:t>
            </a:r>
            <a:r>
              <a:rPr lang="ru-RU" dirty="0" err="1">
                <a:solidFill>
                  <a:srgbClr val="7030A0"/>
                </a:solidFill>
              </a:rPr>
              <a:t>сараптама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>
                <a:solidFill>
                  <a:srgbClr val="7030A0"/>
                </a:solidFill>
              </a:rPr>
              <a:t>жүргізу</a:t>
            </a:r>
            <a:r>
              <a:rPr lang="ru-RU" dirty="0">
                <a:solidFill>
                  <a:srgbClr val="7030A0"/>
                </a:solidFill>
              </a:rPr>
              <a:t>) </a:t>
            </a:r>
            <a:r>
              <a:rPr lang="ru-RU" dirty="0" err="1">
                <a:solidFill>
                  <a:srgbClr val="7030A0"/>
                </a:solidFill>
              </a:rPr>
              <a:t>болуы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 smtClean="0">
                <a:solidFill>
                  <a:srgbClr val="7030A0"/>
                </a:solidFill>
              </a:rPr>
              <a:t>тиіс</a:t>
            </a:r>
            <a:r>
              <a:rPr lang="ru-RU" dirty="0" smtClean="0">
                <a:solidFill>
                  <a:srgbClr val="7030A0"/>
                </a:solidFill>
              </a:rPr>
              <a:t> 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28803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Біз</a:t>
            </a:r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ұсынатын</a:t>
            </a:r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әдістемелер</a:t>
            </a:r>
            <a:r>
              <a:rPr lang="ru-RU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8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6741373"/>
              </p:ext>
            </p:extLst>
          </p:nvPr>
        </p:nvGraphicFramePr>
        <p:xfrm>
          <a:off x="179512" y="548679"/>
          <a:ext cx="8784976" cy="5536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939"/>
                <a:gridCol w="3350485"/>
                <a:gridCol w="4968552"/>
              </a:tblGrid>
              <a:tr h="4769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Әдістеменің аталымы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Әдістеменің арналған мақсаты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0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Жасөспірімдер</a:t>
                      </a: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мен ата-аналар арасында</a:t>
                      </a:r>
                      <a:r>
                        <a:rPr lang="kk-KZ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ғы</a:t>
                      </a: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қарым-қатынас. 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Карабанова О.А., Трояновская П.В.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 балалар мен ата-аналардың қарым-қатынасының баланың көзқарасы тұрғысынан толық және сараланған көрінісін береді.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0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Ата-аналардың мінез-құлқы және жасөспірімдердің оларға қатынасы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Е.Шафер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Сауалнама ата-аналардың нұсқауларын, жүріс-тұрыстарын және тәрбиелеу әдістерін жасөспірімдердің қалай қабылдайтынын зерттейді.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985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Жасөспірімнің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сыныппен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қарым-қатынасын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бағалау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kk-KZ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             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Рогов Е.И.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Жасөспірімнің сыныптастарымен қарым-қатынасын бағалау әдістемесі.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3781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Аяқталмаған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ертегі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әдістемесі. 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Полторак О.А., 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Дуренва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Н.Г., Сидорович С.В., Трошкина Л.В.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 жасөспірімнің тұлғалық дамуы, оның өмірден не күтетіні, болашағын жоспарлау қабілеті туралы тұжырымдауға мүмкіндік береді. Оны баланың суицидке бейімділігін анықтау және оның алдын алу үшін пайдалануға болады.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985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Тұлғаның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суицидке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бейімділігін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анықтау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тесті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З.Королёва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Тұлғаның суицидке бейімділігін анықтау.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sz="28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Біз</a:t>
            </a:r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ұсынатын</a:t>
            </a:r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әдістемелер</a:t>
            </a:r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3290669"/>
              </p:ext>
            </p:extLst>
          </p:nvPr>
        </p:nvGraphicFramePr>
        <p:xfrm>
          <a:off x="179512" y="554993"/>
          <a:ext cx="8784976" cy="5284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117"/>
                <a:gridCol w="2281522"/>
                <a:gridCol w="6134337"/>
              </a:tblGrid>
              <a:tr h="2914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Әдістеменің аталымы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Әдістеменің арналған мақсаты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774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Суицид қаупі туралы сауалнама</a:t>
                      </a:r>
                      <a:r>
                        <a:rPr lang="kk-KZ" sz="1600" kern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600" kern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Т.Н. Разуваев</a:t>
                      </a:r>
                      <a:r>
                        <a:rPr lang="kk-KZ" sz="1600" kern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r>
                        <a:rPr lang="ru-RU" sz="1600" kern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Тұлғаның өз-өзіне қол жұмсауының алдын алу үшін оның суицидке ниетінің қалыптасу деңгейін анықтау. Сауалнама 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8-11 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сынып оқушыларына арналған, оны жеке де, топта да жүргізуге болады.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783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Отбасылық тәрбиенің стратегиясы. 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С. Степанов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Осы тесттің көмегімен өзіңіз қолданатын отбасылық тәрбиенің стратегиясын бағалап көріңіз. Жауаптың 4 нұсқасынан өзіңізге ең жақынын таңдаңыз.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349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Жасөспірімдердің түрлі теріс жүріс-тұрысқа бейімділігін анықтау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А.Н. Орел.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Жасөспірімдердің түрлі теріс жүріс-тұрысқа бейімділігін анықтауға арналған психологиялық диагноз қою. Әдістемеде сыналушылардың әлеуметтік дұрыс жауаптар беруге бағдарлануы есепке алынады.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774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Балаларды ата-аналарымен сәйкестендіру әдістемесі</a:t>
                      </a:r>
                      <a:r>
                        <a:rPr lang="kk-KZ" sz="1600" kern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                 </a:t>
                      </a:r>
                      <a:r>
                        <a:rPr lang="ru-RU" sz="1600" kern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А.И. Зарова.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Әдістеменің көмегімен балалардың ата-аналарының құзыреттілігін және беделділігін қабылдауы, олармен эмоциялық қарым-қатынастарының ерекшеліктері тексеріледі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/>
          <a:lstStyle/>
          <a:p>
            <a:r>
              <a:rPr lang="ru-RU" sz="25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Біз</a:t>
            </a:r>
            <a:r>
              <a:rPr lang="ru-RU" sz="25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5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ұсынатын</a:t>
            </a:r>
            <a:r>
              <a:rPr lang="ru-RU" sz="25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5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әдістемелер</a:t>
            </a:r>
            <a:r>
              <a:rPr lang="ru-RU" sz="25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3568044"/>
              </p:ext>
            </p:extLst>
          </p:nvPr>
        </p:nvGraphicFramePr>
        <p:xfrm>
          <a:off x="179512" y="548683"/>
          <a:ext cx="8785104" cy="60889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"/>
                <a:gridCol w="2304256"/>
                <a:gridCol w="6120808"/>
              </a:tblGrid>
              <a:tr h="3882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Әдістеменің аталымы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Әдістеменің арналған мақсаты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7441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Балалардың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суицидтік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қаупін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анықтау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А.А. Кучер, В.П. </a:t>
                      </a: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Костюкевич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Суицидке ниеттерді қалыптастыратын факторларды зерттеу.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8962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Аяқталмаған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сөйлем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kern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әдістемесі</a:t>
                      </a:r>
                      <a:r>
                        <a:rPr lang="ru-RU" sz="1600" kern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Сакс-Леви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Адамның өзі санамен сезінетін және сезінбейтін мақсаттарын анықтауға мүмкіндік береді, оның ата-анасына, отбасына, ерлер мен әйелдерге, бастықтары мен қарамағындағыларға, қорқыныштары мен қауіптеріне, өзін кінәлі сезінуіне, өткені мен болашағына, өмірлік мақсаттарына қарым-қатынасын көрсетеді.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808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Депресси</a:t>
                      </a: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я шкаласы.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Бек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Осы шкала депрессияның қаншалықты ауырлығын анықтап ғана қоймай, оның әрбір симптомының дәрежесін бағалауға мүмкіндік береді.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93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Сюжеттік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суреттер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әдістемесі </a:t>
                      </a: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Р.Р. Калинин</a:t>
                      </a: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Тұлғаның адамгершілік нормаларына қарым-қатынасын анықтайды.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067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«Тұлғаның агрессияшылдығының, ұрыс-керіске бейімділігінің деңгейі»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әдістемесі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6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Е.П. Ильин, П.А. Ковалев.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Тұлғаның оң және теріс агрессияшылдығының, ұрыс-керіске бейімділігінің деңгейін анықтауға мүмкіндік береді.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690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/>
          <a:lstStyle/>
          <a:p>
            <a:r>
              <a:rPr lang="ru-RU" sz="25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Біз</a:t>
            </a:r>
            <a:r>
              <a:rPr lang="ru-RU" sz="25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5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ұсынатын</a:t>
            </a:r>
            <a:r>
              <a:rPr lang="ru-RU" sz="25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5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әдістемелер</a:t>
            </a:r>
            <a:r>
              <a:rPr lang="ru-RU" sz="25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305319"/>
              </p:ext>
            </p:extLst>
          </p:nvPr>
        </p:nvGraphicFramePr>
        <p:xfrm>
          <a:off x="250825" y="476671"/>
          <a:ext cx="8893177" cy="5429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735"/>
                <a:gridCol w="2808312"/>
                <a:gridCol w="5724130"/>
              </a:tblGrid>
              <a:tr h="3840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Әдістеменің аталымы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Әдістеменің арналған мақсаты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08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«Қатынастардағы агрессивтілікті бағалау»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тесті. 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А. Ассингер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Тест тұлғаның басқалармен қаншалықты сыпайы екендігін және онымен қарым-қатынас жасаудың оңайлығын анықтауға мүмкіндік береді.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0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Басс-Дарки</a:t>
                      </a:r>
                      <a:r>
                        <a:rPr lang="ru-RU" sz="160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сауаланамасы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Сауалнама агрессияның әртүрін және оның деңгейлерін анықтауға мүмкіндік береді.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96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«Репка»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әдістемесі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С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әду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қа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сова З.М.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Тұлғаның басқалармен қарым-қатынас жасау тәсілдерін модельдеуге мүмкіндік беретін қасиеттерін зерттеу.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08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spc="5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«Эквалайзер»</a:t>
                      </a:r>
                      <a:r>
                        <a:rPr lang="kk-KZ" sz="1600" spc="5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әдістемесі</a:t>
                      </a:r>
                      <a:r>
                        <a:rPr lang="ru-RU" sz="1600" spc="5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С</a:t>
                      </a:r>
                      <a:r>
                        <a:rPr lang="kk-KZ" sz="1600" spc="5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әдуақ</a:t>
                      </a:r>
                      <a:r>
                        <a:rPr lang="ru-RU" sz="1600" spc="5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асова З.М.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spc="5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Тұлғаның мінез-құлығын және онымен байланысты адамгершіліктік құндылықтарын зерттеу.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93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озенцвейг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тесті</a:t>
                      </a: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Н.В. Тарабрин</a:t>
                      </a: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 тұлғаның сәтсіздік кезіндегі реакциясын және тығырықтан шығу тәсілдерін зерттеуге арналған.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337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Жасөспірімнің шығармашылық әлеуетін ашудың әдісі. Дәулетова А.А.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Әдістеме диагноз қою, дамыту және түзету жұмыстарының құралы ретінде қолданылады. Ол тұлғаның психологиялық бейнесін жасауға және оның шығармашылық ойлау қабілетін дамытуға көмектеседі.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459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 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chemeClr val="accent2">
                    <a:lumMod val="75000"/>
                  </a:schemeClr>
                </a:solidFill>
                <a:ea typeface="Calibri"/>
                <a:cs typeface="Times New Roman"/>
              </a:rPr>
            </a:b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««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Негізгі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қажеттіліктер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» »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chemeClr val="accent2">
                    <a:lumMod val="75000"/>
                  </a:schemeClr>
                </a:solidFill>
                <a:ea typeface="Calibri"/>
                <a:cs typeface="Times New Roman"/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7219125"/>
              </p:ext>
            </p:extLst>
          </p:nvPr>
        </p:nvGraphicFramePr>
        <p:xfrm>
          <a:off x="467544" y="764704"/>
          <a:ext cx="8280920" cy="5587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/>
                <a:gridCol w="4104456"/>
              </a:tblGrid>
              <a:tr h="3121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kk-KZ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Өсімдік/Растение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Қару-жарақ/Оружие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8866"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3706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Ыдыс-аяқ/Посуда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Әшекей/Украшение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5608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117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4368808"/>
          </a:xfrm>
        </p:spPr>
        <p:txBody>
          <a:bodyPr>
            <a:normAutofit/>
          </a:bodyPr>
          <a:lstStyle/>
          <a:p>
            <a:r>
              <a:rPr lang="kk-KZ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Назарларыңыз үшін </a:t>
            </a:r>
            <a:r>
              <a:rPr lang="kk-K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рахмет</a:t>
            </a:r>
            <a:r>
              <a:rPr lang="en-U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929198"/>
            <a:ext cx="8229600" cy="1196965"/>
          </a:xfrm>
        </p:spPr>
        <p:txBody>
          <a:bodyPr/>
          <a:lstStyle/>
          <a:p>
            <a:pPr algn="ctr"/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dirty="0" smtClean="0"/>
              <a:t>Akmaral-da@mail.ru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3795646</TotalTime>
  <Words>690</Words>
  <Application>Microsoft Office PowerPoint</Application>
  <PresentationFormat>Экран (4:3)</PresentationFormat>
  <Paragraphs>100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   ДАВЛЕТОВА АКМАРАЛ АМАНГЕЛДИЕВНА  «Қазақ психологиялық қоғамы» Республикалық қоғамдық бірлестігінін» вице-президенті, «Жанұя» отбасын қолдау орталығының»  кеңесшісі»,  Қайнар Академиясының доценті    </vt:lpstr>
      <vt:lpstr>Презентация PowerPoint</vt:lpstr>
      <vt:lpstr>Презентация PowerPoint</vt:lpstr>
      <vt:lpstr>Біз ұсынатын әдістемелер </vt:lpstr>
      <vt:lpstr>Біз ұсынатын әдістемелер </vt:lpstr>
      <vt:lpstr>Біз ұсынатын әдістемелер </vt:lpstr>
      <vt:lpstr>Біз ұсынатын әдістемелер </vt:lpstr>
      <vt:lpstr>  ««Негізгі қажеттіліктер» »   </vt:lpstr>
      <vt:lpstr>Назарларыңыз үшін рахмет!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ПСИХОЛОГИЧЕСКИЕ ОСНОВЫ ПОДГОТОВКИ  ПЕДАГОГОВ-ПСИХОЛОГОВ К РАБОТЕ С ОДАРЕННЫМИ ШКОЛЬНИКАМИ</dc:title>
  <dc:creator>Admin</dc:creator>
  <cp:lastModifiedBy>Пользователь Windows</cp:lastModifiedBy>
  <cp:revision>120</cp:revision>
  <dcterms:created xsi:type="dcterms:W3CDTF">2006-03-27T00:10:54Z</dcterms:created>
  <dcterms:modified xsi:type="dcterms:W3CDTF">2021-03-26T08:09:51Z</dcterms:modified>
</cp:coreProperties>
</file>