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1"/>
  </p:notesMasterIdLst>
  <p:sldIdLst>
    <p:sldId id="256" r:id="rId2"/>
    <p:sldId id="265" r:id="rId3"/>
    <p:sldId id="272" r:id="rId4"/>
    <p:sldId id="266" r:id="rId5"/>
    <p:sldId id="267" r:id="rId6"/>
    <p:sldId id="270" r:id="rId7"/>
    <p:sldId id="273" r:id="rId8"/>
    <p:sldId id="271" r:id="rId9"/>
    <p:sldId id="269" r:id="rId10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6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>
    <p:restoredLeft sz="12245" autoAdjust="0"/>
    <p:restoredTop sz="94590" autoAdjust="0"/>
  </p:normalViewPr>
  <p:slideViewPr>
    <p:cSldViewPr>
      <p:cViewPr>
        <p:scale>
          <a:sx n="50" d="100"/>
          <a:sy n="50" d="100"/>
        </p:scale>
        <p:origin x="-396" y="-708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1428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E8BFF8-1BBB-4C34-BEE0-B75EB0A4AD60}" type="datetimeFigureOut">
              <a:rPr lang="ru-RU" smtClean="0"/>
              <a:pPr/>
              <a:t>18.08.2020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AD5CEE-38B5-4137-B17C-613AAB6988B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AD5CEE-38B5-4137-B17C-613AAB6988BD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AD5CEE-38B5-4137-B17C-613AAB6988BD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2343150"/>
            <a:ext cx="6172200" cy="142077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3752492"/>
            <a:ext cx="6172200" cy="10287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8050371" y="832948"/>
            <a:ext cx="1714500" cy="381000"/>
          </a:xfrm>
        </p:spPr>
        <p:txBody>
          <a:bodyPr/>
          <a:lstStyle/>
          <a:p>
            <a:fld id="{17B34D68-5E07-4C3C-B455-8D052281DBDD}" type="datetimeFigureOut">
              <a:rPr lang="ru-RU" smtClean="0"/>
              <a:pPr/>
              <a:t>18.08.2020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534469" y="3088246"/>
            <a:ext cx="27432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51435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51435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51435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51435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51435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51435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51435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51435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51435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51435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51435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2571750"/>
            <a:ext cx="1295400" cy="97155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3650064"/>
            <a:ext cx="641424" cy="481068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4125474"/>
            <a:ext cx="137160" cy="10287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4341114"/>
            <a:ext cx="274320" cy="20574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3371850"/>
            <a:ext cx="365760" cy="27432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3696527"/>
            <a:ext cx="609600" cy="388143"/>
          </a:xfrm>
        </p:spPr>
        <p:txBody>
          <a:bodyPr/>
          <a:lstStyle/>
          <a:p>
            <a:fld id="{09178275-ED90-4020-9270-5A2BA42752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200150"/>
            <a:ext cx="7467600" cy="365531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7B34D68-5E07-4C3C-B455-8D052281DBDD}" type="datetimeFigureOut">
              <a:rPr lang="ru-RU" smtClean="0"/>
              <a:pPr/>
              <a:t>18.08.2020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9178275-ED90-4020-9270-5A2BA427529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171700"/>
            <a:ext cx="6172200" cy="1540193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3757613"/>
            <a:ext cx="6172200" cy="10287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8049006" y="830199"/>
            <a:ext cx="1714500" cy="381000"/>
          </a:xfrm>
        </p:spPr>
        <p:txBody>
          <a:bodyPr/>
          <a:lstStyle/>
          <a:p>
            <a:fld id="{17B34D68-5E07-4C3C-B455-8D052281DBDD}" type="datetimeFigureOut">
              <a:rPr lang="ru-RU" smtClean="0"/>
              <a:pPr/>
              <a:t>18.08.2020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534656" y="3086100"/>
            <a:ext cx="27432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51435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51435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51435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51435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51435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51435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51435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51435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51435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51435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2571750"/>
            <a:ext cx="1295400" cy="97155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3650064"/>
            <a:ext cx="641424" cy="481068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4125474"/>
            <a:ext cx="137160" cy="10287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4343400"/>
            <a:ext cx="274320" cy="20574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3359916"/>
            <a:ext cx="365760" cy="27432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51435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3696527"/>
            <a:ext cx="609600" cy="388143"/>
          </a:xfrm>
        </p:spPr>
        <p:txBody>
          <a:bodyPr/>
          <a:lstStyle/>
          <a:p>
            <a:fld id="{09178275-ED90-4020-9270-5A2BA42752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34D68-5E07-4C3C-B455-8D052281DBDD}" type="datetimeFigureOut">
              <a:rPr lang="ru-RU" smtClean="0"/>
              <a:pPr/>
              <a:t>18.08.2020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78275-ED90-4020-9270-5A2BA427529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200150"/>
            <a:ext cx="3657600" cy="3429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200150"/>
            <a:ext cx="3657600" cy="3429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7543800" cy="85725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34D68-5E07-4C3C-B455-8D052281DBDD}" type="datetimeFigureOut">
              <a:rPr lang="ru-RU" smtClean="0"/>
              <a:pPr/>
              <a:t>18.08.2020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78275-ED90-4020-9270-5A2BA427529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1771650"/>
            <a:ext cx="3657600" cy="291465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1771650"/>
            <a:ext cx="3657600" cy="291465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177290"/>
            <a:ext cx="3657600" cy="493776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177290"/>
            <a:ext cx="3657600" cy="493776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7B34D68-5E07-4C3C-B455-8D052281DBDD}" type="datetimeFigureOut">
              <a:rPr lang="ru-RU" smtClean="0"/>
              <a:pPr/>
              <a:t>18.08.2020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9178275-ED90-4020-9270-5A2BA427529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34D68-5E07-4C3C-B455-8D052281DBDD}" type="datetimeFigureOut">
              <a:rPr lang="ru-RU" smtClean="0"/>
              <a:pPr/>
              <a:t>18.08.2020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78275-ED90-4020-9270-5A2BA42752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51435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4160520" y="2343150"/>
            <a:ext cx="473202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05740"/>
            <a:ext cx="1527048" cy="373761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51435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51435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51435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51435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51435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4286250"/>
            <a:ext cx="548640" cy="41148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05740"/>
            <a:ext cx="5638800" cy="4745736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7B34D68-5E07-4C3C-B455-8D052281DBDD}" type="datetimeFigureOut">
              <a:rPr lang="ru-RU" smtClean="0"/>
              <a:pPr/>
              <a:t>18.08.2020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9178275-ED90-4020-9270-5A2BA427529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51435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4286250"/>
            <a:ext cx="548640" cy="41148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4138803" y="2343150"/>
            <a:ext cx="473202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51435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198596"/>
            <a:ext cx="1524000" cy="3717036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51435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51435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51435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51435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51435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7B34D68-5E07-4C3C-B455-8D052281DBDD}" type="datetimeFigureOut">
              <a:rPr lang="ru-RU" smtClean="0"/>
              <a:pPr/>
              <a:t>18.08.2020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9178275-ED90-4020-9270-5A2BA427529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34D68-5E07-4C3C-B455-8D052281DBDD}" type="datetimeFigureOut">
              <a:rPr lang="ru-RU" smtClean="0"/>
              <a:pPr/>
              <a:t>18.08.2020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78275-ED90-4020-9270-5A2BA42752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1676400" cy="4388644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34D68-5E07-4C3C-B455-8D052281DBDD}" type="datetimeFigureOut">
              <a:rPr lang="ru-RU" smtClean="0"/>
              <a:pPr/>
              <a:t>18.08.2020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78275-ED90-4020-9270-5A2BA42752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51435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05979"/>
            <a:ext cx="7467600" cy="85725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200150"/>
            <a:ext cx="7467600" cy="3655314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840980" y="763382"/>
            <a:ext cx="150876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7B34D68-5E07-4C3C-B455-8D052281DBDD}" type="datetimeFigureOut">
              <a:rPr lang="ru-RU" smtClean="0"/>
              <a:pPr/>
              <a:t>18.08.2020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7390236" y="2757210"/>
            <a:ext cx="24003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51435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51435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51435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51435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4286250"/>
            <a:ext cx="548640" cy="41148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4300538"/>
            <a:ext cx="609600" cy="390906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9178275-ED90-4020-9270-5A2BA427529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Windows\Downloads\InShot_20200817_223222059.wmv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Windows\Downloads\2.wmv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k-KZ" sz="2700" b="1" dirty="0" smtClean="0"/>
              <a:t/>
            </a:r>
            <a:br>
              <a:rPr lang="kk-KZ" sz="2700" b="1" dirty="0" smtClean="0"/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779662"/>
            <a:ext cx="8686800" cy="3655314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sz="4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kk-KZ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Мектепте ерекше білім беруге қажеттілігі бар оқушыларға қолдау   көрсетуді  ұйымдастыру</a:t>
            </a:r>
          </a:p>
          <a:p>
            <a:pPr algn="ctr">
              <a:buNone/>
            </a:pPr>
            <a:endParaRPr lang="kk-KZ" b="1" i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kk-KZ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                     Алхамова Жемісгүл Алшынқызы</a:t>
            </a:r>
          </a:p>
          <a:p>
            <a:pPr algn="ctr">
              <a:buNone/>
            </a:pPr>
            <a:r>
              <a:rPr lang="kk-KZ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              Е.Айшуақұлы атындағы орта мектеп</a:t>
            </a:r>
            <a: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b="68824"/>
          <a:stretch>
            <a:fillRect/>
          </a:stretch>
        </p:blipFill>
        <p:spPr bwMode="auto">
          <a:xfrm>
            <a:off x="467544" y="411510"/>
            <a:ext cx="8374565" cy="135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3075806"/>
            <a:ext cx="7467600" cy="857250"/>
          </a:xfrm>
        </p:spPr>
        <p:txBody>
          <a:bodyPr>
            <a:normAutofit fontScale="90000"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Инклюзивті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білім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беру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kk-KZ" sz="3200" dirty="0" smtClean="0">
                <a:latin typeface="Times New Roman" pitchFamily="18" charset="0"/>
                <a:cs typeface="Times New Roman" pitchFamily="18" charset="0"/>
              </a:rPr>
              <a:t> барлық дискриминация формасына тосқауыл қоятын, оқушының білім алуындағы әртүрлі қажеттіліктері мен алуан түрлілігін есепке ала отырып, сапалы білім беруді қамтамасыз етуге бағытталған, жалпы білім беруді дамытудың  үздіксіз процесі.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21730" r="20000"/>
          <a:stretch>
            <a:fillRect/>
          </a:stretch>
        </p:blipFill>
        <p:spPr bwMode="auto">
          <a:xfrm>
            <a:off x="2915816" y="3560170"/>
            <a:ext cx="2952328" cy="158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ru-RU" sz="4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Мей</a:t>
            </a:r>
            <a:r>
              <a:rPr lang="kk-KZ" sz="4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ірімділік</a:t>
            </a:r>
          </a:p>
          <a:p>
            <a:pPr marL="457200" indent="-457200">
              <a:buFont typeface="+mj-lt"/>
              <a:buAutoNum type="arabicPeriod"/>
            </a:pPr>
            <a:r>
              <a:rPr lang="kk-KZ" sz="4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Шығармашылық ізденіс</a:t>
            </a:r>
          </a:p>
          <a:p>
            <a:pPr marL="457200" indent="-457200">
              <a:buFont typeface="+mj-lt"/>
              <a:buAutoNum type="arabicPeriod"/>
            </a:pPr>
            <a:r>
              <a:rPr lang="kk-KZ" sz="4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Шыдамдылық </a:t>
            </a:r>
          </a:p>
          <a:p>
            <a:pPr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kk-KZ" sz="2800" b="1" dirty="0" smtClean="0">
                <a:latin typeface="Times New Roman" pitchFamily="18" charset="0"/>
                <a:cs typeface="Times New Roman" pitchFamily="18" charset="0"/>
              </a:rPr>
              <a:t>ЕБҚ балаларды мектепте оқытудың қиындықтарын анықтау мен бағалауға қойылатын талаптар:</a:t>
            </a:r>
          </a:p>
          <a:p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Бірыңғай құндылықтарды ұстану:оқушының жеке тұлғасына деген құрмет, оның отбасы берген бала туралы ақпараттың құпиялылығын сақтау</a:t>
            </a:r>
          </a:p>
          <a:p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Ынтымақтастық пен өзара құрмет және сенім</a:t>
            </a:r>
          </a:p>
          <a:p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Жауапкершілік </a:t>
            </a:r>
          </a:p>
          <a:p>
            <a:pPr>
              <a:buNone/>
            </a:pPr>
            <a:endParaRPr lang="kk-K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2085696"/>
            <a:ext cx="7467600" cy="857250"/>
          </a:xfrm>
        </p:spPr>
        <p:txBody>
          <a:bodyPr>
            <a:noAutofit/>
          </a:bodyPr>
          <a:lstStyle/>
          <a:p>
            <a:r>
              <a:rPr lang="kk-KZ" sz="2800" b="1" dirty="0" smtClean="0">
                <a:latin typeface="Times New Roman" pitchFamily="18" charset="0"/>
                <a:cs typeface="Times New Roman" pitchFamily="18" charset="0"/>
              </a:rPr>
              <a:t>«Балаға білім бергенде алыстан жақынға, таныстан жатқа көшіп, жаңа білімді ескі  білімге байлап беру керек»            </a:t>
            </a:r>
            <a:br>
              <a:rPr lang="kk-KZ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kk-KZ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kk-KZ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kk-KZ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Мағжан Жұмабаев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3273828"/>
            <a:ext cx="5328592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Windows\Desktop\IMG-20200815-WA01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95486"/>
            <a:ext cx="3816424" cy="2214246"/>
          </a:xfrm>
          <a:prstGeom prst="rect">
            <a:avLst/>
          </a:prstGeom>
          <a:noFill/>
        </p:spPr>
      </p:pic>
      <p:pic>
        <p:nvPicPr>
          <p:cNvPr id="1028" name="Picture 4" descr="C:\Users\Windows\Desktop\IMG-20200815-WA017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733768"/>
            <a:ext cx="3744416" cy="1998222"/>
          </a:xfrm>
          <a:prstGeom prst="rect">
            <a:avLst/>
          </a:prstGeom>
          <a:noFill/>
        </p:spPr>
      </p:pic>
      <p:pic>
        <p:nvPicPr>
          <p:cNvPr id="1029" name="Picture 5" descr="C:\Users\Windows\Desktop\IMG-20200815-WA017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2733768"/>
            <a:ext cx="3672408" cy="2147243"/>
          </a:xfrm>
          <a:prstGeom prst="rect">
            <a:avLst/>
          </a:prstGeom>
          <a:noFill/>
        </p:spPr>
      </p:pic>
      <p:pic>
        <p:nvPicPr>
          <p:cNvPr id="1030" name="Picture 6" descr="C:\Users\Windows\Desktop\IMG-20200815-WA015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6056" y="195486"/>
            <a:ext cx="3600400" cy="221424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InShot_20200817_223222059.wmv">
            <a:hlinkClick r:id="" action="ppaction://media"/>
          </p:cNvPr>
          <p:cNvPicPr>
            <a:picLocks noGrp="1" noRot="1" noChangeAspect="1"/>
          </p:cNvPicPr>
          <p:nvPr>
            <p:ph sz="quarter"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0" y="411510"/>
            <a:ext cx="8697416" cy="41559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692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2.wmv">
            <a:hlinkClick r:id="" action="ppaction://media"/>
          </p:cNvPr>
          <p:cNvPicPr>
            <a:picLocks noGrp="1" noRot="1" noChangeAspect="1"/>
          </p:cNvPicPr>
          <p:nvPr>
            <p:ph sz="quarter"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395536" y="267494"/>
            <a:ext cx="8064896" cy="45365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23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923678"/>
            <a:ext cx="7467600" cy="857250"/>
          </a:xfrm>
        </p:spPr>
        <p:txBody>
          <a:bodyPr>
            <a:noAutofit/>
          </a:bodyPr>
          <a:lstStyle/>
          <a:p>
            <a:pPr algn="ctr"/>
            <a:r>
              <a:rPr lang="kk-KZ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Тыңдағандарыңызға рахмет!</a:t>
            </a:r>
            <a:endParaRPr lang="ru-RU" sz="4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1016</TotalTime>
  <Words>64</Words>
  <Application>Microsoft Office PowerPoint</Application>
  <PresentationFormat>Экран (16:9)</PresentationFormat>
  <Paragraphs>17</Paragraphs>
  <Slides>9</Slides>
  <Notes>2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Эркер</vt:lpstr>
      <vt:lpstr> </vt:lpstr>
      <vt:lpstr>          Инклюзивті  білім беру – барлық дискриминация формасына тосқауыл қоятын, оқушының білім алуындағы әртүрлі қажеттіліктері мен алуан түрлілігін есепке ала отырып, сапалы білім беруді қамтамасыз етуге бағытталған, жалпы білім беруді дамытудың  үздіксіз процесі. </vt:lpstr>
      <vt:lpstr>Слайд 3</vt:lpstr>
      <vt:lpstr>Слайд 4</vt:lpstr>
      <vt:lpstr>«Балаға білім бергенде алыстан жақынға, таныстан жатқа көшіп, жаңа білімді ескі  білімге байлап беру керек»                                                       Мағжан Жұмабаев</vt:lpstr>
      <vt:lpstr>Слайд 6</vt:lpstr>
      <vt:lpstr>Слайд 7</vt:lpstr>
      <vt:lpstr>Слайд 8</vt:lpstr>
      <vt:lpstr>Тыңдағандарыңызға рахмет!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Windows</cp:lastModifiedBy>
  <cp:revision>98</cp:revision>
  <dcterms:created xsi:type="dcterms:W3CDTF">2015-05-14T01:29:21Z</dcterms:created>
  <dcterms:modified xsi:type="dcterms:W3CDTF">2020-08-18T06:08:48Z</dcterms:modified>
</cp:coreProperties>
</file>