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charts/colors1.xml" ContentType="application/vnd.ms-office.chartcolorstyle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charts/style1.xml" ContentType="application/vnd.ms-office.chartstyl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3" r:id="rId1"/>
    <p:sldMasterId id="2147483815" r:id="rId2"/>
  </p:sldMasterIdLst>
  <p:notesMasterIdLst>
    <p:notesMasterId r:id="rId19"/>
  </p:notesMasterIdLst>
  <p:sldIdLst>
    <p:sldId id="256" r:id="rId3"/>
    <p:sldId id="304" r:id="rId4"/>
    <p:sldId id="310" r:id="rId5"/>
    <p:sldId id="329" r:id="rId6"/>
    <p:sldId id="290" r:id="rId7"/>
    <p:sldId id="317" r:id="rId8"/>
    <p:sldId id="318" r:id="rId9"/>
    <p:sldId id="294" r:id="rId10"/>
    <p:sldId id="323" r:id="rId11"/>
    <p:sldId id="324" r:id="rId12"/>
    <p:sldId id="331" r:id="rId13"/>
    <p:sldId id="325" r:id="rId14"/>
    <p:sldId id="332" r:id="rId15"/>
    <p:sldId id="327" r:id="rId16"/>
    <p:sldId id="330" r:id="rId17"/>
    <p:sldId id="311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9900"/>
    <a:srgbClr val="FBA905"/>
    <a:srgbClr val="31C2EF"/>
    <a:srgbClr val="F8F329"/>
    <a:srgbClr val="C00648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394" autoAdjust="0"/>
  </p:normalViewPr>
  <p:slideViewPr>
    <p:cSldViewPr snapToGrid="0">
      <p:cViewPr varScale="1">
        <p:scale>
          <a:sx n="70" d="100"/>
          <a:sy n="70" d="100"/>
        </p:scale>
        <p:origin x="-74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oleObject" Target="&#1044;&#1080;&#1072;&#1075;&#1088;&#1072;&#1084;&#1084;&#1072;%20&#1074;%20Microsoft%20PowerPoint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2800" b="1" dirty="0"/>
              <a:t>Алматы </a:t>
            </a:r>
            <a:r>
              <a:rPr lang="ru-RU" sz="2800" b="1" dirty="0" err="1"/>
              <a:t>облысы</a:t>
            </a:r>
            <a:endParaRPr lang="ru-RU" sz="2800" b="1" dirty="0"/>
          </a:p>
        </c:rich>
      </c:tx>
      <c:layout>
        <c:manualLayout>
          <c:xMode val="edge"/>
          <c:yMode val="edge"/>
          <c:x val="0.25133587452825795"/>
          <c:y val="0"/>
        </c:manualLayout>
      </c:layout>
      <c:spPr>
        <a:noFill/>
        <a:ln>
          <a:noFill/>
        </a:ln>
        <a:effectLst/>
      </c:spPr>
    </c:title>
    <c:view3D>
      <c:rotX val="30"/>
      <c:rotY val="20"/>
      <c:depthPercent val="100"/>
      <c:perspective val="30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spPr>
            <a:solidFill>
              <a:srgbClr val="FF0000"/>
            </a:solidFill>
          </c:spPr>
          <c:dPt>
            <c:idx val="0"/>
            <c:spPr>
              <a:solidFill>
                <a:srgbClr val="FF00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6E87-4324-8117-342DF0CC990D}"/>
              </c:ext>
            </c:extLst>
          </c:dPt>
          <c:dPt>
            <c:idx val="1"/>
            <c:explosion val="17"/>
            <c:spPr>
              <a:solidFill>
                <a:srgbClr val="FFFF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6E87-4324-8117-342DF0CC990D}"/>
              </c:ext>
            </c:extLst>
          </c:dPt>
          <c:dPt>
            <c:idx val="2"/>
            <c:explosion val="20"/>
            <c:spPr>
              <a:solidFill>
                <a:srgbClr val="00B05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6E87-4324-8117-342DF0CC990D}"/>
              </c:ext>
            </c:extLst>
          </c:dPt>
          <c:dLbls>
            <c:dLbl>
              <c:idx val="0"/>
              <c:layout>
                <c:manualLayout>
                  <c:x val="-7.0266272189349124E-2"/>
                  <c:y val="-1.6412758187835226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90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2400" dirty="0"/>
                      <a:t>1,4%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bestFit"/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2620192307692307"/>
                      <c:h val="9.9637681159420288E-2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1-6E87-4324-8117-342DF0CC990D}"/>
                </c:ext>
              </c:extLst>
            </c:dLbl>
            <c:dLbl>
              <c:idx val="1"/>
              <c:layout>
                <c:manualLayout>
                  <c:x val="-0.19339313586171566"/>
                  <c:y val="3.928111999834015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280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2800" dirty="0"/>
                      <a:t>29%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bestFit"/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21471893491124261"/>
                      <c:h val="0.18673555133671532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3-6E87-4324-8117-342DF0CC990D}"/>
                </c:ext>
              </c:extLst>
            </c:dLbl>
            <c:delete val="1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'[Диаграмма в Microsoft PowerPoint]Лист1'!$A$2:$A$4</c:f>
              <c:strCache>
                <c:ptCount val="2"/>
                <c:pt idx="0">
                  <c:v>Красная зона</c:v>
                </c:pt>
                <c:pt idx="1">
                  <c:v>Желтая зона</c:v>
                </c:pt>
              </c:strCache>
            </c:strRef>
          </c:cat>
          <c:val>
            <c:numRef>
              <c:f>'[Диаграмма в Microsoft PowerPoint]Лист1'!$B$2:$B$4</c:f>
              <c:numCache>
                <c:formatCode>General</c:formatCode>
                <c:ptCount val="3"/>
                <c:pt idx="0">
                  <c:v>1.5</c:v>
                </c:pt>
                <c:pt idx="1">
                  <c:v>29</c:v>
                </c:pt>
                <c:pt idx="2">
                  <c:v>69.5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6E87-4324-8117-342DF0CC990D}"/>
            </c:ext>
          </c:extLst>
        </c:ser>
        <c:dLbls/>
      </c:pie3DChart>
      <c:spPr>
        <a:noFill/>
        <a:ln>
          <a:noFill/>
        </a:ln>
        <a:effectLst/>
      </c:spPr>
    </c:plotArea>
    <c:plotVisOnly val="1"/>
    <c:dispBlanksAs val="zero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2000" dirty="0" err="1"/>
              <a:t>Іле</a:t>
            </a:r>
            <a:r>
              <a:rPr lang="ru-RU" sz="2000" dirty="0"/>
              <a:t> </a:t>
            </a:r>
            <a:r>
              <a:rPr lang="ru-RU" sz="2000" dirty="0" err="1"/>
              <a:t>ауданы</a:t>
            </a:r>
            <a:endParaRPr lang="ru-RU" sz="2000" baseline="0" dirty="0"/>
          </a:p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2000" baseline="0" dirty="0"/>
              <a:t> карантин </a:t>
            </a:r>
            <a:r>
              <a:rPr lang="ru-RU" sz="2000" baseline="0" dirty="0" err="1"/>
              <a:t>жағдайындағы</a:t>
            </a:r>
            <a:r>
              <a:rPr lang="ru-RU" sz="2000" baseline="0" dirty="0"/>
              <a:t> </a:t>
            </a:r>
            <a:r>
              <a:rPr lang="ru-RU" sz="2000" baseline="0" dirty="0" err="1"/>
              <a:t>өсу</a:t>
            </a:r>
            <a:r>
              <a:rPr lang="ru-RU" sz="2000" baseline="0" dirty="0"/>
              <a:t> </a:t>
            </a:r>
            <a:r>
              <a:rPr lang="ru-RU" sz="2000" baseline="0" dirty="0" err="1"/>
              <a:t>динамикасы</a:t>
            </a:r>
            <a:endParaRPr lang="ru-RU" sz="2000" dirty="0"/>
          </a:p>
        </c:rich>
      </c:tx>
      <c:layout/>
      <c:spPr>
        <a:noFill/>
        <a:ln>
          <a:noFill/>
        </a:ln>
        <a:effectLst/>
      </c:spPr>
    </c:title>
    <c:view3D>
      <c:rotX val="30"/>
      <c:depthPercent val="100"/>
      <c:perspective val="30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Pt>
            <c:idx val="0"/>
            <c:explosion val="20"/>
            <c:spPr>
              <a:solidFill>
                <a:srgbClr val="FF00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83E-47F1-ACD1-2FA764DC04F5}"/>
              </c:ext>
            </c:extLst>
          </c:dPt>
          <c:dPt>
            <c:idx val="1"/>
            <c:explosion val="10"/>
            <c:spPr>
              <a:solidFill>
                <a:srgbClr val="FFFF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283E-47F1-ACD1-2FA764DC04F5}"/>
              </c:ext>
            </c:extLst>
          </c:dPt>
          <c:dPt>
            <c:idx val="2"/>
            <c:spPr>
              <a:solidFill>
                <a:srgbClr val="00B05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283E-47F1-ACD1-2FA764DC04F5}"/>
              </c:ext>
            </c:extLst>
          </c:dPt>
          <c:dPt>
            <c:idx val="3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B31-455D-BDC5-B500B72A9BF7}"/>
              </c:ext>
            </c:extLst>
          </c:dPt>
          <c:dLbls>
            <c:dLbl>
              <c:idx val="0"/>
              <c:layout>
                <c:manualLayout>
                  <c:x val="-4.5240889927489883E-2"/>
                  <c:y val="9.3135398208191687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2000" b="1" dirty="0"/>
                      <a:t>0,5%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bestFit"/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showDataLabelsRange val="0"/>
                </c:ext>
                <c:ext xmlns:c16="http://schemas.microsoft.com/office/drawing/2014/chart" uri="{C3380CC4-5D6E-409C-BE32-E72D297353CC}">
                  <c16:uniqueId val="{00000003-283E-47F1-ACD1-2FA764DC04F5}"/>
                </c:ext>
              </c:extLst>
            </c:dLbl>
            <c:dLbl>
              <c:idx val="1"/>
              <c:layout>
                <c:manualLayout>
                  <c:x val="-0.18770710782309558"/>
                  <c:y val="4.5628874495375803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2000" b="1" dirty="0"/>
                      <a:t>1,9%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bestFit"/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7722090427050363"/>
                      <c:h val="0.10759772245813118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2-283E-47F1-ACD1-2FA764DC04F5}"/>
                </c:ext>
              </c:extLst>
            </c:dLbl>
            <c:delete val="1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numRef>
              <c:f>Лист1!$A$2:$A$5</c:f>
              <c:numCache>
                <c:formatCode>General</c:formatCode>
                <c:ptCount val="4"/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2.2000000000000002</c:v>
                </c:pt>
                <c:pt idx="1">
                  <c:v>33.5</c:v>
                </c:pt>
                <c:pt idx="2">
                  <c:v>64.3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83E-47F1-ACD1-2FA764DC04F5}"/>
            </c:ext>
          </c:extLst>
        </c:ser>
        <c:dLbls/>
      </c:pie3DChart>
      <c:spPr>
        <a:noFill/>
        <a:ln>
          <a:noFill/>
        </a:ln>
        <a:effectLst/>
      </c:spPr>
    </c:plotArea>
    <c:plotVisOnly val="1"/>
    <c:dispBlanksAs val="zero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DADBE3-4131-40E6-9164-1CCA9A9D34DC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057669-C798-4C5C-BF52-DB03EFBADE1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2" name="Google Shape;11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xmlns="" val="16875190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6EFD0-3B56-4145-9CF9-A65F2AC95EF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25658-F017-43C5-A6C2-E1C9962F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0106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6EFD0-3B56-4145-9CF9-A65F2AC95EF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25658-F017-43C5-A6C2-E1C9962F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482587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6EFD0-3B56-4145-9CF9-A65F2AC95EF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25658-F017-43C5-A6C2-E1C9962F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429433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6EFD0-3B56-4145-9CF9-A65F2AC95EF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25658-F017-43C5-A6C2-E1C9962F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848045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6EFD0-3B56-4145-9CF9-A65F2AC95EF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25658-F017-43C5-A6C2-E1C9962FD9E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460804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6EFD0-3B56-4145-9CF9-A65F2AC95EF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25658-F017-43C5-A6C2-E1C9962FD9E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44961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6EFD0-3B56-4145-9CF9-A65F2AC95EF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25658-F017-43C5-A6C2-E1C9962F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857254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6EFD0-3B56-4145-9CF9-A65F2AC95EF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25658-F017-43C5-A6C2-E1C9962F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62886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6EFD0-3B56-4145-9CF9-A65F2AC95EF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25658-F017-43C5-A6C2-E1C9962F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475058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6EFD0-3B56-4145-9CF9-A65F2AC95EF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25658-F017-43C5-A6C2-E1C9962F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0310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6EFD0-3B56-4145-9CF9-A65F2AC95EF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25658-F017-43C5-A6C2-E1C9962F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328385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6EFD0-3B56-4145-9CF9-A65F2AC95EF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25658-F017-43C5-A6C2-E1C9962FD9E6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3910943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6EFD0-3B56-4145-9CF9-A65F2AC95EF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25658-F017-43C5-A6C2-E1C9962F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644080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6EFD0-3B56-4145-9CF9-A65F2AC95EF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25658-F017-43C5-A6C2-E1C9962FD9E6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2890775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6EFD0-3B56-4145-9CF9-A65F2AC95EF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25658-F017-43C5-A6C2-E1C9962F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430231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6EFD0-3B56-4145-9CF9-A65F2AC95EF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25658-F017-43C5-A6C2-E1C9962F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4426098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6EFD0-3B56-4145-9CF9-A65F2AC95EF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25658-F017-43C5-A6C2-E1C9962F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0292848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6EFD0-3B56-4145-9CF9-A65F2AC95EF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25658-F017-43C5-A6C2-E1C9962F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379841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9676EFD0-3B56-4145-9CF9-A65F2AC95EF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AA25658-F017-43C5-A6C2-E1C9962F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5996629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 cstate="print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6EFD0-3B56-4145-9CF9-A65F2AC95EF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25658-F017-43C5-A6C2-E1C9962F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235324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6EFD0-3B56-4145-9CF9-A65F2AC95EF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25658-F017-43C5-A6C2-E1C9962F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5827068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6EFD0-3B56-4145-9CF9-A65F2AC95EF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25658-F017-43C5-A6C2-E1C9962F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890868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676EFD0-3B56-4145-9CF9-A65F2AC95EF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A25658-F017-43C5-A6C2-E1C9962F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81885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9676EFD0-3B56-4145-9CF9-A65F2AC95EF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AAA25658-F017-43C5-A6C2-E1C9962FD9E6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2323118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6" r:id="rId1"/>
    <p:sldLayoutId id="2147483817" r:id="rId2"/>
    <p:sldLayoutId id="2147483818" r:id="rId3"/>
    <p:sldLayoutId id="2147483819" r:id="rId4"/>
    <p:sldLayoutId id="2147483820" r:id="rId5"/>
    <p:sldLayoutId id="2147483821" r:id="rId6"/>
    <p:sldLayoutId id="2147483822" r:id="rId7"/>
    <p:sldLayoutId id="2147483823" r:id="rId8"/>
    <p:sldLayoutId id="2147483824" r:id="rId9"/>
    <p:sldLayoutId id="2147483825" r:id="rId10"/>
    <p:sldLayoutId id="2147483826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pfzh.kz/" TargetMode="Externa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pfzh.kz/" TargetMode="Externa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s://www.instagram.com/zhanuya.pfzh" TargetMode="External"/><Relationship Id="rId5" Type="http://schemas.openxmlformats.org/officeDocument/2006/relationships/hyperlink" Target="https://www.facebook.com/pf.zhanuya" TargetMode="External"/><Relationship Id="rId4" Type="http://schemas.openxmlformats.org/officeDocument/2006/relationships/hyperlink" Target="https://www.youtube.com/channel/UCVz6rDPNSFuRDSzsQFResPg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mailto:pf.zhanuya@gmail.com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31294" y="1927935"/>
            <a:ext cx="10168077" cy="3427835"/>
          </a:xfrm>
        </p:spPr>
        <p:txBody>
          <a:bodyPr>
            <a:normAutofit/>
          </a:bodyPr>
          <a:lstStyle/>
          <a:p>
            <a:pPr algn="ctr"/>
            <a:r>
              <a:rPr lang="kk-KZ" sz="3600" b="1" dirty="0">
                <a:solidFill>
                  <a:srgbClr val="FFC000"/>
                </a:solidFill>
              </a:rPr>
              <a:t>Қиын өмірлік жағдайға тап болған балалардың психологиялық жағдайын бақылау мен түзетудің кешенді тәсілін ұйымдастыру</a:t>
            </a:r>
            <a:endParaRPr lang="ru-RU" sz="3600" b="1" spc="-50" dirty="0">
              <a:solidFill>
                <a:srgbClr val="FFC000"/>
              </a:solidFill>
              <a:latin typeface="+mn-lt"/>
              <a:ea typeface="+mj-ea"/>
              <a:cs typeface="+mj-cs"/>
            </a:endParaRPr>
          </a:p>
        </p:txBody>
      </p:sp>
      <p:pic>
        <p:nvPicPr>
          <p:cNvPr id="11" name="Рисунок 1" descr="C:\Users\Office\Desktop\Фонд бланк\_____-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10281" y="439417"/>
            <a:ext cx="1475574" cy="1488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676658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1" descr="C:\Users\Office\Desktop\Фонд бланк\_____-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14826" y="321531"/>
            <a:ext cx="1475574" cy="1488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одзаголовок 2"/>
          <p:cNvSpPr txBox="1">
            <a:spLocks/>
          </p:cNvSpPr>
          <p:nvPr/>
        </p:nvSpPr>
        <p:spPr>
          <a:xfrm>
            <a:off x="2512271" y="4888089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2253343" y="340024"/>
            <a:ext cx="8458200" cy="147002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5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000" b="1" spc="-50" dirty="0" err="1">
                <a:solidFill>
                  <a:srgbClr val="FF9900"/>
                </a:solidFill>
                <a:ea typeface="+mj-ea"/>
                <a:cs typeface="+mj-cs"/>
              </a:rPr>
              <a:t>Ұсынылатын</a:t>
            </a:r>
            <a:r>
              <a:rPr lang="ru-RU" sz="4000" b="1" spc="-50" dirty="0">
                <a:solidFill>
                  <a:srgbClr val="FF9900"/>
                </a:solidFill>
                <a:ea typeface="+mj-ea"/>
                <a:cs typeface="+mj-cs"/>
              </a:rPr>
              <a:t> мониторинг </a:t>
            </a:r>
            <a:r>
              <a:rPr lang="ru-RU" sz="4000" b="1" spc="-50" dirty="0" err="1">
                <a:solidFill>
                  <a:srgbClr val="FF9900"/>
                </a:solidFill>
                <a:ea typeface="+mj-ea"/>
                <a:cs typeface="+mj-cs"/>
              </a:rPr>
              <a:t>құрылымы</a:t>
            </a:r>
            <a:endParaRPr lang="ru-RU" sz="4000" b="1" spc="-50" dirty="0">
              <a:solidFill>
                <a:srgbClr val="FF9900"/>
              </a:solidFill>
              <a:ea typeface="+mj-ea"/>
              <a:cs typeface="+mj-cs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3265716" y="2103119"/>
            <a:ext cx="1763484" cy="1567543"/>
          </a:xfrm>
          <a:prstGeom prst="ellipse">
            <a:avLst/>
          </a:prstGeom>
          <a:solidFill>
            <a:srgbClr val="FF990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3317965" y="2690949"/>
            <a:ext cx="128592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>
                <a:latin typeface="Segoe UI Black" pitchFamily="34" charset="0"/>
                <a:ea typeface="Segoe UI Black" pitchFamily="34" charset="0"/>
              </a:rPr>
              <a:t>АНЫҚТАУ</a:t>
            </a:r>
          </a:p>
        </p:txBody>
      </p:sp>
      <p:sp>
        <p:nvSpPr>
          <p:cNvPr id="18" name="Овал 17"/>
          <p:cNvSpPr/>
          <p:nvPr/>
        </p:nvSpPr>
        <p:spPr>
          <a:xfrm>
            <a:off x="6640286" y="2081348"/>
            <a:ext cx="1763484" cy="1567543"/>
          </a:xfrm>
          <a:prstGeom prst="ellipse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6679472" y="2669178"/>
            <a:ext cx="9829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k-KZ" sz="1400" dirty="0">
                <a:latin typeface="Segoe UI Black" pitchFamily="34" charset="0"/>
                <a:ea typeface="Segoe UI Black" pitchFamily="34" charset="0"/>
              </a:rPr>
              <a:t>ОҢАЛТУ</a:t>
            </a:r>
            <a:endParaRPr lang="ru-RU" sz="1400" dirty="0">
              <a:latin typeface="Segoe UI Black" pitchFamily="34" charset="0"/>
              <a:ea typeface="Segoe UI Black" pitchFamily="34" charset="0"/>
            </a:endParaRPr>
          </a:p>
        </p:txBody>
      </p:sp>
      <p:sp>
        <p:nvSpPr>
          <p:cNvPr id="20" name="Овал 19"/>
          <p:cNvSpPr/>
          <p:nvPr/>
        </p:nvSpPr>
        <p:spPr>
          <a:xfrm>
            <a:off x="4972596" y="3940629"/>
            <a:ext cx="1763484" cy="1567543"/>
          </a:xfrm>
          <a:prstGeom prst="ellipse">
            <a:avLst/>
          </a:prstGeom>
          <a:solidFill>
            <a:srgbClr val="FF990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TextBox 20"/>
          <p:cNvSpPr txBox="1"/>
          <p:nvPr/>
        </p:nvSpPr>
        <p:spPr>
          <a:xfrm>
            <a:off x="5194662" y="4567648"/>
            <a:ext cx="129073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>
                <a:latin typeface="Segoe UI Black" pitchFamily="34" charset="0"/>
                <a:ea typeface="Segoe UI Black" pitchFamily="34" charset="0"/>
              </a:rPr>
              <a:t>БАҚЫЛАУ</a:t>
            </a:r>
          </a:p>
        </p:txBody>
      </p:sp>
      <p:cxnSp>
        <p:nvCxnSpPr>
          <p:cNvPr id="23" name="Скругленная соединительная линия 22"/>
          <p:cNvCxnSpPr>
            <a:stCxn id="14" idx="7"/>
            <a:endCxn id="18" idx="1"/>
          </p:cNvCxnSpPr>
          <p:nvPr/>
        </p:nvCxnSpPr>
        <p:spPr>
          <a:xfrm rot="5400000" flipH="1" flipV="1">
            <a:off x="5823858" y="1257996"/>
            <a:ext cx="21771" cy="2127598"/>
          </a:xfrm>
          <a:prstGeom prst="curvedConnector3">
            <a:avLst>
              <a:gd name="adj1" fmla="val 2204455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hape 26"/>
          <p:cNvCxnSpPr>
            <a:stCxn id="20" idx="2"/>
            <a:endCxn id="14" idx="4"/>
          </p:cNvCxnSpPr>
          <p:nvPr/>
        </p:nvCxnSpPr>
        <p:spPr>
          <a:xfrm rot="10800000">
            <a:off x="4147458" y="3670663"/>
            <a:ext cx="825138" cy="1053739"/>
          </a:xfrm>
          <a:prstGeom prst="curvedConnector2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hape 28"/>
          <p:cNvCxnSpPr>
            <a:stCxn id="18" idx="4"/>
            <a:endCxn id="20" idx="6"/>
          </p:cNvCxnSpPr>
          <p:nvPr/>
        </p:nvCxnSpPr>
        <p:spPr>
          <a:xfrm rot="5400000">
            <a:off x="6591299" y="3793672"/>
            <a:ext cx="1075510" cy="785948"/>
          </a:xfrm>
          <a:prstGeom prst="curvedConnector2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09040" y="1883391"/>
            <a:ext cx="10058400" cy="3384645"/>
          </a:xfrm>
        </p:spPr>
        <p:txBody>
          <a:bodyPr>
            <a:normAutofit/>
          </a:bodyPr>
          <a:lstStyle/>
          <a:p>
            <a:r>
              <a:rPr lang="kk-KZ" sz="280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«Балалардың психикалық жағдайын диагностикалау Ресурс жүйесі» автоматтандырылған бағдарламасы»</a:t>
            </a:r>
            <a:r>
              <a:rPr lang="ru-RU" sz="280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(</a:t>
            </a:r>
            <a:r>
              <a:rPr lang="kk-KZ" sz="20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авторлық куәлік № 2174 28 қыркүйек 2017ж.</a:t>
            </a:r>
            <a:r>
              <a:rPr lang="ru-RU" sz="20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)</a:t>
            </a:r>
            <a:br>
              <a:rPr lang="ru-RU" sz="2000" dirty="0">
                <a:solidFill>
                  <a:schemeClr val="tx1"/>
                </a:solidFill>
                <a:latin typeface="+mn-lt"/>
                <a:cs typeface="Times New Roman" pitchFamily="18" charset="0"/>
              </a:rPr>
            </a:br>
            <a:r>
              <a:rPr lang="ru-RU" sz="2800" b="1" dirty="0">
                <a:solidFill>
                  <a:schemeClr val="tx1"/>
                </a:solidFill>
                <a:latin typeface="+mn-lt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+mn-lt"/>
              </a:rPr>
            </a:br>
            <a:r>
              <a:rPr lang="kk-KZ" sz="280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Психологиялық мәселелердің барлық түрлерін шешуге арналған "Genesis" Экспресс-психотерапиялық тәсіл "</a:t>
            </a:r>
            <a:r>
              <a:rPr lang="ru-RU" sz="280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</a:br>
            <a:r>
              <a:rPr lang="ru-RU" sz="2000" b="1" dirty="0"/>
              <a:t>(</a:t>
            </a:r>
            <a:r>
              <a:rPr lang="kk-KZ" sz="2000" dirty="0">
                <a:solidFill>
                  <a:schemeClr val="tx1"/>
                </a:solidFill>
              </a:rPr>
              <a:t>2019 жылғы 12 қарашадағы №6387 авторлық құқықпен қорғалған</a:t>
            </a:r>
            <a:r>
              <a:rPr lang="ru-RU" sz="2000" b="1" dirty="0"/>
              <a:t>)</a:t>
            </a: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800" b="1" dirty="0">
                <a:solidFill>
                  <a:schemeClr val="tx1"/>
                </a:solidFill>
                <a:latin typeface="+mn-lt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+mn-lt"/>
              </a:rPr>
            </a:br>
            <a:endParaRPr lang="ru-RU" sz="2800" dirty="0">
              <a:solidFill>
                <a:schemeClr val="tx1"/>
              </a:solidFill>
            </a:endParaRPr>
          </a:p>
        </p:txBody>
      </p:sp>
      <p:pic>
        <p:nvPicPr>
          <p:cNvPr id="5" name="Рисунок 1" descr="C:\Users\Office\Desktop\Фонд бланк\_____-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7026" y="234393"/>
            <a:ext cx="1475574" cy="1488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CAD2E925-9949-4199-9F61-9B62095F0A20}"/>
              </a:ext>
            </a:extLst>
          </p:cNvPr>
          <p:cNvSpPr txBox="1"/>
          <p:nvPr/>
        </p:nvSpPr>
        <p:spPr>
          <a:xfrm>
            <a:off x="3281976" y="655486"/>
            <a:ext cx="59125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spc="-50" dirty="0">
                <a:solidFill>
                  <a:srgbClr val="FF9900"/>
                </a:solidFill>
                <a:ea typeface="+mj-ea"/>
                <a:cs typeface="+mj-cs"/>
              </a:rPr>
              <a:t>КЕШЕНДІ ТӘСІЛ ҚҰРАЛДАРЫ: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09041" y="2001520"/>
            <a:ext cx="10058400" cy="382091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kk-KZ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"Балалардың психикалық жағдайын диагностикалау Ресурс жүйесі "автоматтандырылған бағдарламасы»  </a:t>
            </a:r>
            <a:br>
              <a:rPr lang="kk-KZ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kk-KZ" sz="1600" dirty="0"/>
              <a:t/>
            </a:r>
            <a:br>
              <a:rPr lang="kk-KZ" sz="1600" dirty="0"/>
            </a:br>
            <a:r>
              <a:rPr lang="kk-KZ" sz="220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Рецензиялар және қолдану бойынша ұсыныстар: </a:t>
            </a:r>
            <a:br>
              <a:rPr lang="kk-KZ" sz="220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kk-KZ" sz="220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kk-KZ" sz="220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kk-KZ" sz="2400" b="1" i="1" dirty="0">
                <a:latin typeface="Times New Roman" pitchFamily="18" charset="0"/>
                <a:cs typeface="Times New Roman" pitchFamily="18" charset="0"/>
              </a:rPr>
              <a:t>Түзету педагогикасының ұлттық ғылыми-практикалық орталығы " ММ. </a:t>
            </a:r>
            <a:br>
              <a:rPr lang="kk-KZ" sz="2400" b="1" i="1" dirty="0">
                <a:latin typeface="Times New Roman" pitchFamily="18" charset="0"/>
                <a:cs typeface="Times New Roman" pitchFamily="18" charset="0"/>
              </a:rPr>
            </a:br>
            <a:r>
              <a:rPr lang="kk-KZ" sz="1600" dirty="0"/>
              <a:t/>
            </a:r>
            <a:br>
              <a:rPr lang="kk-KZ" sz="1600" dirty="0"/>
            </a:br>
            <a:r>
              <a:rPr lang="kk-KZ" sz="2400" b="1" i="1" dirty="0">
                <a:latin typeface="Times New Roman" pitchFamily="18" charset="0"/>
                <a:cs typeface="Times New Roman" pitchFamily="18" charset="0"/>
              </a:rPr>
              <a:t>Алтынсарин атындағыҰлттық Білім Академиясы . </a:t>
            </a:r>
            <a:br>
              <a:rPr lang="kk-KZ" sz="2400" b="1" i="1" dirty="0">
                <a:latin typeface="Times New Roman" pitchFamily="18" charset="0"/>
                <a:cs typeface="Times New Roman" pitchFamily="18" charset="0"/>
              </a:rPr>
            </a:br>
            <a:r>
              <a:rPr lang="kk-KZ" sz="2400" b="1" i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kk-KZ" sz="2400" b="1" i="1" dirty="0">
                <a:latin typeface="Times New Roman" pitchFamily="18" charset="0"/>
                <a:cs typeface="Times New Roman" pitchFamily="18" charset="0"/>
              </a:rPr>
            </a:br>
            <a:r>
              <a:rPr lang="kk-KZ" sz="2400" b="1" i="1" dirty="0">
                <a:latin typeface="Times New Roman" pitchFamily="18" charset="0"/>
                <a:cs typeface="Times New Roman" pitchFamily="18" charset="0"/>
              </a:rPr>
              <a:t>Алтынсарин Психология Ғылымдарының Халықаралық Академиясы</a:t>
            </a:r>
            <a:br>
              <a:rPr lang="kk-KZ" sz="2400" b="1" i="1" dirty="0">
                <a:latin typeface="Times New Roman" pitchFamily="18" charset="0"/>
                <a:cs typeface="Times New Roman" pitchFamily="18" charset="0"/>
              </a:rPr>
            </a:br>
            <a:r>
              <a:rPr lang="kk-KZ" sz="1600" dirty="0"/>
              <a:t/>
            </a:r>
            <a:br>
              <a:rPr lang="kk-KZ" sz="1600" dirty="0"/>
            </a:br>
            <a:r>
              <a:rPr lang="kk-KZ" sz="2400" i="1" dirty="0">
                <a:latin typeface="Times New Roman" pitchFamily="18" charset="0"/>
                <a:cs typeface="Times New Roman" pitchFamily="18" charset="0"/>
              </a:rPr>
              <a:t>Барлық материалдар біздің сайтта орналастырылған: </a:t>
            </a:r>
            <a:r>
              <a:rPr lang="kk-KZ" sz="2400" i="1" dirty="0">
                <a:latin typeface="Times New Roman" pitchFamily="18" charset="0"/>
                <a:cs typeface="Times New Roman" pitchFamily="18" charset="0"/>
                <a:hlinkClick r:id="rId2"/>
              </a:rPr>
              <a:t>www.pfzh.kz </a:t>
            </a:r>
            <a:r>
              <a:rPr lang="kk-KZ" sz="1600" u="sng" dirty="0"/>
              <a:t/>
            </a:r>
            <a:br>
              <a:rPr lang="kk-KZ" sz="1600" u="sng" dirty="0"/>
            </a:br>
            <a:endParaRPr lang="ru-RU" sz="2800" dirty="0">
              <a:solidFill>
                <a:schemeClr val="tx1"/>
              </a:solidFill>
            </a:endParaRPr>
          </a:p>
        </p:txBody>
      </p:sp>
      <p:pic>
        <p:nvPicPr>
          <p:cNvPr id="5" name="Рисунок 1" descr="C:\Users\Office\Desktop\Фонд бланк\_____-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7026" y="234393"/>
            <a:ext cx="1475574" cy="1488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CAD2E925-9949-4199-9F61-9B62095F0A20}"/>
              </a:ext>
            </a:extLst>
          </p:cNvPr>
          <p:cNvSpPr txBox="1"/>
          <p:nvPr/>
        </p:nvSpPr>
        <p:spPr>
          <a:xfrm>
            <a:off x="1488737" y="655486"/>
            <a:ext cx="92145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3600" b="1" spc="-50" dirty="0">
                <a:solidFill>
                  <a:srgbClr val="FF9900"/>
                </a:solidFill>
                <a:ea typeface="+mj-ea"/>
                <a:cs typeface="+mj-cs"/>
              </a:rPr>
              <a:t>Анықтау және бақылау кезеңдерінің құралы:</a:t>
            </a:r>
            <a:endParaRPr lang="ru-RU" sz="3600" b="1" spc="-50" dirty="0">
              <a:solidFill>
                <a:srgbClr val="FF9900"/>
              </a:solidFill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94480" y="690069"/>
            <a:ext cx="4003040" cy="577166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err="1">
                <a:solidFill>
                  <a:srgbClr val="FF9900"/>
                </a:solidFill>
                <a:latin typeface="+mn-lt"/>
                <a:cs typeface="Times New Roman" pitchFamily="18" charset="0"/>
              </a:rPr>
              <a:t>Қолдану</a:t>
            </a:r>
            <a:r>
              <a:rPr lang="ru-RU" sz="3200" b="1" dirty="0">
                <a:solidFill>
                  <a:srgbClr val="FF9900"/>
                </a:solidFill>
                <a:latin typeface="+mn-lt"/>
                <a:cs typeface="Times New Roman" pitchFamily="18" charset="0"/>
              </a:rPr>
              <a:t> </a:t>
            </a:r>
            <a:r>
              <a:rPr lang="ru-RU" sz="3200" b="1" dirty="0" err="1">
                <a:solidFill>
                  <a:srgbClr val="FF9900"/>
                </a:solidFill>
                <a:latin typeface="+mn-lt"/>
                <a:cs typeface="Times New Roman" pitchFamily="18" charset="0"/>
              </a:rPr>
              <a:t>саласы</a:t>
            </a:r>
            <a:r>
              <a:rPr lang="ru-RU" sz="3200" b="1" dirty="0">
                <a:solidFill>
                  <a:srgbClr val="FF99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0343" y="1879599"/>
            <a:ext cx="10058400" cy="4288332"/>
          </a:xfrm>
        </p:spPr>
        <p:txBody>
          <a:bodyPr>
            <a:noAutofit/>
          </a:bodyPr>
          <a:lstStyle/>
          <a:p>
            <a:r>
              <a:rPr lang="ru-RU" sz="2400" dirty="0">
                <a:cs typeface="Times New Roman" pitchFamily="18" charset="0"/>
              </a:rPr>
              <a:t>- </a:t>
            </a:r>
            <a:r>
              <a:rPr lang="kk-KZ" sz="2400" dirty="0">
                <a:cs typeface="Times New Roman" pitchFamily="18" charset="0"/>
              </a:rPr>
              <a:t>Балалардың психикалық жағдайын диагностикалау мақсатында тестілеу</a:t>
            </a:r>
            <a:r>
              <a:rPr lang="ru-RU" sz="2400" dirty="0">
                <a:cs typeface="Times New Roman" pitchFamily="18" charset="0"/>
              </a:rPr>
              <a:t>;</a:t>
            </a:r>
          </a:p>
          <a:p>
            <a:r>
              <a:rPr lang="ru-RU" sz="2400" dirty="0">
                <a:cs typeface="Times New Roman" pitchFamily="18" charset="0"/>
              </a:rPr>
              <a:t>- </a:t>
            </a:r>
            <a:r>
              <a:rPr lang="kk-KZ" sz="2400" dirty="0">
                <a:cs typeface="Times New Roman" pitchFamily="18" charset="0"/>
              </a:rPr>
              <a:t>Зорлық-зомбылықтың әртүрлі нысандарын және отбасылық қолайсыздықты ерте анықтау</a:t>
            </a:r>
            <a:r>
              <a:rPr lang="ru-RU" sz="2400" dirty="0">
                <a:cs typeface="Times New Roman" pitchFamily="18" charset="0"/>
              </a:rPr>
              <a:t>;</a:t>
            </a:r>
          </a:p>
          <a:p>
            <a:r>
              <a:rPr lang="ru-RU" sz="2400" dirty="0">
                <a:cs typeface="Times New Roman" pitchFamily="18" charset="0"/>
              </a:rPr>
              <a:t>- </a:t>
            </a:r>
            <a:r>
              <a:rPr lang="kk-KZ" sz="2400" dirty="0">
                <a:cs typeface="Times New Roman" pitchFamily="18" charset="0"/>
              </a:rPr>
              <a:t>Девиантты және суицидтік мінез-құлықтың алдын алу құралы</a:t>
            </a:r>
            <a:r>
              <a:rPr lang="ru-RU" sz="2400" dirty="0">
                <a:cs typeface="Times New Roman" pitchFamily="18" charset="0"/>
              </a:rPr>
              <a:t>;</a:t>
            </a:r>
          </a:p>
          <a:p>
            <a:pPr lvl="0"/>
            <a:r>
              <a:rPr lang="ru-RU" sz="2400" dirty="0">
                <a:cs typeface="Times New Roman" pitchFamily="18" charset="0"/>
              </a:rPr>
              <a:t>- </a:t>
            </a:r>
            <a:r>
              <a:rPr lang="kk-KZ" sz="2400" dirty="0">
                <a:cs typeface="Times New Roman" pitchFamily="18" charset="0"/>
              </a:rPr>
              <a:t>Жалпы психологиялық түзету бағдарламаларын қолдану және балалармен және олардың отбасыларымен жеке жұмыс жасау үшін ақпаратты бастапқы жинау және кейіннен өңдеуді жүзеге асыру</a:t>
            </a:r>
            <a:r>
              <a:rPr lang="ru-RU" sz="2400" dirty="0">
                <a:cs typeface="Times New Roman" pitchFamily="18" charset="0"/>
              </a:rPr>
              <a:t>. </a:t>
            </a:r>
          </a:p>
          <a:p>
            <a:pPr lvl="0"/>
            <a:r>
              <a:rPr lang="kk-KZ" sz="2400" dirty="0">
                <a:solidFill>
                  <a:schemeClr val="accent1"/>
                </a:solidFill>
                <a:cs typeface="Times New Roman" pitchFamily="18" charset="0"/>
              </a:rPr>
              <a:t>Бағдарламаның артықшылығы: </a:t>
            </a:r>
            <a:r>
              <a:rPr lang="kk-KZ" sz="2400" b="1" dirty="0">
                <a:solidFill>
                  <a:schemeClr val="accent1"/>
                </a:solidFill>
                <a:cs typeface="Times New Roman" pitchFamily="18" charset="0"/>
              </a:rPr>
              <a:t>масштаб, жылдамдық, үнемділік</a:t>
            </a:r>
            <a:r>
              <a:rPr lang="kk-KZ" b="1" dirty="0"/>
              <a:t> </a:t>
            </a:r>
          </a:p>
          <a:p>
            <a:pPr lvl="0"/>
            <a:r>
              <a:rPr lang="kk-KZ" sz="2400" i="1" dirty="0">
                <a:cs typeface="Times New Roman" pitchFamily="18" charset="0"/>
              </a:rPr>
              <a:t>тестілеуден өту үшін дайындық жұмысы туралы ақпарат ҚҚ сайтында орналастырылған </a:t>
            </a:r>
            <a:r>
              <a:rPr lang="kk-KZ" sz="2400" b="1" i="1" dirty="0">
                <a:cs typeface="Times New Roman" pitchFamily="18" charset="0"/>
                <a:hlinkClick r:id="rId2"/>
              </a:rPr>
              <a:t>www.pfzh.kz</a:t>
            </a:r>
            <a:endParaRPr lang="ru-RU" sz="2400" b="1" i="1" dirty="0">
              <a:cs typeface="Times New Roman" pitchFamily="18" charset="0"/>
            </a:endParaRPr>
          </a:p>
          <a:p>
            <a:endParaRPr lang="ru-RU" sz="2400" dirty="0">
              <a:cs typeface="Times New Roman" pitchFamily="18" charset="0"/>
            </a:endParaRPr>
          </a:p>
          <a:p>
            <a:endParaRPr lang="ru-RU" sz="2400" dirty="0">
              <a:solidFill>
                <a:schemeClr val="accent1"/>
              </a:solidFill>
              <a:cs typeface="Times New Roman" pitchFamily="18" charset="0"/>
            </a:endParaRPr>
          </a:p>
        </p:txBody>
      </p:sp>
      <p:pic>
        <p:nvPicPr>
          <p:cNvPr id="7" name="Рисунок 1" descr="C:\Users\Office\Desktop\Фонд бланк\_____-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7026" y="234393"/>
            <a:ext cx="1475574" cy="1488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928691532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3815080" y="556653"/>
            <a:ext cx="4561840" cy="843997"/>
          </a:xfrm>
        </p:spPr>
        <p:txBody>
          <a:bodyPr>
            <a:noAutofit/>
          </a:bodyPr>
          <a:lstStyle/>
          <a:p>
            <a:pPr algn="ctr"/>
            <a:r>
              <a:rPr lang="en-US" sz="49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WWW.PFZH.KZ</a:t>
            </a:r>
            <a:endParaRPr lang="ru-RU" sz="5400" dirty="0">
              <a:latin typeface="+mn-lt"/>
            </a:endParaRPr>
          </a:p>
        </p:txBody>
      </p:sp>
      <p:pic>
        <p:nvPicPr>
          <p:cNvPr id="7" name="Рисунок 1" descr="C:\Users\Office\Desktop\Фонд бланк\_____-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7026" y="234393"/>
            <a:ext cx="1475574" cy="1488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F2432BF2-2D90-4FB3-9E37-EA5D0A0FF2AF}"/>
              </a:ext>
            </a:extLst>
          </p:cNvPr>
          <p:cNvSpPr txBox="1"/>
          <p:nvPr/>
        </p:nvSpPr>
        <p:spPr>
          <a:xfrm>
            <a:off x="1009593" y="1894664"/>
            <a:ext cx="108090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k-KZ" dirty="0"/>
              <a:t>Тестілеуден өту үшін "Жанұя "отбасын қолдау орталығы" қоғамдық қорының сайтына кіру қажет www.pfzh.kz оның басты бетінде "тестілеуден өту"пернесі орналасқан. </a:t>
            </a:r>
            <a:endParaRPr lang="ru-RU" dirty="0">
              <a:effectLst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74DAA30A-2000-4991-83D3-97DC99C8CBA9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61063" y="2540995"/>
            <a:ext cx="6831294" cy="3612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672667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4569460" y="406146"/>
            <a:ext cx="3053080" cy="970104"/>
          </a:xfrm>
        </p:spPr>
        <p:txBody>
          <a:bodyPr>
            <a:normAutofit/>
          </a:bodyPr>
          <a:lstStyle/>
          <a:p>
            <a:pPr algn="ctr"/>
            <a:r>
              <a:rPr lang="en-US" sz="4900" b="1" dirty="0">
                <a:solidFill>
                  <a:srgbClr val="FBA905"/>
                </a:solidFill>
                <a:latin typeface="+mn-lt"/>
              </a:rPr>
              <a:t>PFZH APP</a:t>
            </a:r>
            <a:endParaRPr lang="ru-RU" dirty="0">
              <a:solidFill>
                <a:srgbClr val="FBA905"/>
              </a:solidFill>
            </a:endParaRPr>
          </a:p>
        </p:txBody>
      </p:sp>
      <p:pic>
        <p:nvPicPr>
          <p:cNvPr id="7" name="Рисунок 1" descr="C:\Users\Office\Desktop\Фонд бланк\_____-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6426" y="406146"/>
            <a:ext cx="1475574" cy="1488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F2432BF2-2D90-4FB3-9E37-EA5D0A0FF2AF}"/>
              </a:ext>
            </a:extLst>
          </p:cNvPr>
          <p:cNvSpPr txBox="1"/>
          <p:nvPr/>
        </p:nvSpPr>
        <p:spPr>
          <a:xfrm>
            <a:off x="1009594" y="1894664"/>
            <a:ext cx="384901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kk-KZ" dirty="0"/>
              <a:t>Тестілеуден неғұрлым ыңғайлы өту үшін ұялы телефонға арналған мобильді қосымша әзірленді. </a:t>
            </a:r>
            <a:r>
              <a:rPr lang="kk-KZ" b="1" dirty="0"/>
              <a:t>PFZH</a:t>
            </a:r>
            <a:r>
              <a:rPr lang="kk-KZ" dirty="0"/>
              <a:t> мобильді қосымшасын </a:t>
            </a:r>
            <a:r>
              <a:rPr lang="kk-KZ" b="1" dirty="0"/>
              <a:t>Google play market</a:t>
            </a:r>
            <a:r>
              <a:rPr lang="kk-KZ" dirty="0"/>
              <a:t>-тен жүктеуге болады.</a:t>
            </a:r>
            <a:endParaRPr lang="ru-RU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699E6267-FB4C-46CD-A03B-730C25C0DA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13947" y="1722911"/>
            <a:ext cx="1951793" cy="455418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20DF0D08-77CC-4EE8-AF5B-D3AFF6A5648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21300" y="1722911"/>
            <a:ext cx="1951793" cy="455418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C37628AE-5889-42EB-8A10-6258F193B96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228653" y="1722911"/>
            <a:ext cx="1951793" cy="4554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677976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042160"/>
            <a:ext cx="10058400" cy="3396472"/>
          </a:xfrm>
        </p:spPr>
        <p:txBody>
          <a:bodyPr>
            <a:normAutofit/>
          </a:bodyPr>
          <a:lstStyle/>
          <a:p>
            <a:r>
              <a:rPr lang="ru-RU" sz="27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 </a:t>
            </a:r>
            <a:r>
              <a:rPr lang="ru-RU" sz="2700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санат</a:t>
            </a:r>
            <a:r>
              <a:rPr lang="ru-RU" sz="27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700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қызыл</a:t>
            </a:r>
            <a:r>
              <a:rPr lang="ru-RU" sz="27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700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түс</a:t>
            </a:r>
            <a:r>
              <a:rPr lang="ru-RU" sz="27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 </a:t>
            </a:r>
            <a:r>
              <a:rPr lang="ru-RU" sz="2700" dirty="0">
                <a:latin typeface="Calibri" panose="020F0502020204030204" pitchFamily="34" charset="0"/>
                <a:cs typeface="Calibri" panose="020F0502020204030204" pitchFamily="34" charset="0"/>
              </a:rPr>
              <a:t>- </a:t>
            </a:r>
            <a:r>
              <a:rPr lang="kk-KZ" sz="2700" dirty="0">
                <a:latin typeface="Calibri" panose="020F0502020204030204" pitchFamily="34" charset="0"/>
                <a:cs typeface="Calibri" panose="020F0502020204030204" pitchFamily="34" charset="0"/>
              </a:rPr>
              <a:t>тәуекелі жоғары аймақ, шұғыл араласу, жасөспірім мен отбасына дереу психоәлеуметтік көмек көрсету қажет</a:t>
            </a:r>
            <a:r>
              <a:rPr lang="ru-RU" sz="2700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br>
              <a:rPr lang="ru-RU" sz="27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2700" dirty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27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2700" dirty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 категория (</a:t>
            </a:r>
            <a:r>
              <a:rPr lang="ru-RU" sz="2700" dirty="0" err="1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сары</a:t>
            </a:r>
            <a:r>
              <a:rPr lang="ru-RU" sz="2700" dirty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700" dirty="0" err="1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түс</a:t>
            </a:r>
            <a:r>
              <a:rPr lang="ru-RU" sz="2700" dirty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 </a:t>
            </a:r>
            <a:r>
              <a:rPr lang="ru-RU" sz="2700" dirty="0">
                <a:latin typeface="Calibri" panose="020F0502020204030204" pitchFamily="34" charset="0"/>
                <a:cs typeface="Calibri" panose="020F0502020204030204" pitchFamily="34" charset="0"/>
              </a:rPr>
              <a:t>– </a:t>
            </a:r>
            <a:r>
              <a:rPr lang="kk-KZ" sz="2700" dirty="0">
                <a:latin typeface="Calibri" panose="020F0502020204030204" pitchFamily="34" charset="0"/>
                <a:cs typeface="Calibri" panose="020F0502020204030204" pitchFamily="34" charset="0"/>
              </a:rPr>
              <a:t>жасырын тәуекел аймағы; жасөспірім мен отбасы психоәлеуметтік көмекке және психологиялық сүйемелдеуге мұқтаж</a:t>
            </a:r>
            <a:r>
              <a:rPr lang="ru-RU" sz="2700" dirty="0">
                <a:latin typeface="Calibri" panose="020F0502020204030204" pitchFamily="34" charset="0"/>
                <a:cs typeface="Calibri" panose="020F0502020204030204" pitchFamily="34" charset="0"/>
              </a:rPr>
              <a:t>; </a:t>
            </a:r>
            <a:br>
              <a:rPr lang="ru-RU" sz="27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2700" dirty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27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2700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 категория (</a:t>
            </a:r>
            <a:r>
              <a:rPr lang="ru-RU" sz="2700" dirty="0" err="1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жасыл</a:t>
            </a:r>
            <a:r>
              <a:rPr lang="ru-RU" sz="2700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700" dirty="0" err="1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түс</a:t>
            </a:r>
            <a:r>
              <a:rPr lang="ru-RU" sz="2700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 </a:t>
            </a:r>
            <a:r>
              <a:rPr lang="ru-RU" sz="2700" dirty="0">
                <a:latin typeface="Calibri" panose="020F0502020204030204" pitchFamily="34" charset="0"/>
                <a:cs typeface="Calibri" panose="020F0502020204030204" pitchFamily="34" charset="0"/>
              </a:rPr>
              <a:t>–  </a:t>
            </a:r>
            <a:r>
              <a:rPr lang="ru-RU" sz="2700" dirty="0" err="1">
                <a:latin typeface="Calibri" panose="020F0502020204030204" pitchFamily="34" charset="0"/>
                <a:cs typeface="Calibri" panose="020F0502020204030204" pitchFamily="34" charset="0"/>
              </a:rPr>
              <a:t>психикалық</a:t>
            </a:r>
            <a:r>
              <a:rPr lang="ru-RU" sz="2700" dirty="0">
                <a:latin typeface="Calibri" panose="020F0502020204030204" pitchFamily="34" charset="0"/>
                <a:cs typeface="Calibri" panose="020F0502020204030204" pitchFamily="34" charset="0"/>
              </a:rPr>
              <a:t> норма </a:t>
            </a:r>
            <a:r>
              <a:rPr lang="ru-RU" sz="2700" dirty="0" err="1">
                <a:latin typeface="Calibri" panose="020F0502020204030204" pitchFamily="34" charset="0"/>
                <a:cs typeface="Calibri" panose="020F0502020204030204" pitchFamily="34" charset="0"/>
              </a:rPr>
              <a:t>аймағы</a:t>
            </a:r>
            <a:r>
              <a:rPr lang="ru-RU" sz="2700" dirty="0">
                <a:latin typeface="Calibri" panose="020F0502020204030204" pitchFamily="34" charset="0"/>
                <a:cs typeface="Calibri" panose="020F0502020204030204" pitchFamily="34" charset="0"/>
              </a:rPr>
              <a:t>;</a:t>
            </a:r>
            <a:endParaRPr lang="ru-RU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Рисунок 1" descr="C:\Users\Office\Desktop\Фонд бланк\_____-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7026" y="234393"/>
            <a:ext cx="1475574" cy="1488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4990FBF-3E50-4641-9C0D-E9DD1E0E43D6}"/>
              </a:ext>
            </a:extLst>
          </p:cNvPr>
          <p:cNvSpPr txBox="1"/>
          <p:nvPr/>
        </p:nvSpPr>
        <p:spPr>
          <a:xfrm>
            <a:off x="4084320" y="655486"/>
            <a:ext cx="40233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spc="-50" dirty="0" err="1">
                <a:solidFill>
                  <a:srgbClr val="FF9900"/>
                </a:solidFill>
                <a:ea typeface="+mj-ea"/>
                <a:cs typeface="+mj-cs"/>
              </a:rPr>
              <a:t>Тәуекел</a:t>
            </a:r>
            <a:r>
              <a:rPr lang="ru-RU" sz="3600" b="1" spc="-50" dirty="0">
                <a:solidFill>
                  <a:srgbClr val="FF9900"/>
                </a:solidFill>
                <a:ea typeface="+mj-ea"/>
                <a:cs typeface="+mj-cs"/>
              </a:rPr>
              <a:t> </a:t>
            </a:r>
            <a:r>
              <a:rPr lang="ru-RU" sz="3600" b="1" spc="-50" dirty="0" err="1">
                <a:solidFill>
                  <a:srgbClr val="FF9900"/>
                </a:solidFill>
                <a:ea typeface="+mj-ea"/>
                <a:cs typeface="+mj-cs"/>
              </a:rPr>
              <a:t>аймақтары</a:t>
            </a:r>
            <a:endParaRPr lang="ru-RU" sz="36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24453" y="718212"/>
            <a:ext cx="8943094" cy="609601"/>
          </a:xfrm>
        </p:spPr>
        <p:txBody>
          <a:bodyPr>
            <a:normAutofit/>
          </a:bodyPr>
          <a:lstStyle/>
          <a:p>
            <a:pPr lvl="0"/>
            <a:r>
              <a:rPr lang="kk-KZ" sz="26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Ресурс бағдарламаны пайдалану бойынша біздің тәжірибеміз</a:t>
            </a:r>
            <a:endParaRPr lang="ru-RU" sz="2600" b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pic>
        <p:nvPicPr>
          <p:cNvPr id="4" name="Рисунок 1" descr="C:\Users\Office\Desktop\Фонд бланк\_____-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6426" y="278754"/>
            <a:ext cx="1475574" cy="1488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Диаграмма 6">
            <a:extLst>
              <a:ext uri="{FF2B5EF4-FFF2-40B4-BE49-F238E27FC236}">
                <a16:creationId xmlns:a16="http://schemas.microsoft.com/office/drawing/2014/main" xmlns="" id="{9E21A9DA-B142-4B1D-8A19-8AA3A7B938E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777801239"/>
              </p:ext>
            </p:extLst>
          </p:nvPr>
        </p:nvGraphicFramePr>
        <p:xfrm>
          <a:off x="5323840" y="1979267"/>
          <a:ext cx="6868160" cy="38557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Таблица 7">
            <a:extLst>
              <a:ext uri="{FF2B5EF4-FFF2-40B4-BE49-F238E27FC236}">
                <a16:creationId xmlns:a16="http://schemas.microsoft.com/office/drawing/2014/main" xmlns="" id="{E08EFDD3-6E6F-4140-AAC4-6FDECA18FB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62132846"/>
              </p:ext>
            </p:extLst>
          </p:nvPr>
        </p:nvGraphicFramePr>
        <p:xfrm>
          <a:off x="845457" y="2211009"/>
          <a:ext cx="4934858" cy="29161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67429">
                  <a:extLst>
                    <a:ext uri="{9D8B030D-6E8A-4147-A177-3AD203B41FA5}">
                      <a16:colId xmlns:a16="http://schemas.microsoft.com/office/drawing/2014/main" xmlns="" val="430197633"/>
                    </a:ext>
                  </a:extLst>
                </a:gridCol>
                <a:gridCol w="2467429">
                  <a:extLst>
                    <a:ext uri="{9D8B030D-6E8A-4147-A177-3AD203B41FA5}">
                      <a16:colId xmlns:a16="http://schemas.microsoft.com/office/drawing/2014/main" xmlns="" val="124116806"/>
                    </a:ext>
                  </a:extLst>
                </a:gridCol>
              </a:tblGrid>
              <a:tr h="972054">
                <a:tc>
                  <a:txBody>
                    <a:bodyPr/>
                    <a:lstStyle/>
                    <a:p>
                      <a:r>
                        <a:rPr lang="ru-RU" sz="2000" dirty="0" err="1"/>
                        <a:t>Жалпы</a:t>
                      </a:r>
                      <a:r>
                        <a:rPr lang="ru-RU" sz="2000" dirty="0"/>
                        <a:t> саны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/>
                        <a:t>98964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067088843"/>
                  </a:ext>
                </a:extLst>
              </a:tr>
              <a:tr h="972054">
                <a:tc>
                  <a:txBody>
                    <a:bodyPr/>
                    <a:lstStyle/>
                    <a:p>
                      <a:r>
                        <a:rPr lang="ru-RU" sz="2000" dirty="0" err="1"/>
                        <a:t>Қызыл</a:t>
                      </a:r>
                      <a:r>
                        <a:rPr lang="ru-RU" sz="2000" dirty="0"/>
                        <a:t> </a:t>
                      </a:r>
                      <a:r>
                        <a:rPr lang="ru-RU" sz="2000" dirty="0" err="1"/>
                        <a:t>аймақта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1409 </a:t>
                      </a:r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048216766"/>
                  </a:ext>
                </a:extLst>
              </a:tr>
              <a:tr h="972054">
                <a:tc>
                  <a:txBody>
                    <a:bodyPr/>
                    <a:lstStyle/>
                    <a:p>
                      <a:r>
                        <a:rPr lang="ru-RU" sz="2000" dirty="0"/>
                        <a:t>Сары </a:t>
                      </a:r>
                      <a:r>
                        <a:rPr lang="ru-RU" sz="2000" dirty="0" err="1"/>
                        <a:t>аймақта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28967 </a:t>
                      </a:r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7498894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6491590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1" descr="C:\Users\Office\Desktop\Фонд бланк\_____-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6426" y="446687"/>
            <a:ext cx="1475574" cy="1488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Заголовок 1"/>
          <p:cNvSpPr txBox="1">
            <a:spLocks/>
          </p:cNvSpPr>
          <p:nvPr/>
        </p:nvSpPr>
        <p:spPr>
          <a:xfrm>
            <a:off x="3936094" y="599671"/>
            <a:ext cx="4943928" cy="93610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85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600" b="1" spc="-50" dirty="0" err="1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Оңалту</a:t>
            </a:r>
            <a:endParaRPr lang="ru-RU" sz="3600" b="1" spc="-50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85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b="1" spc="-50" dirty="0" err="1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Біліктілікті</a:t>
            </a:r>
            <a:r>
              <a:rPr lang="ru-RU" sz="3200" b="1" spc="-50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 </a:t>
            </a:r>
            <a:r>
              <a:rPr lang="ru-RU" sz="3200" b="1" spc="-50" dirty="0" err="1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көтеру</a:t>
            </a:r>
            <a:r>
              <a:rPr lang="ru-RU" sz="3200" b="1" spc="-50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 </a:t>
            </a:r>
            <a:r>
              <a:rPr lang="ru-RU" sz="3200" b="1" spc="-50" dirty="0" err="1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курстары</a:t>
            </a:r>
            <a:r>
              <a:rPr lang="ru-RU" sz="3200" b="1" spc="-50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 </a:t>
            </a:r>
          </a:p>
        </p:txBody>
      </p:sp>
      <p:graphicFrame>
        <p:nvGraphicFramePr>
          <p:cNvPr id="2" name="Таблица 2">
            <a:extLst>
              <a:ext uri="{FF2B5EF4-FFF2-40B4-BE49-F238E27FC236}">
                <a16:creationId xmlns:a16="http://schemas.microsoft.com/office/drawing/2014/main" xmlns="" id="{BB4A5AF7-AB15-4D07-BB3E-D269129653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452614749"/>
              </p:ext>
            </p:extLst>
          </p:nvPr>
        </p:nvGraphicFramePr>
        <p:xfrm>
          <a:off x="1611086" y="2072449"/>
          <a:ext cx="9593944" cy="38444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96972">
                  <a:extLst>
                    <a:ext uri="{9D8B030D-6E8A-4147-A177-3AD203B41FA5}">
                      <a16:colId xmlns:a16="http://schemas.microsoft.com/office/drawing/2014/main" xmlns="" val="656110143"/>
                    </a:ext>
                  </a:extLst>
                </a:gridCol>
                <a:gridCol w="4796972">
                  <a:extLst>
                    <a:ext uri="{9D8B030D-6E8A-4147-A177-3AD203B41FA5}">
                      <a16:colId xmlns:a16="http://schemas.microsoft.com/office/drawing/2014/main" xmlns="" val="1597011965"/>
                    </a:ext>
                  </a:extLst>
                </a:gridCol>
              </a:tblGrid>
              <a:tr h="755963">
                <a:tc>
                  <a:txBody>
                    <a:bodyPr/>
                    <a:lstStyle/>
                    <a:p>
                      <a:r>
                        <a:rPr lang="ru-RU" sz="2000" dirty="0" err="1"/>
                        <a:t>Қатысты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/>
                        <a:t>«</a:t>
                      </a:r>
                      <a:r>
                        <a:rPr lang="ru-RU" sz="2000" dirty="0" err="1"/>
                        <a:t>Қазақ</a:t>
                      </a:r>
                      <a:r>
                        <a:rPr lang="ru-RU" sz="2000" dirty="0"/>
                        <a:t> </a:t>
                      </a:r>
                      <a:r>
                        <a:rPr lang="ru-RU" sz="2000" dirty="0" err="1"/>
                        <a:t>психологиялық</a:t>
                      </a:r>
                      <a:r>
                        <a:rPr lang="ru-RU" sz="2000" dirty="0"/>
                        <a:t> </a:t>
                      </a:r>
                      <a:r>
                        <a:rPr lang="ru-RU" sz="2000" dirty="0" err="1"/>
                        <a:t>қоғамы</a:t>
                      </a:r>
                      <a:r>
                        <a:rPr lang="ru-RU" sz="2000" dirty="0"/>
                        <a:t>» РҚБ  15 </a:t>
                      </a:r>
                      <a:r>
                        <a:rPr lang="ru-RU" sz="2000" dirty="0" err="1"/>
                        <a:t>тренері</a:t>
                      </a:r>
                      <a:r>
                        <a:rPr lang="ru-RU" sz="2000" dirty="0"/>
                        <a:t> </a:t>
                      </a:r>
                      <a:r>
                        <a:rPr lang="ru-RU" sz="2000" dirty="0" err="1"/>
                        <a:t>ов</a:t>
                      </a:r>
                      <a:r>
                        <a:rPr lang="ru-RU" sz="2000" dirty="0"/>
                        <a:t> РОО «Казахское психологическое общество»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124894303"/>
                  </a:ext>
                </a:extLst>
              </a:tr>
              <a:tr h="755963">
                <a:tc>
                  <a:txBody>
                    <a:bodyPr/>
                    <a:lstStyle/>
                    <a:p>
                      <a:r>
                        <a:rPr lang="ru-RU" sz="2000" dirty="0" err="1"/>
                        <a:t>Оқудан</a:t>
                      </a:r>
                      <a:r>
                        <a:rPr lang="ru-RU" sz="2000" dirty="0"/>
                        <a:t> </a:t>
                      </a:r>
                      <a:r>
                        <a:rPr lang="ru-RU" sz="2000" dirty="0" err="1"/>
                        <a:t>өтті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/>
                        <a:t>483 психолог-</a:t>
                      </a:r>
                      <a:r>
                        <a:rPr lang="ru-RU" sz="2000" dirty="0" err="1"/>
                        <a:t>педагогі</a:t>
                      </a:r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45104249"/>
                  </a:ext>
                </a:extLst>
              </a:tr>
              <a:tr h="755963">
                <a:tc>
                  <a:txBody>
                    <a:bodyPr/>
                    <a:lstStyle/>
                    <a:p>
                      <a:r>
                        <a:rPr lang="ru-RU" sz="2000" dirty="0" err="1"/>
                        <a:t>Ұзақтығы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/>
                        <a:t>72 </a:t>
                      </a:r>
                      <a:r>
                        <a:rPr lang="ru-RU" sz="2000" dirty="0" err="1"/>
                        <a:t>сағат</a:t>
                      </a:r>
                      <a:r>
                        <a:rPr lang="ru-RU" sz="2000" dirty="0"/>
                        <a:t> (9 </a:t>
                      </a:r>
                      <a:r>
                        <a:rPr lang="ru-RU" sz="2000" dirty="0" err="1"/>
                        <a:t>күн</a:t>
                      </a:r>
                      <a:r>
                        <a:rPr lang="ru-RU" sz="2000" dirty="0"/>
                        <a:t> по 8 </a:t>
                      </a:r>
                      <a:r>
                        <a:rPr lang="ru-RU" sz="2000" dirty="0" err="1"/>
                        <a:t>академиялық</a:t>
                      </a:r>
                      <a:r>
                        <a:rPr lang="ru-RU" sz="2000" dirty="0"/>
                        <a:t> </a:t>
                      </a:r>
                      <a:r>
                        <a:rPr lang="ru-RU" sz="2000" dirty="0" err="1"/>
                        <a:t>сағат</a:t>
                      </a:r>
                      <a:r>
                        <a:rPr lang="ru-RU" sz="2000" dirty="0"/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81339660"/>
                  </a:ext>
                </a:extLst>
              </a:tr>
              <a:tr h="1326716">
                <a:tc>
                  <a:txBody>
                    <a:bodyPr/>
                    <a:lstStyle/>
                    <a:p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Алматы </a:t>
                      </a:r>
                      <a:r>
                        <a:rPr lang="ru-RU" sz="20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облысының</a:t>
                      </a:r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1103 психолог-</a:t>
                      </a:r>
                      <a:r>
                        <a:rPr lang="ru-RU" sz="20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педагогі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483 (43,7%) </a:t>
                      </a:r>
                      <a:r>
                        <a:rPr lang="ru-RU" sz="20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оқу</a:t>
                      </a:r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курсынан</a:t>
                      </a:r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өтті</a:t>
                      </a:r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оның</a:t>
                      </a:r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ішінде</a:t>
                      </a:r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ru-RU" sz="20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13% </a:t>
                      </a:r>
                      <a:r>
                        <a:rPr lang="ru-RU" sz="20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психологтардың</a:t>
                      </a:r>
                      <a:r>
                        <a:rPr lang="ru-RU" sz="20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өздеріне</a:t>
                      </a:r>
                      <a:r>
                        <a:rPr lang="ru-RU" sz="20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психологиялық</a:t>
                      </a:r>
                      <a:r>
                        <a:rPr lang="ru-RU" sz="20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сүйемелдеу</a:t>
                      </a:r>
                      <a:r>
                        <a:rPr lang="ru-RU" sz="20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қажет</a:t>
                      </a:r>
                      <a:r>
                        <a:rPr lang="ru-RU" sz="20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екені</a:t>
                      </a:r>
                      <a:r>
                        <a:rPr lang="ru-RU" sz="20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анықталды</a:t>
                      </a:r>
                      <a:endParaRPr lang="ru-RU" sz="2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0247375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5364553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09040" y="1719618"/>
            <a:ext cx="10058400" cy="3548419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dirty="0"/>
              <a:t> </a:t>
            </a:r>
            <a:br>
              <a:rPr lang="ru-RU" sz="2800" dirty="0"/>
            </a:br>
            <a:r>
              <a:rPr lang="ru-RU" sz="1600" dirty="0"/>
              <a:t/>
            </a:r>
            <a:br>
              <a:rPr lang="ru-RU" sz="1600" dirty="0"/>
            </a:br>
            <a:r>
              <a:rPr lang="kk-KZ" sz="2800" b="1" dirty="0"/>
              <a:t>Жалпы </a:t>
            </a:r>
            <a:r>
              <a:rPr lang="kk-KZ" sz="2800" b="1" dirty="0">
                <a:solidFill>
                  <a:srgbClr val="FF0000"/>
                </a:solidFill>
              </a:rPr>
              <a:t>"жоғары қауіп"</a:t>
            </a:r>
            <a:r>
              <a:rPr lang="kk-KZ" sz="2800" b="1" dirty="0"/>
              <a:t> </a:t>
            </a:r>
            <a:r>
              <a:rPr lang="kk-KZ" sz="2800" b="1" dirty="0">
                <a:solidFill>
                  <a:srgbClr val="FF0000"/>
                </a:solidFill>
              </a:rPr>
              <a:t>аймағынан </a:t>
            </a:r>
            <a:r>
              <a:rPr lang="kk-KZ" sz="2800" b="1" dirty="0"/>
              <a:t>1 санаттан 185 бала психокоррекциялық көмекті алды </a:t>
            </a:r>
            <a:r>
              <a:rPr lang="kk-KZ" sz="1600" dirty="0"/>
              <a:t/>
            </a:r>
            <a:br>
              <a:rPr lang="kk-KZ" sz="1600" dirty="0"/>
            </a:br>
            <a:r>
              <a:rPr lang="ru-RU" sz="2800" b="1" dirty="0"/>
              <a:t/>
            </a:r>
            <a:br>
              <a:rPr lang="ru-RU" sz="2800" b="1" dirty="0"/>
            </a:br>
            <a:r>
              <a:rPr lang="ru-RU" sz="2800" b="1" dirty="0"/>
              <a:t>170 бала –</a:t>
            </a:r>
            <a:r>
              <a:rPr lang="ru-RU" sz="2800" b="1" dirty="0" err="1"/>
              <a:t>Іле</a:t>
            </a:r>
            <a:r>
              <a:rPr lang="ru-RU" sz="2800" b="1" dirty="0"/>
              <a:t> </a:t>
            </a:r>
            <a:r>
              <a:rPr lang="ru-RU" sz="2800" b="1" dirty="0" err="1"/>
              <a:t>ауданынан</a:t>
            </a:r>
            <a:r>
              <a:rPr lang="ru-RU" sz="2800" b="1" dirty="0"/>
              <a:t> </a:t>
            </a:r>
            <a:br>
              <a:rPr lang="ru-RU" sz="2800" b="1" dirty="0"/>
            </a:br>
            <a:r>
              <a:rPr lang="ru-RU" sz="2800" b="1" dirty="0"/>
              <a:t> 15 бала –</a:t>
            </a:r>
            <a:r>
              <a:rPr lang="ru-RU" sz="2800" b="1" dirty="0" err="1"/>
              <a:t>Қарасай</a:t>
            </a:r>
            <a:r>
              <a:rPr lang="ru-RU" sz="2800" b="1" dirty="0"/>
              <a:t> </a:t>
            </a:r>
            <a:r>
              <a:rPr lang="ru-RU" sz="2800" b="1" dirty="0" err="1"/>
              <a:t>ауданынан</a:t>
            </a:r>
            <a:r>
              <a:rPr lang="ru-RU" sz="2800" b="1" dirty="0"/>
              <a:t> </a:t>
            </a:r>
            <a:br>
              <a:rPr lang="ru-RU" sz="2800" b="1" dirty="0"/>
            </a:br>
            <a:r>
              <a:rPr lang="ru-RU" sz="2800" b="1" dirty="0" err="1"/>
              <a:t>барлық</a:t>
            </a:r>
            <a:r>
              <a:rPr lang="ru-RU" sz="2800" b="1" dirty="0"/>
              <a:t> </a:t>
            </a:r>
            <a:r>
              <a:rPr lang="ru-RU" sz="2800" b="1" dirty="0" err="1"/>
              <a:t>балалар</a:t>
            </a:r>
            <a:r>
              <a:rPr lang="ru-RU" sz="2800" b="1" dirty="0"/>
              <a:t> </a:t>
            </a:r>
            <a:r>
              <a:rPr lang="ru-RU" sz="2800" b="1" dirty="0" err="1"/>
              <a:t>терапиядан</a:t>
            </a:r>
            <a:r>
              <a:rPr lang="ru-RU" sz="2800" b="1" dirty="0"/>
              <a:t> </a:t>
            </a:r>
            <a:r>
              <a:rPr lang="ru-RU" sz="2800" b="1" dirty="0" err="1"/>
              <a:t>сәтті</a:t>
            </a:r>
            <a:r>
              <a:rPr lang="ru-RU" sz="2800" b="1" dirty="0"/>
              <a:t> </a:t>
            </a:r>
            <a:r>
              <a:rPr lang="ru-RU" sz="2800" b="1" dirty="0" err="1"/>
              <a:t>өті</a:t>
            </a:r>
            <a:r>
              <a:rPr lang="ru-RU" sz="2800" b="1" dirty="0"/>
              <a:t>.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sz="2800" b="1" dirty="0">
                <a:solidFill>
                  <a:schemeClr val="tx1"/>
                </a:solidFill>
                <a:latin typeface="+mn-lt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+mn-lt"/>
              </a:rPr>
            </a:br>
            <a:r>
              <a:rPr lang="ru-RU" sz="2800" b="1" dirty="0">
                <a:solidFill>
                  <a:schemeClr val="tx1"/>
                </a:solidFill>
                <a:latin typeface="+mn-lt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+mn-lt"/>
              </a:rPr>
            </a:br>
            <a:endParaRPr lang="ru-RU" sz="2800" dirty="0">
              <a:solidFill>
                <a:schemeClr val="tx1"/>
              </a:solidFill>
            </a:endParaRPr>
          </a:p>
        </p:txBody>
      </p:sp>
      <p:pic>
        <p:nvPicPr>
          <p:cNvPr id="5" name="Рисунок 1" descr="C:\Users\Office\Desktop\Фонд бланк\_____-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7026" y="234393"/>
            <a:ext cx="1475574" cy="1488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CAD2E925-9949-4199-9F61-9B62095F0A20}"/>
              </a:ext>
            </a:extLst>
          </p:cNvPr>
          <p:cNvSpPr txBox="1"/>
          <p:nvPr/>
        </p:nvSpPr>
        <p:spPr>
          <a:xfrm>
            <a:off x="5161428" y="593931"/>
            <a:ext cx="21536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spc="-50" dirty="0">
                <a:solidFill>
                  <a:srgbClr val="FF9900"/>
                </a:solidFill>
                <a:ea typeface="+mj-ea"/>
                <a:cs typeface="+mj-cs"/>
              </a:rPr>
              <a:t> </a:t>
            </a:r>
            <a:r>
              <a:rPr lang="ru-RU" sz="4400" b="1" spc="-50" dirty="0" err="1">
                <a:solidFill>
                  <a:srgbClr val="FF9900"/>
                </a:solidFill>
                <a:ea typeface="+mj-ea"/>
                <a:cs typeface="+mj-cs"/>
              </a:rPr>
              <a:t>Оңалту</a:t>
            </a:r>
            <a:endParaRPr lang="ru-RU" sz="4400" b="1" spc="-50" dirty="0">
              <a:solidFill>
                <a:srgbClr val="FF9900"/>
              </a:solidFill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1" descr="C:\Users\Office\Desktop\Фонд бланк\_____-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6426" y="446687"/>
            <a:ext cx="1475574" cy="1488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Заголовок 1"/>
          <p:cNvSpPr txBox="1">
            <a:spLocks/>
          </p:cNvSpPr>
          <p:nvPr/>
        </p:nvSpPr>
        <p:spPr>
          <a:xfrm>
            <a:off x="1012371" y="170480"/>
            <a:ext cx="10192659" cy="148851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5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600" b="1" spc="-50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Ресурс </a:t>
            </a:r>
            <a:r>
              <a:rPr lang="ru-RU" sz="3600" b="1" spc="-50" dirty="0" err="1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бағдарламасымен</a:t>
            </a:r>
            <a:r>
              <a:rPr lang="ru-RU" sz="3600" b="1" spc="-50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 </a:t>
            </a:r>
            <a:r>
              <a:rPr lang="ru-RU" sz="3600" b="1" spc="-50" dirty="0" err="1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жүргізілген</a:t>
            </a:r>
            <a:r>
              <a:rPr lang="ru-RU" sz="3600" b="1" spc="-50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 </a:t>
            </a:r>
            <a:r>
              <a:rPr lang="ru-RU" sz="3600" b="1" spc="-50" dirty="0" err="1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зерттеу</a:t>
            </a:r>
            <a:endParaRPr lang="ru-RU" sz="3600" b="1" spc="-50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</p:txBody>
      </p:sp>
      <p:graphicFrame>
        <p:nvGraphicFramePr>
          <p:cNvPr id="7" name="Диаграмма 6">
            <a:extLst>
              <a:ext uri="{FF2B5EF4-FFF2-40B4-BE49-F238E27FC236}">
                <a16:creationId xmlns:a16="http://schemas.microsoft.com/office/drawing/2014/main" xmlns="" id="{84848575-C1E7-4916-87DC-D16D9F0DFA6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1573790231"/>
              </p:ext>
            </p:extLst>
          </p:nvPr>
        </p:nvGraphicFramePr>
        <p:xfrm>
          <a:off x="6500586" y="1935205"/>
          <a:ext cx="6175829" cy="42031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8" name="Таблица 8">
            <a:extLst>
              <a:ext uri="{FF2B5EF4-FFF2-40B4-BE49-F238E27FC236}">
                <a16:creationId xmlns:a16="http://schemas.microsoft.com/office/drawing/2014/main" xmlns="" id="{FB833EA4-1E9A-4E66-87CF-E2A9FCC762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52322570"/>
              </p:ext>
            </p:extLst>
          </p:nvPr>
        </p:nvGraphicFramePr>
        <p:xfrm>
          <a:off x="301172" y="2023666"/>
          <a:ext cx="6861630" cy="40262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7210">
                  <a:extLst>
                    <a:ext uri="{9D8B030D-6E8A-4147-A177-3AD203B41FA5}">
                      <a16:colId xmlns:a16="http://schemas.microsoft.com/office/drawing/2014/main" xmlns="" val="1811836681"/>
                    </a:ext>
                  </a:extLst>
                </a:gridCol>
                <a:gridCol w="2287210">
                  <a:extLst>
                    <a:ext uri="{9D8B030D-6E8A-4147-A177-3AD203B41FA5}">
                      <a16:colId xmlns:a16="http://schemas.microsoft.com/office/drawing/2014/main" xmlns="" val="916326452"/>
                    </a:ext>
                  </a:extLst>
                </a:gridCol>
                <a:gridCol w="2287210">
                  <a:extLst>
                    <a:ext uri="{9D8B030D-6E8A-4147-A177-3AD203B41FA5}">
                      <a16:colId xmlns:a16="http://schemas.microsoft.com/office/drawing/2014/main" xmlns="" val="3343925043"/>
                    </a:ext>
                  </a:extLst>
                </a:gridCol>
              </a:tblGrid>
              <a:tr h="805241">
                <a:tc>
                  <a:txBody>
                    <a:bodyPr/>
                    <a:lstStyle/>
                    <a:p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2019-2020 г.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2020-2021 г.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556189648"/>
                  </a:ext>
                </a:extLst>
              </a:tr>
              <a:tr h="805241">
                <a:tc>
                  <a:txBody>
                    <a:bodyPr/>
                    <a:lstStyle/>
                    <a:p>
                      <a:r>
                        <a:rPr lang="ru-RU" sz="2000" dirty="0" err="1"/>
                        <a:t>Жалпы</a:t>
                      </a:r>
                      <a:r>
                        <a:rPr lang="ru-RU" sz="2000" dirty="0"/>
                        <a:t> саны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13192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10279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01263735"/>
                  </a:ext>
                </a:extLst>
              </a:tr>
              <a:tr h="805241">
                <a:tc>
                  <a:txBody>
                    <a:bodyPr/>
                    <a:lstStyle/>
                    <a:p>
                      <a:r>
                        <a:rPr lang="ru-RU" sz="2000" dirty="0" err="1"/>
                        <a:t>Қызыл</a:t>
                      </a:r>
                      <a:r>
                        <a:rPr lang="ru-RU" sz="2000" dirty="0"/>
                        <a:t> </a:t>
                      </a:r>
                      <a:r>
                        <a:rPr lang="ru-RU" sz="2000" dirty="0" err="1"/>
                        <a:t>аймақта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227(1,7%)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233(2,2%)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43395037"/>
                  </a:ext>
                </a:extLst>
              </a:tr>
              <a:tr h="805241">
                <a:tc>
                  <a:txBody>
                    <a:bodyPr/>
                    <a:lstStyle/>
                    <a:p>
                      <a:r>
                        <a:rPr lang="ru-RU" sz="2000" dirty="0"/>
                        <a:t>Сары </a:t>
                      </a:r>
                      <a:r>
                        <a:rPr lang="ru-RU" sz="2000" dirty="0" err="1"/>
                        <a:t>аймақта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 4171(31,6%)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3495(33,5%)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628194934"/>
                  </a:ext>
                </a:extLst>
              </a:tr>
              <a:tr h="805241">
                <a:tc>
                  <a:txBody>
                    <a:bodyPr/>
                    <a:lstStyle/>
                    <a:p>
                      <a:endParaRPr lang="ru-RU" sz="20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2000" dirty="0" err="1"/>
                        <a:t>Өсу</a:t>
                      </a:r>
                      <a:r>
                        <a:rPr lang="ru-RU" sz="2000" dirty="0"/>
                        <a:t> </a:t>
                      </a:r>
                      <a:r>
                        <a:rPr lang="ru-RU" sz="2000" dirty="0" err="1"/>
                        <a:t>динамикасы</a:t>
                      </a:r>
                      <a:r>
                        <a:rPr lang="ru-RU" sz="2000" dirty="0"/>
                        <a:t> </a:t>
                      </a:r>
                      <a:r>
                        <a:rPr lang="ru-RU" sz="2000" dirty="0" err="1"/>
                        <a:t>айқын</a:t>
                      </a:r>
                      <a:endParaRPr lang="ru-RU" sz="2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4785339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0784877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1" descr="C:\Users\Office\Desktop\Фонд бланк\_____-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6426" y="446687"/>
            <a:ext cx="1475574" cy="1488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Заголовок 1"/>
          <p:cNvSpPr txBox="1">
            <a:spLocks/>
          </p:cNvSpPr>
          <p:nvPr/>
        </p:nvSpPr>
        <p:spPr>
          <a:xfrm>
            <a:off x="1012371" y="170480"/>
            <a:ext cx="10192659" cy="148851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85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000" b="1" spc="-50" dirty="0" err="1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Орындалған</a:t>
            </a:r>
            <a:r>
              <a:rPr lang="ru-RU" sz="4000" b="1" spc="-50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 </a:t>
            </a:r>
            <a:r>
              <a:rPr lang="ru-RU" sz="4000" b="1" spc="-50" dirty="0" err="1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іс-шаралардың</a:t>
            </a:r>
            <a:r>
              <a:rPr lang="ru-RU" sz="4000" b="1" spc="-50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 </a:t>
            </a:r>
            <a:r>
              <a:rPr lang="ru-RU" sz="4000" b="1" spc="-50" dirty="0" err="1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сапасын</a:t>
            </a:r>
            <a:r>
              <a:rPr lang="ru-RU" sz="4000" b="1" spc="-50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 </a:t>
            </a:r>
            <a:r>
              <a:rPr lang="ru-RU" sz="4000" b="1" spc="-50" dirty="0" err="1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бақылау</a:t>
            </a:r>
            <a:endParaRPr lang="ru-RU" sz="4000" b="1" spc="-50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B33F8FB-B62F-4D8F-85C8-8B844EA9377B}"/>
              </a:ext>
            </a:extLst>
          </p:cNvPr>
          <p:cNvSpPr txBox="1"/>
          <p:nvPr/>
        </p:nvSpPr>
        <p:spPr>
          <a:xfrm>
            <a:off x="1768067" y="1935205"/>
            <a:ext cx="886968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2000" b="1" i="1" spc="-50" dirty="0" smtClean="0">
                <a:solidFill>
                  <a:schemeClr val="accent1">
                    <a:lumMod val="75000"/>
                  </a:schemeClr>
                </a:solidFill>
              </a:rPr>
              <a:t>Илі аудаңыңдағы оңалту </a:t>
            </a:r>
            <a:r>
              <a:rPr lang="kk-KZ" sz="2000" b="1" i="1" spc="-50" dirty="0">
                <a:solidFill>
                  <a:schemeClr val="accent1">
                    <a:lumMod val="75000"/>
                  </a:schemeClr>
                </a:solidFill>
              </a:rPr>
              <a:t>процесінен өткен балаларды, қайта бақылау тестілеуінен өткізу</a:t>
            </a:r>
            <a:r>
              <a:rPr lang="ru-RU" sz="2000" b="1" i="1" spc="-50" dirty="0">
                <a:solidFill>
                  <a:schemeClr val="accent1">
                    <a:lumMod val="75000"/>
                  </a:schemeClr>
                </a:solidFill>
              </a:rPr>
              <a:t>. </a:t>
            </a:r>
          </a:p>
          <a:p>
            <a:pPr algn="ctr"/>
            <a:r>
              <a:rPr lang="ru-RU" sz="2000" b="1" i="1" spc="-50" dirty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 algn="ctr"/>
            <a:r>
              <a:rPr lang="kk-KZ" sz="2000" i="1" spc="-50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"Genesis" бағдарламасы бойынша оңалтудан өткен 170 баланың бірде-біреуі жоғары тәуекел аймағына қайта</a:t>
            </a:r>
            <a:endParaRPr lang="ru-RU" sz="2000" b="1" i="1" dirty="0">
              <a:solidFill>
                <a:srgbClr val="FF9900"/>
              </a:solidFill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80A734C3-A75B-4A00-9948-F21B1FECA19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94034" y="3146325"/>
            <a:ext cx="4817745" cy="321183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xmlns="" val="29368663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1" descr="C:\Users\Office\Desktop\Фонд бланк\_____-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6426" y="446687"/>
            <a:ext cx="1475574" cy="1488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Заголовок 1"/>
          <p:cNvSpPr txBox="1">
            <a:spLocks/>
          </p:cNvSpPr>
          <p:nvPr/>
        </p:nvSpPr>
        <p:spPr>
          <a:xfrm>
            <a:off x="1012371" y="170480"/>
            <a:ext cx="10192659" cy="148851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algn="just">
              <a:lnSpc>
                <a:spcPct val="85000"/>
              </a:lnSpc>
              <a:spcBef>
                <a:spcPct val="0"/>
              </a:spcBef>
              <a:defRPr/>
            </a:pPr>
            <a:r>
              <a:rPr lang="kk-KZ" sz="3100" b="1" spc="-50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"Genesis" экспресс-психотерапиялық тәсілі психологиялық мәселелердің барлық түрлерін шешу үшін</a:t>
            </a:r>
            <a:endParaRPr lang="ru-RU" sz="3100" b="1" spc="-50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</p:txBody>
      </p:sp>
      <p:graphicFrame>
        <p:nvGraphicFramePr>
          <p:cNvPr id="2" name="Таблица 2">
            <a:extLst>
              <a:ext uri="{FF2B5EF4-FFF2-40B4-BE49-F238E27FC236}">
                <a16:creationId xmlns:a16="http://schemas.microsoft.com/office/drawing/2014/main" xmlns="" id="{D2603395-9D06-40A1-8F7E-93A882EE39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18897648"/>
              </p:ext>
            </p:extLst>
          </p:nvPr>
        </p:nvGraphicFramePr>
        <p:xfrm>
          <a:off x="1505759" y="1935205"/>
          <a:ext cx="8717280" cy="42760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58640">
                  <a:extLst>
                    <a:ext uri="{9D8B030D-6E8A-4147-A177-3AD203B41FA5}">
                      <a16:colId xmlns:a16="http://schemas.microsoft.com/office/drawing/2014/main" xmlns="" val="2702786142"/>
                    </a:ext>
                  </a:extLst>
                </a:gridCol>
                <a:gridCol w="4358640">
                  <a:extLst>
                    <a:ext uri="{9D8B030D-6E8A-4147-A177-3AD203B41FA5}">
                      <a16:colId xmlns:a16="http://schemas.microsoft.com/office/drawing/2014/main" xmlns="" val="3358215633"/>
                    </a:ext>
                  </a:extLst>
                </a:gridCol>
              </a:tblGrid>
              <a:tr h="815763">
                <a:tc>
                  <a:txBody>
                    <a:bodyPr/>
                    <a:lstStyle/>
                    <a:p>
                      <a:r>
                        <a:rPr lang="ru-RU" dirty="0" err="1"/>
                        <a:t>Іле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ауданы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бойынша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психоогиялық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қолдау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көрсетуге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мұқтаждардың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жалпы</a:t>
                      </a:r>
                      <a:r>
                        <a:rPr lang="ru-RU" dirty="0"/>
                        <a:t> саны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3728 </a:t>
                      </a:r>
                      <a:r>
                        <a:rPr lang="ru-RU" dirty="0" err="1"/>
                        <a:t>оқушы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455848150"/>
                  </a:ext>
                </a:extLst>
              </a:tr>
              <a:tr h="815763">
                <a:tc>
                  <a:txBody>
                    <a:bodyPr/>
                    <a:lstStyle/>
                    <a:p>
                      <a:r>
                        <a:rPr lang="ru-RU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Психокоррекционную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помощь получило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700 </a:t>
                      </a:r>
                      <a:r>
                        <a:rPr lang="ru-RU" dirty="0" err="1"/>
                        <a:t>оқушы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926324741"/>
                  </a:ext>
                </a:extLst>
              </a:tr>
              <a:tr h="815763">
                <a:tc>
                  <a:txBody>
                    <a:bodyPr/>
                    <a:lstStyle/>
                    <a:p>
                      <a:r>
                        <a:rPr lang="ru-RU" dirty="0" err="1"/>
                        <a:t>Оның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ішінде</a:t>
                      </a:r>
                      <a:r>
                        <a:rPr lang="ru-RU" dirty="0"/>
                        <a:t>:</a:t>
                      </a:r>
                    </a:p>
                    <a:p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санат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«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жоғары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тәуекел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аймағы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173 </a:t>
                      </a:r>
                      <a:r>
                        <a:rPr lang="ru-RU" dirty="0" err="1"/>
                        <a:t>оқушы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076683522"/>
                  </a:ext>
                </a:extLst>
              </a:tr>
              <a:tr h="815763">
                <a:tc>
                  <a:txBody>
                    <a:bodyPr/>
                    <a:lstStyle/>
                    <a:p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санат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«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жасырын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тәуекел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 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аймағы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527 </a:t>
                      </a:r>
                      <a:r>
                        <a:rPr lang="ru-RU" dirty="0" err="1"/>
                        <a:t>оқушы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69341470"/>
                  </a:ext>
                </a:extLst>
              </a:tr>
              <a:tr h="815763">
                <a:tc>
                  <a:txBody>
                    <a:bodyPr/>
                    <a:lstStyle/>
                    <a:p>
                      <a:r>
                        <a:rPr lang="ru-RU" dirty="0" err="1"/>
                        <a:t>Қосымша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терапиялық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сессиялар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696 </a:t>
                      </a:r>
                      <a:r>
                        <a:rPr lang="ru-RU" dirty="0" err="1"/>
                        <a:t>ересек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тұрғындар</a:t>
                      </a:r>
                      <a:endParaRPr lang="ru-RU" dirty="0"/>
                    </a:p>
                    <a:p>
                      <a:pPr algn="ctr"/>
                      <a:r>
                        <a:rPr lang="ru-RU" dirty="0"/>
                        <a:t>(</a:t>
                      </a:r>
                      <a:r>
                        <a:rPr lang="ru-RU" dirty="0" err="1"/>
                        <a:t>балалардың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ата-аналары</a:t>
                      </a:r>
                      <a:r>
                        <a:rPr lang="ru-RU" dirty="0"/>
                        <a:t>, </a:t>
                      </a:r>
                      <a:r>
                        <a:rPr lang="ru-RU" dirty="0" err="1"/>
                        <a:t>әріптестері</a:t>
                      </a:r>
                      <a:r>
                        <a:rPr lang="ru-RU" dirty="0"/>
                        <a:t>, </a:t>
                      </a:r>
                      <a:r>
                        <a:rPr lang="ru-RU" dirty="0" err="1"/>
                        <a:t>туыстары</a:t>
                      </a:r>
                      <a:r>
                        <a:rPr lang="ru-RU" dirty="0"/>
                        <a:t>, </a:t>
                      </a:r>
                      <a:r>
                        <a:rPr lang="ru-RU" dirty="0" err="1"/>
                        <a:t>таныстары</a:t>
                      </a:r>
                      <a:r>
                        <a:rPr lang="ru-RU" dirty="0"/>
                        <a:t>)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483950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7154170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4"/>
          <p:cNvSpPr txBox="1">
            <a:spLocks noGrp="1"/>
          </p:cNvSpPr>
          <p:nvPr>
            <p:ph type="title"/>
          </p:nvPr>
        </p:nvSpPr>
        <p:spPr>
          <a:xfrm>
            <a:off x="1097280" y="350103"/>
            <a:ext cx="10058400" cy="14507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AB620D"/>
              </a:buClr>
              <a:buSzPts val="6000"/>
              <a:buFont typeface="Calibri"/>
              <a:buNone/>
            </a:pPr>
            <a:r>
              <a:rPr lang="ru-RU" sz="6000" b="1" dirty="0">
                <a:solidFill>
                  <a:srgbClr val="AB620D"/>
                </a:solidFill>
              </a:rPr>
              <a:t>           </a:t>
            </a:r>
            <a:endParaRPr sz="6000">
              <a:solidFill>
                <a:srgbClr val="AB620D"/>
              </a:solidFill>
            </a:endParaRPr>
          </a:p>
        </p:txBody>
      </p:sp>
      <p:pic>
        <p:nvPicPr>
          <p:cNvPr id="6" name="Google Shape;180;p19" descr="C:\Users\Office\Desktop\Фонд бланк\_____-01.jpg"/>
          <p:cNvPicPr preferRelativeResize="0"/>
          <p:nvPr/>
        </p:nvPicPr>
        <p:blipFill rotWithShape="1">
          <a:blip r:embed="rId3" cstate="print">
            <a:alphaModFix/>
          </a:blip>
          <a:srcRect/>
          <a:stretch/>
        </p:blipFill>
        <p:spPr>
          <a:xfrm>
            <a:off x="10463152" y="210276"/>
            <a:ext cx="1475574" cy="1488518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2736557" y="611792"/>
            <a:ext cx="6779845" cy="6854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lvl="0">
              <a:lnSpc>
                <a:spcPct val="85000"/>
              </a:lnSpc>
              <a:buClr>
                <a:srgbClr val="3F3F3F"/>
              </a:buClr>
              <a:buSzPts val="4800"/>
            </a:pPr>
            <a:r>
              <a:rPr lang="ru-RU" sz="3200" b="1" dirty="0" err="1">
                <a:solidFill>
                  <a:srgbClr val="FF9900"/>
                </a:solidFill>
              </a:rPr>
              <a:t>Психологтардың</a:t>
            </a:r>
            <a:r>
              <a:rPr lang="ru-RU" sz="3200" b="1" dirty="0">
                <a:solidFill>
                  <a:srgbClr val="FF9900"/>
                </a:solidFill>
              </a:rPr>
              <a:t> </a:t>
            </a:r>
            <a:r>
              <a:rPr lang="ru-RU" sz="3200" b="1" dirty="0" err="1">
                <a:solidFill>
                  <a:srgbClr val="FF9900"/>
                </a:solidFill>
              </a:rPr>
              <a:t>кері</a:t>
            </a:r>
            <a:r>
              <a:rPr lang="ru-RU" sz="3200" b="1" dirty="0">
                <a:solidFill>
                  <a:srgbClr val="FF9900"/>
                </a:solidFill>
              </a:rPr>
              <a:t> </a:t>
            </a:r>
            <a:r>
              <a:rPr lang="ru-RU" sz="3200" b="1" dirty="0" err="1">
                <a:solidFill>
                  <a:srgbClr val="FF9900"/>
                </a:solidFill>
              </a:rPr>
              <a:t>байланыстары</a:t>
            </a:r>
            <a:endParaRPr kumimoji="0" lang="ru-RU" sz="3200" b="1" i="0" u="none" strike="noStrike" kern="0" cap="none" spc="0" normalizeH="0" baseline="0" noProof="0" dirty="0">
              <a:ln>
                <a:noFill/>
              </a:ln>
              <a:solidFill>
                <a:srgbClr val="FF99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k-KZ" sz="1800" dirty="0"/>
              <a:t>Психологтар жаңа білімді сабақтан тыс уақытта тәжірибеде сәтті қолдануда. Әріптестермен сәтті психотерапиялық араласу туралы кері байланыс алынды. Сіз біздің жұмысымызда осы тәсілді қолданған психологтардың кері байланысымен таныса аласыз </a:t>
            </a:r>
            <a:r>
              <a:rPr lang="ru-RU" sz="1800" dirty="0"/>
              <a:t>: </a:t>
            </a:r>
            <a:br>
              <a:rPr lang="ru-RU" sz="1800" dirty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en-US" sz="1800" dirty="0" err="1"/>
              <a:t>youtube</a:t>
            </a:r>
            <a:r>
              <a:rPr lang="ru-RU" sz="1800" dirty="0"/>
              <a:t> </a:t>
            </a:r>
            <a:r>
              <a:rPr lang="ru-RU" sz="1800" dirty="0" err="1"/>
              <a:t>каналында</a:t>
            </a:r>
            <a:r>
              <a:rPr lang="ru-RU" sz="1800" dirty="0"/>
              <a:t> - </a:t>
            </a:r>
            <a:r>
              <a:rPr lang="en-US" sz="1800" dirty="0">
                <a:hlinkClick r:id="rId4"/>
              </a:rPr>
              <a:t>https://www.youtube.com/channel/UCVz6rDPNSFuRDSzsQFResPg</a:t>
            </a: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en-US" sz="1800" dirty="0" err="1"/>
              <a:t>facebook</a:t>
            </a:r>
            <a:r>
              <a:rPr lang="en-US" sz="1800" dirty="0"/>
              <a:t> </a:t>
            </a:r>
            <a:r>
              <a:rPr lang="ru-RU" sz="1800" dirty="0" err="1"/>
              <a:t>әлеуметтік</a:t>
            </a:r>
            <a:r>
              <a:rPr lang="ru-RU" sz="1800" dirty="0"/>
              <a:t> </a:t>
            </a:r>
            <a:r>
              <a:rPr lang="ru-RU" sz="1800" dirty="0" err="1"/>
              <a:t>желісінде</a:t>
            </a:r>
            <a:r>
              <a:rPr lang="ru-RU" sz="1800" dirty="0"/>
              <a:t> - </a:t>
            </a:r>
            <a:r>
              <a:rPr lang="en-US" sz="1800" dirty="0">
                <a:hlinkClick r:id="rId5"/>
              </a:rPr>
              <a:t>https://www.facebook.com/pf.zhanuya</a:t>
            </a:r>
            <a:r>
              <a:rPr lang="ru-RU" sz="1800" dirty="0"/>
              <a:t> </a:t>
            </a:r>
            <a:br>
              <a:rPr lang="ru-RU" sz="1800" dirty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en-US" sz="1800" dirty="0"/>
              <a:t>Instagram </a:t>
            </a:r>
            <a:r>
              <a:rPr lang="ru-RU" sz="1800" dirty="0" err="1"/>
              <a:t>әлеуметтік</a:t>
            </a:r>
            <a:r>
              <a:rPr lang="ru-RU" sz="1800" dirty="0"/>
              <a:t> </a:t>
            </a:r>
            <a:r>
              <a:rPr lang="ru-RU" sz="1800" dirty="0" err="1"/>
              <a:t>желісінде</a:t>
            </a:r>
            <a:r>
              <a:rPr lang="ru-RU" sz="1800" dirty="0"/>
              <a:t> -  </a:t>
            </a:r>
            <a:r>
              <a:rPr lang="en-US" sz="1800" dirty="0">
                <a:hlinkClick r:id="rId6"/>
              </a:rPr>
              <a:t>https://www.instagram.com/zhanuya.pfzh</a:t>
            </a:r>
            <a:endParaRPr lang="ru-RU" sz="18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17157215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3037060"/>
            <a:ext cx="10058400" cy="1450757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>
                <a:latin typeface="+mn-lt"/>
              </a:rPr>
              <a:t>“</a:t>
            </a:r>
            <a:r>
              <a:rPr lang="kk-KZ" dirty="0">
                <a:latin typeface="+mn-lt"/>
              </a:rPr>
              <a:t>Жанұя отбасын қолдау орталығы</a:t>
            </a:r>
            <a:r>
              <a:rPr lang="en-US" dirty="0">
                <a:latin typeface="+mn-lt"/>
              </a:rPr>
              <a:t>”</a:t>
            </a:r>
            <a:r>
              <a:rPr lang="kk-KZ" dirty="0">
                <a:latin typeface="+mn-lt"/>
              </a:rPr>
              <a:t> ҚҚ</a:t>
            </a:r>
            <a:br>
              <a:rPr lang="kk-KZ" dirty="0">
                <a:latin typeface="+mn-lt"/>
              </a:rPr>
            </a:br>
            <a:r>
              <a:rPr lang="kk-KZ" dirty="0">
                <a:latin typeface="+mn-lt"/>
              </a:rPr>
              <a:t/>
            </a:r>
            <a:br>
              <a:rPr lang="kk-KZ" dirty="0">
                <a:latin typeface="+mn-lt"/>
              </a:rPr>
            </a:br>
            <a:r>
              <a:rPr lang="kk-KZ" dirty="0">
                <a:latin typeface="+mn-lt"/>
              </a:rPr>
              <a:t/>
            </a:r>
            <a:br>
              <a:rPr lang="kk-KZ" dirty="0">
                <a:latin typeface="+mn-lt"/>
              </a:rPr>
            </a:br>
            <a:r>
              <a:rPr lang="kk-KZ" dirty="0">
                <a:latin typeface="+mn-lt"/>
              </a:rPr>
              <a:t>  </a:t>
            </a:r>
            <a:r>
              <a:rPr lang="ru-RU" b="1" dirty="0">
                <a:latin typeface="+mn-lt"/>
              </a:rPr>
              <a:t>НАЗАРЛАРЫҢЫЗҒА РАҚМЕТ!</a:t>
            </a:r>
          </a:p>
        </p:txBody>
      </p:sp>
      <p:pic>
        <p:nvPicPr>
          <p:cNvPr id="4" name="Рисунок 1" descr="C:\Users\Office\Desktop\Фонд бланк\_____-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59632" y="182141"/>
            <a:ext cx="1475574" cy="1488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543108" y="5408023"/>
            <a:ext cx="30726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E-mail: </a:t>
            </a:r>
            <a:r>
              <a:rPr lang="en-US" dirty="0">
                <a:hlinkClick r:id="rId3"/>
              </a:rPr>
              <a:t>pf.zhanuya@gmail.com</a:t>
            </a:r>
            <a:endParaRPr lang="en-US" dirty="0"/>
          </a:p>
          <a:p>
            <a:r>
              <a:rPr lang="kk-KZ" dirty="0"/>
              <a:t>Тел</a:t>
            </a:r>
            <a:r>
              <a:rPr lang="en-US" dirty="0"/>
              <a:t>: +7(708)376-23-96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HDOfficeLightV0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Ретро">
  <a:themeElements>
    <a:clrScheme name="Ретро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Ретро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Retrospect" id="{5F128B03-DCCA-4EEB-AB3B-CF2899314A46}" vid="{3F1AAB62-24C6-49D2-8E01-B56FAC9A3DCD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TM02900688[[fn=Аспект]]</Template>
  <TotalTime>1749</TotalTime>
  <Words>455</Words>
  <Application>Microsoft Office PowerPoint</Application>
  <PresentationFormat>Произвольный</PresentationFormat>
  <Paragraphs>84</Paragraphs>
  <Slides>16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16</vt:i4>
      </vt:variant>
    </vt:vector>
  </HeadingPairs>
  <TitlesOfParts>
    <vt:vector size="18" baseType="lpstr">
      <vt:lpstr>HDOfficeLightV0</vt:lpstr>
      <vt:lpstr>Ретро</vt:lpstr>
      <vt:lpstr>Слайд 1</vt:lpstr>
      <vt:lpstr>Слайд 2</vt:lpstr>
      <vt:lpstr>«Балалардың психикалық жағдайын диагностикалау Ресурс жүйесі» автоматтандырылған бағдарламасы» (авторлық куәлік № 2174 28 қыркүйек 2017ж.)  Психологиялық мәселелердің барлық түрлерін шешуге арналған "Genesis" Экспресс-психотерапиялық тәсіл " (2019 жылғы 12 қарашадағы №6387 авторлық құқықпен қорғалған)  </vt:lpstr>
      <vt:lpstr>     "Балалардың психикалық жағдайын диагностикалау Ресурс жүйесі "автоматтандырылған бағдарламасы»    Рецензиялар және қолдану бойынша ұсыныстар:   Түзету педагогикасының ұлттық ғылыми-практикалық орталығы " ММ.   Алтынсарин атындағыҰлттық Білім Академиясы .   Алтынсарин Психология Ғылымдарының Халықаралық Академиясы  Барлық материалдар біздің сайтта орналастырылған: www.pfzh.kz  </vt:lpstr>
      <vt:lpstr>Қолдану саласы:</vt:lpstr>
      <vt:lpstr>WWW.PFZH.KZ</vt:lpstr>
      <vt:lpstr>PFZH APP</vt:lpstr>
      <vt:lpstr>1 санат (қызыл түс) - тәуекелі жоғары аймақ, шұғыл араласу, жасөспірім мен отбасына дереу психоәлеуметтік көмек көрсету қажет.   2 категория (сары түс) – жасырын тәуекел аймағы; жасөспірім мен отбасы психоәлеуметтік көмекке және психологиялық сүйемелдеуге мұқтаж;   3 категория (жасыл түс) –  психикалық норма аймағы;</vt:lpstr>
      <vt:lpstr>Ресурс бағдарламаны пайдалану бойынша біздің тәжірибеміз</vt:lpstr>
      <vt:lpstr>Слайд 10</vt:lpstr>
      <vt:lpstr>   Жалпы "жоғары қауіп" аймағынан 1 санаттан 185 бала психокоррекциялық көмекті алды   170 бала –Іле ауданынан   15 бала –Қарасай ауданынан  барлық балалар терапиядан сәтті өті.   </vt:lpstr>
      <vt:lpstr>Слайд 12</vt:lpstr>
      <vt:lpstr>Слайд 13</vt:lpstr>
      <vt:lpstr>Слайд 14</vt:lpstr>
      <vt:lpstr>           </vt:lpstr>
      <vt:lpstr>“Жанұя отбасын қолдау орталығы” ҚҚ     НАЗАРЛАРЫҢЫЗҒА РАҚМЕТ!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Дети-забота общая</dc:title>
  <dc:creator>Bek-Sultan Kalibekov</dc:creator>
  <cp:lastModifiedBy>Казбек</cp:lastModifiedBy>
  <cp:revision>158</cp:revision>
  <dcterms:created xsi:type="dcterms:W3CDTF">2017-03-27T10:20:12Z</dcterms:created>
  <dcterms:modified xsi:type="dcterms:W3CDTF">2021-03-26T07:37:41Z</dcterms:modified>
</cp:coreProperties>
</file>