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591453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651953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44597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121766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160441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137753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48424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59510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576726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251541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849895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5CE7C-15DA-4444-8E08-F0A01189DD01}" type="datetimeFigureOut">
              <a:rPr lang="kk-KZ" smtClean="0"/>
              <a:t>06.05.2019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16D67-54D0-4B64-9D74-E3466639F8E7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965439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27" y="562822"/>
            <a:ext cx="10525502" cy="589428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4094" y="786187"/>
            <a:ext cx="10811435" cy="1123296"/>
          </a:xfrm>
        </p:spPr>
        <p:txBody>
          <a:bodyPr>
            <a:noAutofit/>
          </a:bodyPr>
          <a:lstStyle/>
          <a:p>
            <a:r>
              <a:rPr lang="kk-KZ" sz="8500" b="1" dirty="0" smtClean="0">
                <a:solidFill>
                  <a:srgbClr val="FF0000"/>
                </a:solidFill>
              </a:rPr>
              <a:t>С++ тілінің элементтері</a:t>
            </a:r>
            <a:endParaRPr lang="kk-KZ" sz="8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46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>
            <a:noAutofit/>
          </a:bodyPr>
          <a:lstStyle/>
          <a:p>
            <a:r>
              <a:rPr lang="ru-RU" sz="9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Тілдің</a:t>
            </a:r>
            <a:r>
              <a:rPr lang="ru-RU" sz="9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9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алфавиті</a:t>
            </a:r>
            <a:endParaRPr lang="kk-KZ" sz="9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03411" y="1825625"/>
            <a:ext cx="11618259" cy="4351338"/>
          </a:xfrm>
        </p:spPr>
        <p:txBody>
          <a:bodyPr/>
          <a:lstStyle/>
          <a:p>
            <a:pPr lvl="0" fontAlgn="base"/>
            <a:r>
              <a:rPr lang="ru-RU" dirty="0" err="1" smtClean="0"/>
              <a:t>латынның</a:t>
            </a:r>
            <a:r>
              <a:rPr lang="ru-RU" dirty="0" smtClean="0"/>
              <a:t> бас </a:t>
            </a:r>
            <a:r>
              <a:rPr lang="ru-RU" dirty="0" err="1" smtClean="0"/>
              <a:t>және</a:t>
            </a:r>
            <a:r>
              <a:rPr lang="ru-RU" dirty="0" smtClean="0"/>
              <a:t> </a:t>
            </a:r>
            <a:r>
              <a:rPr lang="ru-RU" dirty="0" err="1" smtClean="0"/>
              <a:t>кіші</a:t>
            </a:r>
            <a:r>
              <a:rPr lang="ru-RU" dirty="0" smtClean="0"/>
              <a:t> </a:t>
            </a:r>
            <a:r>
              <a:rPr lang="ru-RU" dirty="0" err="1" smtClean="0"/>
              <a:t>әріптері</a:t>
            </a:r>
            <a:r>
              <a:rPr lang="ru-RU" dirty="0" smtClean="0"/>
              <a:t>, </a:t>
            </a:r>
            <a:r>
              <a:rPr lang="ru-RU" dirty="0" err="1" smtClean="0"/>
              <a:t>және</a:t>
            </a:r>
            <a:r>
              <a:rPr lang="ru-RU" dirty="0" smtClean="0"/>
              <a:t> </a:t>
            </a:r>
            <a:r>
              <a:rPr lang="ru-RU" dirty="0" err="1" smtClean="0"/>
              <a:t>төменгі</a:t>
            </a:r>
            <a:r>
              <a:rPr lang="ru-RU" dirty="0" smtClean="0"/>
              <a:t> </a:t>
            </a:r>
            <a:r>
              <a:rPr lang="ru-RU" dirty="0" err="1" smtClean="0"/>
              <a:t>сызықша</a:t>
            </a:r>
            <a:r>
              <a:rPr lang="ru-RU" dirty="0" smtClean="0"/>
              <a:t> </a:t>
            </a:r>
            <a:r>
              <a:rPr lang="ru-RU" dirty="0" err="1" smtClean="0"/>
              <a:t>белгісі</a:t>
            </a:r>
            <a:r>
              <a:rPr lang="ru-RU" dirty="0" smtClean="0"/>
              <a:t> (</a:t>
            </a:r>
            <a:r>
              <a:rPr lang="ru-RU" sz="2000" dirty="0" smtClean="0"/>
              <a:t>знак подчеркивания</a:t>
            </a:r>
            <a:r>
              <a:rPr lang="ru-RU" dirty="0" smtClean="0"/>
              <a:t>);</a:t>
            </a:r>
            <a:endParaRPr lang="ru-RU" dirty="0"/>
          </a:p>
          <a:p>
            <a:pPr lvl="0" fontAlgn="base"/>
            <a:r>
              <a:rPr lang="ru-RU" dirty="0" smtClean="0"/>
              <a:t>0 </a:t>
            </a:r>
            <a:r>
              <a:rPr lang="ru-RU" dirty="0" err="1" smtClean="0"/>
              <a:t>ден</a:t>
            </a:r>
            <a:r>
              <a:rPr lang="ru-RU" dirty="0" smtClean="0"/>
              <a:t> 9 </a:t>
            </a:r>
            <a:r>
              <a:rPr lang="ru-RU" dirty="0" err="1" smtClean="0"/>
              <a:t>ға</a:t>
            </a:r>
            <a:r>
              <a:rPr lang="ru-RU" dirty="0" smtClean="0"/>
              <a:t> </a:t>
            </a:r>
            <a:r>
              <a:rPr lang="ru-RU" dirty="0" err="1" smtClean="0"/>
              <a:t>дейінгі</a:t>
            </a:r>
            <a:r>
              <a:rPr lang="ru-RU" dirty="0" smtClean="0"/>
              <a:t> араб </a:t>
            </a:r>
            <a:r>
              <a:rPr lang="ru-RU" dirty="0" err="1" smtClean="0"/>
              <a:t>цифрлары</a:t>
            </a:r>
            <a:r>
              <a:rPr lang="ru-RU" dirty="0" smtClean="0"/>
              <a:t>;</a:t>
            </a:r>
            <a:endParaRPr lang="ru-RU" dirty="0"/>
          </a:p>
          <a:p>
            <a:pPr lvl="0" fontAlgn="base"/>
            <a:r>
              <a:rPr lang="ru-RU" dirty="0" err="1" smtClean="0"/>
              <a:t>арнайы</a:t>
            </a:r>
            <a:r>
              <a:rPr lang="ru-RU" dirty="0" smtClean="0"/>
              <a:t> </a:t>
            </a:r>
            <a:r>
              <a:rPr lang="ru-RU" dirty="0" err="1" smtClean="0"/>
              <a:t>белгілер</a:t>
            </a:r>
            <a:r>
              <a:rPr lang="ru-RU" dirty="0" smtClean="0"/>
              <a:t>: </a:t>
            </a:r>
            <a:r>
              <a:rPr lang="ru-RU" dirty="0"/>
              <a:t>" { } , | [ ] ( ) + - / % * . \ ? &lt; = &gt; ! &amp; # - ; ' '</a:t>
            </a:r>
          </a:p>
          <a:p>
            <a:r>
              <a:rPr lang="ru-RU" dirty="0" err="1" smtClean="0"/>
              <a:t>ажыратушы</a:t>
            </a:r>
            <a:r>
              <a:rPr lang="ru-RU" dirty="0" smtClean="0"/>
              <a:t> </a:t>
            </a:r>
            <a:r>
              <a:rPr lang="ru-RU" dirty="0" err="1" smtClean="0"/>
              <a:t>символдар</a:t>
            </a:r>
            <a:r>
              <a:rPr lang="ru-RU" dirty="0" smtClean="0"/>
              <a:t>: </a:t>
            </a:r>
            <a:r>
              <a:rPr lang="ru-RU" dirty="0"/>
              <a:t>пробел, </a:t>
            </a:r>
            <a:r>
              <a:rPr lang="ru-RU" dirty="0" smtClean="0"/>
              <a:t>табуляция символы (</a:t>
            </a:r>
            <a:r>
              <a:rPr lang="en-US" dirty="0" smtClean="0"/>
              <a:t>Tab</a:t>
            </a:r>
            <a:r>
              <a:rPr lang="ru-RU" dirty="0" smtClean="0"/>
              <a:t>), </a:t>
            </a:r>
            <a:r>
              <a:rPr lang="ru-RU" dirty="0" err="1" smtClean="0"/>
              <a:t>жаңа</a:t>
            </a:r>
            <a:r>
              <a:rPr lang="ru-RU" dirty="0" smtClean="0"/>
              <a:t> </a:t>
            </a:r>
            <a:r>
              <a:rPr lang="ru-RU" dirty="0" err="1" smtClean="0"/>
              <a:t>қатарға</a:t>
            </a:r>
            <a:r>
              <a:rPr lang="ru-RU" dirty="0" smtClean="0"/>
              <a:t> </a:t>
            </a:r>
            <a:r>
              <a:rPr lang="ru-RU" dirty="0" err="1" smtClean="0"/>
              <a:t>өту</a:t>
            </a:r>
            <a:r>
              <a:rPr lang="ru-RU" dirty="0" smtClean="0"/>
              <a:t> символы</a:t>
            </a:r>
            <a:r>
              <a:rPr lang="en-US" dirty="0" smtClean="0"/>
              <a:t> (Enter)</a:t>
            </a:r>
            <a:r>
              <a:rPr lang="ru-RU" dirty="0" smtClean="0"/>
              <a:t>.</a:t>
            </a:r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251619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dirty="0" smtClean="0">
                <a:solidFill>
                  <a:srgbClr val="FF0000"/>
                </a:solidFill>
              </a:rPr>
              <a:t>Алфавит символдарынан тілдің лексемі қалыптасады </a:t>
            </a:r>
            <a:r>
              <a:rPr lang="ru-RU" dirty="0" smtClean="0">
                <a:solidFill>
                  <a:srgbClr val="FF0000"/>
                </a:solidFill>
              </a:rPr>
              <a:t>(</a:t>
            </a:r>
            <a:r>
              <a:rPr lang="ru-RU" dirty="0" err="1" smtClean="0">
                <a:solidFill>
                  <a:srgbClr val="FF0000"/>
                </a:solidFill>
              </a:rPr>
              <a:t>тілдің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минималды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бірлігі</a:t>
            </a:r>
            <a:r>
              <a:rPr lang="ru-RU" dirty="0" smtClean="0">
                <a:solidFill>
                  <a:srgbClr val="FF0000"/>
                </a:solidFill>
              </a:rPr>
              <a:t>):</a:t>
            </a:r>
            <a:endParaRPr lang="kk-KZ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070" y="1882588"/>
            <a:ext cx="10515600" cy="3877516"/>
          </a:xfrm>
        </p:spPr>
        <p:txBody>
          <a:bodyPr>
            <a:noAutofit/>
          </a:bodyPr>
          <a:lstStyle/>
          <a:p>
            <a:pPr lvl="0" fontAlgn="base">
              <a:lnSpc>
                <a:spcPct val="150000"/>
              </a:lnSpc>
            </a:pPr>
            <a:r>
              <a:rPr lang="ru-RU" sz="3500" dirty="0" err="1" smtClean="0"/>
              <a:t>идентификаторлар</a:t>
            </a:r>
            <a:r>
              <a:rPr lang="ru-RU" sz="3500" dirty="0" smtClean="0"/>
              <a:t>;</a:t>
            </a:r>
            <a:endParaRPr lang="ru-RU" sz="3500" dirty="0"/>
          </a:p>
          <a:p>
            <a:pPr lvl="0" fontAlgn="base">
              <a:lnSpc>
                <a:spcPct val="150000"/>
              </a:lnSpc>
            </a:pPr>
            <a:r>
              <a:rPr lang="ru-RU" sz="3500" dirty="0" err="1" smtClean="0"/>
              <a:t>кілт</a:t>
            </a:r>
            <a:r>
              <a:rPr lang="ru-RU" sz="3500" dirty="0" smtClean="0"/>
              <a:t> </a:t>
            </a:r>
            <a:r>
              <a:rPr lang="ru-RU" sz="3500" dirty="0" err="1" smtClean="0"/>
              <a:t>сөздер</a:t>
            </a:r>
            <a:r>
              <a:rPr lang="ru-RU" sz="3500" dirty="0" smtClean="0"/>
              <a:t> (</a:t>
            </a:r>
            <a:r>
              <a:rPr lang="ru-RU" sz="3500" dirty="0" err="1" smtClean="0"/>
              <a:t>түйінді</a:t>
            </a:r>
            <a:r>
              <a:rPr lang="ru-RU" sz="3500" dirty="0" smtClean="0"/>
              <a:t> </a:t>
            </a:r>
            <a:r>
              <a:rPr lang="ru-RU" sz="3500" dirty="0" err="1" smtClean="0"/>
              <a:t>сөзддер</a:t>
            </a:r>
            <a:r>
              <a:rPr lang="ru-RU" sz="3500" dirty="0" smtClean="0"/>
              <a:t>);</a:t>
            </a:r>
            <a:endParaRPr lang="ru-RU" sz="3500" dirty="0"/>
          </a:p>
          <a:p>
            <a:pPr lvl="0" fontAlgn="base">
              <a:lnSpc>
                <a:spcPct val="150000"/>
              </a:lnSpc>
            </a:pPr>
            <a:r>
              <a:rPr lang="ru-RU" sz="3500" dirty="0" err="1" smtClean="0"/>
              <a:t>операциялар</a:t>
            </a:r>
            <a:r>
              <a:rPr lang="ru-RU" sz="3500" dirty="0" smtClean="0"/>
              <a:t> </a:t>
            </a:r>
            <a:r>
              <a:rPr lang="ru-RU" sz="3500" dirty="0" err="1" smtClean="0"/>
              <a:t>белгілері</a:t>
            </a:r>
            <a:r>
              <a:rPr lang="ru-RU" sz="3500" dirty="0" smtClean="0"/>
              <a:t>;</a:t>
            </a:r>
            <a:endParaRPr lang="ru-RU" sz="3500" dirty="0"/>
          </a:p>
          <a:p>
            <a:pPr lvl="0" fontAlgn="base">
              <a:lnSpc>
                <a:spcPct val="150000"/>
              </a:lnSpc>
            </a:pPr>
            <a:r>
              <a:rPr lang="ru-RU" sz="3500" dirty="0" err="1" smtClean="0"/>
              <a:t>тұрақтылар</a:t>
            </a:r>
            <a:r>
              <a:rPr lang="ru-RU" sz="3500" dirty="0" smtClean="0"/>
              <a:t>;</a:t>
            </a:r>
            <a:endParaRPr lang="ru-RU" sz="3500" dirty="0"/>
          </a:p>
          <a:p>
            <a:pPr>
              <a:lnSpc>
                <a:spcPct val="150000"/>
              </a:lnSpc>
            </a:pPr>
            <a:r>
              <a:rPr lang="ru-RU" sz="3500" dirty="0" err="1" smtClean="0"/>
              <a:t>ажыратқыштар</a:t>
            </a:r>
            <a:r>
              <a:rPr lang="ru-RU" sz="3500" dirty="0" smtClean="0"/>
              <a:t> (</a:t>
            </a:r>
            <a:r>
              <a:rPr lang="ru-RU" sz="3500" dirty="0" err="1" smtClean="0"/>
              <a:t>жақшалар</a:t>
            </a:r>
            <a:r>
              <a:rPr lang="ru-RU" sz="3500" dirty="0" smtClean="0"/>
              <a:t>, </a:t>
            </a:r>
            <a:r>
              <a:rPr lang="ru-RU" sz="3500" dirty="0" err="1" smtClean="0"/>
              <a:t>нүкте</a:t>
            </a:r>
            <a:r>
              <a:rPr lang="ru-RU" sz="3500" dirty="0" smtClean="0"/>
              <a:t>, </a:t>
            </a:r>
            <a:r>
              <a:rPr lang="ru-RU" sz="3500" dirty="0" err="1" smtClean="0"/>
              <a:t>үтір</a:t>
            </a:r>
            <a:r>
              <a:rPr lang="ru-RU" sz="3500" dirty="0" smtClean="0"/>
              <a:t>, </a:t>
            </a:r>
            <a:r>
              <a:rPr lang="ru-RU" sz="3500" dirty="0" err="1" smtClean="0"/>
              <a:t>пробелдер</a:t>
            </a:r>
            <a:r>
              <a:rPr lang="ru-RU" sz="3500" dirty="0" smtClean="0"/>
              <a:t>).</a:t>
            </a:r>
            <a:endParaRPr lang="kk-KZ" sz="3500" dirty="0"/>
          </a:p>
        </p:txBody>
      </p:sp>
    </p:spTree>
    <p:extLst>
      <p:ext uri="{BB962C8B-B14F-4D97-AF65-F5344CB8AC3E}">
        <p14:creationId xmlns:p14="http://schemas.microsoft.com/office/powerpoint/2010/main" val="124306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7500" b="1" dirty="0" err="1" smtClean="0">
                <a:solidFill>
                  <a:srgbClr val="FF0000"/>
                </a:solidFill>
              </a:rPr>
              <a:t>Идентификаторлар</a:t>
            </a:r>
            <a:endParaRPr lang="kk-KZ" sz="75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25562"/>
            <a:ext cx="10515600" cy="5155919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kk-KZ" sz="3000" b="1" dirty="0" smtClean="0">
                <a:solidFill>
                  <a:srgbClr val="00B0F0"/>
                </a:solidFill>
              </a:rPr>
              <a:t>Идентификатор – бұл программалық объекттің аты.</a:t>
            </a:r>
          </a:p>
          <a:p>
            <a:pPr marL="0" indent="0" algn="just">
              <a:buNone/>
            </a:pPr>
            <a:r>
              <a:rPr lang="kk-KZ" dirty="0" smtClean="0"/>
              <a:t>Идентификатордың бірінші символы әріп немесе төменгі сызықша болуы керек. Идентификатор ішінде пробелдерді қолдануға болмайды. </a:t>
            </a:r>
          </a:p>
          <a:p>
            <a:pPr marL="0" indent="0" algn="just">
              <a:buNone/>
            </a:pPr>
            <a:r>
              <a:rPr lang="kk-KZ" dirty="0" smtClean="0"/>
              <a:t>Мысалы: </a:t>
            </a:r>
            <a:r>
              <a:rPr lang="en-US" dirty="0" smtClean="0"/>
              <a:t>v1, _sum</a:t>
            </a:r>
          </a:p>
          <a:p>
            <a:pPr marL="0" indent="0" algn="just">
              <a:buNone/>
            </a:pPr>
            <a:r>
              <a:rPr lang="kk-KZ" sz="3000" b="1" dirty="0" smtClean="0">
                <a:solidFill>
                  <a:srgbClr val="00B0F0"/>
                </a:solidFill>
              </a:rPr>
              <a:t>Идентификаторларды таңдағанда мыналарды ескеру қажет:</a:t>
            </a:r>
          </a:p>
          <a:p>
            <a:pPr lvl="0" fontAlgn="base"/>
            <a:r>
              <a:rPr lang="ru-RU" i="1" dirty="0"/>
              <a:t>идентификатор </a:t>
            </a:r>
            <a:r>
              <a:rPr lang="ru-RU" i="1" dirty="0" err="1" smtClean="0"/>
              <a:t>аты</a:t>
            </a:r>
            <a:r>
              <a:rPr lang="ru-RU" i="1" dirty="0" smtClean="0"/>
              <a:t> </a:t>
            </a:r>
            <a:r>
              <a:rPr lang="ru-RU" i="1" dirty="0" err="1" smtClean="0"/>
              <a:t>кілт</a:t>
            </a:r>
            <a:r>
              <a:rPr lang="ru-RU" i="1" dirty="0" smtClean="0"/>
              <a:t> (</a:t>
            </a:r>
            <a:r>
              <a:rPr lang="ru-RU" i="1" dirty="0" err="1" smtClean="0"/>
              <a:t>резервтелген</a:t>
            </a:r>
            <a:r>
              <a:rPr lang="ru-RU" i="1" dirty="0" smtClean="0"/>
              <a:t>) </a:t>
            </a:r>
            <a:r>
              <a:rPr lang="ru-RU" i="1" dirty="0" err="1" smtClean="0"/>
              <a:t>сөздерден</a:t>
            </a:r>
            <a:r>
              <a:rPr lang="ru-RU" i="1" dirty="0" smtClean="0"/>
              <a:t> </a:t>
            </a:r>
            <a:r>
              <a:rPr lang="ru-RU" i="1" dirty="0" err="1" smtClean="0"/>
              <a:t>құрылмауы</a:t>
            </a:r>
            <a:r>
              <a:rPr lang="ru-RU" i="1" dirty="0" smtClean="0"/>
              <a:t> </a:t>
            </a:r>
            <a:r>
              <a:rPr lang="ru-RU" i="1" dirty="0" err="1" smtClean="0"/>
              <a:t>керек</a:t>
            </a:r>
            <a:r>
              <a:rPr lang="ru-RU" i="1" dirty="0" smtClean="0"/>
              <a:t> </a:t>
            </a:r>
            <a:r>
              <a:rPr lang="ru-RU" i="1" dirty="0" err="1" smtClean="0"/>
              <a:t>және</a:t>
            </a:r>
            <a:r>
              <a:rPr lang="ru-RU" i="1" dirty="0" smtClean="0"/>
              <a:t> </a:t>
            </a:r>
            <a:r>
              <a:rPr lang="ru-RU" i="1" dirty="0" err="1" smtClean="0"/>
              <a:t>тілдің</a:t>
            </a:r>
            <a:r>
              <a:rPr lang="ru-RU" i="1" dirty="0" smtClean="0"/>
              <a:t> </a:t>
            </a:r>
            <a:r>
              <a:rPr lang="ru-RU" i="1" dirty="0" err="1" smtClean="0"/>
              <a:t>стандартты</a:t>
            </a:r>
            <a:r>
              <a:rPr lang="ru-RU" i="1" dirty="0" smtClean="0"/>
              <a:t> </a:t>
            </a:r>
            <a:r>
              <a:rPr lang="ru-RU" i="1" dirty="0" err="1" smtClean="0"/>
              <a:t>объекттерін</a:t>
            </a:r>
            <a:r>
              <a:rPr lang="ru-RU" i="1" dirty="0" smtClean="0"/>
              <a:t> </a:t>
            </a:r>
            <a:r>
              <a:rPr lang="ru-RU" i="1" dirty="0" err="1" smtClean="0"/>
              <a:t>қолданбау</a:t>
            </a:r>
            <a:r>
              <a:rPr lang="ru-RU" i="1" dirty="0" smtClean="0"/>
              <a:t> </a:t>
            </a:r>
            <a:r>
              <a:rPr lang="ru-RU" i="1" dirty="0" err="1" smtClean="0"/>
              <a:t>керек</a:t>
            </a:r>
            <a:r>
              <a:rPr lang="ru-RU" i="1" dirty="0" smtClean="0"/>
              <a:t>;</a:t>
            </a:r>
            <a:endParaRPr lang="ru-RU" dirty="0"/>
          </a:p>
          <a:p>
            <a:r>
              <a:rPr lang="ru-RU" i="1" dirty="0" err="1" smtClean="0"/>
              <a:t>төменгі</a:t>
            </a:r>
            <a:r>
              <a:rPr lang="ru-RU" i="1" dirty="0" smtClean="0"/>
              <a:t> </a:t>
            </a:r>
            <a:r>
              <a:rPr lang="ru-RU" i="1" dirty="0" err="1" smtClean="0"/>
              <a:t>сызықшадан</a:t>
            </a:r>
            <a:r>
              <a:rPr lang="ru-RU" i="1" dirty="0" smtClean="0"/>
              <a:t> </a:t>
            </a:r>
            <a:r>
              <a:rPr lang="ru-RU" i="1" dirty="0" err="1" smtClean="0"/>
              <a:t>бастау</a:t>
            </a:r>
            <a:r>
              <a:rPr lang="ru-RU" i="1" dirty="0" smtClean="0"/>
              <a:t> </a:t>
            </a:r>
            <a:r>
              <a:rPr lang="ru-RU" i="1" dirty="0" err="1" smtClean="0"/>
              <a:t>ұсыныс</a:t>
            </a:r>
            <a:r>
              <a:rPr lang="ru-RU" i="1" dirty="0" smtClean="0"/>
              <a:t> </a:t>
            </a:r>
            <a:r>
              <a:rPr lang="ru-RU" i="1" dirty="0" err="1" smtClean="0"/>
              <a:t>етілмейді</a:t>
            </a:r>
            <a:r>
              <a:rPr lang="ru-RU" i="1" dirty="0" smtClean="0"/>
              <a:t> </a:t>
            </a:r>
            <a:r>
              <a:rPr lang="ru-RU" i="1" dirty="0" err="1" smtClean="0"/>
              <a:t>себебі</a:t>
            </a:r>
            <a:r>
              <a:rPr lang="ru-RU" i="1" dirty="0" smtClean="0"/>
              <a:t> </a:t>
            </a:r>
            <a:r>
              <a:rPr lang="ru-RU" i="1" dirty="0" err="1" smtClean="0"/>
              <a:t>мұндай</a:t>
            </a:r>
            <a:r>
              <a:rPr lang="ru-RU" i="1" dirty="0" smtClean="0"/>
              <a:t> </a:t>
            </a:r>
            <a:r>
              <a:rPr lang="ru-RU" i="1" dirty="0" err="1" smtClean="0"/>
              <a:t>жағдайда</a:t>
            </a:r>
            <a:r>
              <a:rPr lang="ru-RU" i="1" dirty="0" smtClean="0"/>
              <a:t> </a:t>
            </a:r>
            <a:r>
              <a:rPr lang="ru-RU" i="1" dirty="0" err="1" smtClean="0"/>
              <a:t>олар</a:t>
            </a:r>
            <a:r>
              <a:rPr lang="ru-RU" i="1" dirty="0" smtClean="0"/>
              <a:t> </a:t>
            </a:r>
            <a:r>
              <a:rPr lang="ru-RU" i="1" dirty="0" err="1" smtClean="0"/>
              <a:t>жүйелік</a:t>
            </a:r>
            <a:r>
              <a:rPr lang="ru-RU" i="1" dirty="0" smtClean="0"/>
              <a:t> функция </a:t>
            </a:r>
            <a:r>
              <a:rPr lang="ru-RU" i="1" dirty="0" err="1" smtClean="0"/>
              <a:t>немесе</a:t>
            </a:r>
            <a:r>
              <a:rPr lang="ru-RU" i="1" dirty="0" smtClean="0"/>
              <a:t> </a:t>
            </a:r>
            <a:r>
              <a:rPr lang="ru-RU" i="1" dirty="0" err="1" smtClean="0"/>
              <a:t>айнымалылармен</a:t>
            </a:r>
            <a:r>
              <a:rPr lang="ru-RU" i="1" dirty="0" smtClean="0"/>
              <a:t> </a:t>
            </a:r>
            <a:r>
              <a:rPr lang="ru-RU" i="1" dirty="0" err="1" smtClean="0"/>
              <a:t>сәйкес</a:t>
            </a:r>
            <a:r>
              <a:rPr lang="ru-RU" i="1" dirty="0" smtClean="0"/>
              <a:t> </a:t>
            </a:r>
            <a:r>
              <a:rPr lang="ru-RU" i="1" dirty="0" err="1" smtClean="0"/>
              <a:t>келіп</a:t>
            </a:r>
            <a:r>
              <a:rPr lang="ru-RU" i="1" dirty="0" smtClean="0"/>
              <a:t> </a:t>
            </a:r>
            <a:r>
              <a:rPr lang="ru-RU" i="1" dirty="0" err="1" smtClean="0"/>
              <a:t>қалуы</a:t>
            </a:r>
            <a:r>
              <a:rPr lang="ru-RU" i="1" dirty="0" smtClean="0"/>
              <a:t> </a:t>
            </a:r>
            <a:r>
              <a:rPr lang="ru-RU" i="1" dirty="0" err="1" smtClean="0"/>
              <a:t>мүмкін</a:t>
            </a:r>
            <a:r>
              <a:rPr lang="ru-RU" i="1" dirty="0" smtClean="0"/>
              <a:t>.</a:t>
            </a:r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93193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7859" y="0"/>
            <a:ext cx="10515600" cy="804769"/>
          </a:xfrm>
        </p:spPr>
        <p:txBody>
          <a:bodyPr>
            <a:normAutofit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Кілт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түйінді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сөздер</a:t>
            </a:r>
            <a:endParaRPr lang="kk-KZ" sz="5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7658750"/>
              </p:ext>
            </p:extLst>
          </p:nvPr>
        </p:nvGraphicFramePr>
        <p:xfrm>
          <a:off x="1062316" y="670560"/>
          <a:ext cx="10116672" cy="6187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9168"/>
                <a:gridCol w="2529168"/>
                <a:gridCol w="2529168"/>
                <a:gridCol w="2529168"/>
              </a:tblGrid>
              <a:tr h="60333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 err="1">
                          <a:effectLst/>
                        </a:rPr>
                        <a:t>asm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auto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bool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break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case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catch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char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class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const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const_cast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continue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default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delete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do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double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dynamic_cast</a:t>
                      </a:r>
                      <a:endParaRPr lang="ru-RU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</a:rPr>
                        <a:t>else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enum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explicit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export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extern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false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float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for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friend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goto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if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inline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int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long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mutable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namespace</a:t>
                      </a:r>
                      <a:endParaRPr lang="ru-RU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</a:rPr>
                        <a:t>new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operator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private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protected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public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register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reinterpret_cast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return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short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signed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sizeof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static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static__cast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struct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switch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template</a:t>
                      </a:r>
                      <a:endParaRPr lang="ru-RU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</a:rPr>
                        <a:t>this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throw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true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try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typedef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typeid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typename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union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unsigned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using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virtual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void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volatile</a:t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 err="1">
                          <a:effectLst/>
                        </a:rPr>
                        <a:t>wchar_t</a:t>
                      </a:r>
                      <a:r>
                        <a:rPr lang="en-US" sz="2500" dirty="0">
                          <a:effectLst/>
                        </a:rPr>
                        <a:t/>
                      </a:r>
                      <a:br>
                        <a:rPr lang="en-US" sz="2500" dirty="0">
                          <a:effectLst/>
                        </a:rPr>
                      </a:br>
                      <a:r>
                        <a:rPr lang="en-US" sz="2500" dirty="0">
                          <a:effectLst/>
                        </a:rPr>
                        <a:t>while</a:t>
                      </a:r>
                      <a:endParaRPr lang="ru-RU" sz="2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6740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6526"/>
            <a:ext cx="10515600" cy="6837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Операциялар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белгілері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Операциялар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белгісі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000" i="1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бұл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операндалармен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амалдарды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анықтаушы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бір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немесе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одан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көп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символдар</a:t>
            </a:r>
            <a:r>
              <a:rPr lang="ru-RU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ru-RU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Операциялар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құрамындағы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операндалар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саны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бойынша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унарлы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бинарлы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тернарлы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болып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бөлінеді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kk-K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856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0313"/>
            <a:ext cx="10515600" cy="831663"/>
          </a:xfrm>
        </p:spPr>
        <p:txBody>
          <a:bodyPr>
            <a:normAutofit/>
          </a:bodyPr>
          <a:lstStyle/>
          <a:p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Тұрақтылар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Константалар</a:t>
            </a:r>
            <a:r>
              <a:rPr lang="ru-RU" sz="5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93613"/>
            <a:ext cx="10515600" cy="1724399"/>
          </a:xfrm>
        </p:spPr>
        <p:txBody>
          <a:bodyPr/>
          <a:lstStyle/>
          <a:p>
            <a:pPr marL="0" indent="0">
              <a:buNone/>
            </a:pPr>
            <a:r>
              <a:rPr lang="kk-KZ" dirty="0" smtClean="0"/>
              <a:t>Тұрақтылар деп өзгерметін шалалар айтылады. </a:t>
            </a:r>
          </a:p>
          <a:p>
            <a:pPr marL="0" indent="0">
              <a:buNone/>
            </a:pPr>
            <a:endParaRPr lang="kk-KZ" sz="1000" dirty="0"/>
          </a:p>
          <a:p>
            <a:pPr marL="0" indent="0">
              <a:buNone/>
            </a:pPr>
            <a:r>
              <a:rPr lang="kk-KZ" dirty="0" smtClean="0"/>
              <a:t>Тұрақтылар бүтін, нақты, символдық және қатарлық (жолдық) </a:t>
            </a:r>
            <a:r>
              <a:rPr lang="kk-KZ" dirty="0" smtClean="0"/>
              <a:t>болып бөлінеді</a:t>
            </a:r>
            <a:r>
              <a:rPr lang="kk-KZ" dirty="0" smtClean="0"/>
              <a:t>.</a:t>
            </a:r>
          </a:p>
          <a:p>
            <a:pPr marL="0" indent="0">
              <a:buNone/>
            </a:pPr>
            <a:endParaRPr lang="kk-KZ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42683" y="3059015"/>
            <a:ext cx="10515600" cy="831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Түсініктемелер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Комментариялар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83024" y="4075762"/>
            <a:ext cx="10515600" cy="2540191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k-KZ" dirty="0" smtClean="0"/>
              <a:t>Түсініктемелер бағдарламаның бір бөлігін немесе жалпы </a:t>
            </a:r>
            <a:r>
              <a:rPr lang="kk-KZ" dirty="0" smtClean="0"/>
              <a:t>бағдарламаға  түсінік беру </a:t>
            </a:r>
            <a:r>
              <a:rPr lang="kk-KZ" dirty="0" smtClean="0"/>
              <a:t>үшін қолданылады. Бағдарлама орындалуы барысында компилятор түсініктемелерді жойып жібереді.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kk-KZ" sz="10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kk-KZ" b="1" dirty="0" smtClean="0">
                <a:solidFill>
                  <a:schemeClr val="accent1"/>
                </a:solidFill>
              </a:rPr>
              <a:t>С++ тілінде </a:t>
            </a:r>
            <a:r>
              <a:rPr lang="kk-KZ" b="1" dirty="0" smtClean="0">
                <a:solidFill>
                  <a:schemeClr val="accent1"/>
                </a:solidFill>
              </a:rPr>
              <a:t>түсініктемелерді жазудың </a:t>
            </a:r>
            <a:r>
              <a:rPr lang="kk-KZ" b="1" dirty="0" smtClean="0">
                <a:solidFill>
                  <a:schemeClr val="accent1"/>
                </a:solidFill>
              </a:rPr>
              <a:t>екі түрі қолданылады:</a:t>
            </a:r>
          </a:p>
          <a:p>
            <a:pPr>
              <a:buFontTx/>
              <a:buChar char="-"/>
            </a:pPr>
            <a:r>
              <a:rPr lang="kk-KZ" dirty="0" smtClean="0"/>
              <a:t>түсініктемелер // символдарымен басталады және жаңа жолға өту (</a:t>
            </a:r>
            <a:r>
              <a:rPr lang="en-US" dirty="0" smtClean="0"/>
              <a:t>Enter</a:t>
            </a:r>
            <a:r>
              <a:rPr lang="kk-KZ" dirty="0" smtClean="0"/>
              <a:t>)</a:t>
            </a:r>
            <a:r>
              <a:rPr lang="en-US" dirty="0" smtClean="0"/>
              <a:t> </a:t>
            </a:r>
            <a:r>
              <a:rPr lang="kk-KZ" dirty="0" smtClean="0"/>
              <a:t>белгісімен аяқталады;</a:t>
            </a:r>
          </a:p>
          <a:p>
            <a:pPr>
              <a:buFontTx/>
              <a:buChar char="-"/>
            </a:pPr>
            <a:r>
              <a:rPr lang="kk-KZ" dirty="0" smtClean="0"/>
              <a:t>түсініктемелер  /* ... ... ... */ символдарының арасына жазылады.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614504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Арифметикалық операциялар</a:t>
            </a:r>
            <a:endParaRPr lang="kk-KZ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644496" y="2570133"/>
            <a:ext cx="4903009" cy="2862322"/>
          </a:xfrm>
          <a:prstGeom prst="rect">
            <a:avLst/>
          </a:prstGeom>
          <a:solidFill>
            <a:srgbClr val="F9F2F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7254E"/>
                </a:solidFill>
                <a:effectLst/>
                <a:latin typeface="Monaco"/>
              </a:rPr>
              <a:t>+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 —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қосу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;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7254E"/>
                </a:solidFill>
                <a:effectLst/>
                <a:latin typeface="Monaco"/>
              </a:rPr>
              <a:t>-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 —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азайту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;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7254E"/>
                </a:solidFill>
                <a:effectLst/>
                <a:latin typeface="Monaco"/>
              </a:rPr>
              <a:t>*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 —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көбейту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;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7254E"/>
                </a:solidFill>
                <a:effectLst/>
                <a:latin typeface="Monaco"/>
              </a:rPr>
              <a:t>/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 —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бөлу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;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7254E"/>
                </a:solidFill>
                <a:effectLst/>
                <a:latin typeface="Monaco"/>
              </a:rPr>
              <a:t>%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 — </a:t>
            </a:r>
            <a:r>
              <a:rPr kumimoji="0" lang="ru-RU" sz="36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бөлудегі</a:t>
            </a:r>
            <a:r>
              <a:rPr kumimoji="0" lang="ru-RU" sz="36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 </a:t>
            </a:r>
            <a:r>
              <a:rPr kumimoji="0" lang="ru-RU" sz="3600" b="0" i="0" u="none" strike="noStrike" cap="none" normalizeH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қалдық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74481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814" t="17997" r="42066" b="34413"/>
          <a:stretch/>
        </p:blipFill>
        <p:spPr>
          <a:xfrm>
            <a:off x="811627" y="874059"/>
            <a:ext cx="10773888" cy="513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13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647" y="0"/>
            <a:ext cx="10515600" cy="510988"/>
          </a:xfrm>
        </p:spPr>
        <p:txBody>
          <a:bodyPr>
            <a:normAutofit fontScale="90000"/>
          </a:bodyPr>
          <a:lstStyle/>
          <a:p>
            <a:pPr algn="ctr"/>
            <a:r>
              <a:rPr lang="kk-KZ" dirty="0" smtClean="0"/>
              <a:t>Математикалық функциялар</a:t>
            </a:r>
            <a:endParaRPr lang="kk-KZ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7246647"/>
              </p:ext>
            </p:extLst>
          </p:nvPr>
        </p:nvGraphicFramePr>
        <p:xfrm>
          <a:off x="1167653" y="629213"/>
          <a:ext cx="9883588" cy="6228787"/>
        </p:xfrm>
        <a:graphic>
          <a:graphicData uri="http://schemas.openxmlformats.org/drawingml/2006/table">
            <a:tbl>
              <a:tblPr/>
              <a:tblGrid>
                <a:gridCol w="1583937"/>
                <a:gridCol w="5096338"/>
                <a:gridCol w="3203313"/>
              </a:tblGrid>
              <a:tr h="301622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dirty="0">
                          <a:effectLst/>
                        </a:rPr>
                        <a:t>Функция</a:t>
                      </a:r>
                    </a:p>
                  </a:txBody>
                  <a:tcPr marL="44401" marR="44401" marT="44401" marB="44401" anchor="b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1C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dirty="0">
                          <a:effectLst/>
                        </a:rPr>
                        <a:t>Описание</a:t>
                      </a:r>
                    </a:p>
                  </a:txBody>
                  <a:tcPr marL="44401" marR="44401" marT="44401" marB="44401" anchor="b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1C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>
                          <a:effectLst/>
                        </a:rPr>
                        <a:t>Пример</a:t>
                      </a:r>
                    </a:p>
                  </a:txBody>
                  <a:tcPr marL="44401" marR="44401" marT="44401" marB="44401" anchor="b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1C2"/>
                    </a:solidFill>
                  </a:tcPr>
                </a:tc>
              </a:tr>
              <a:tr h="535195">
                <a:tc>
                  <a:txBody>
                    <a:bodyPr/>
                    <a:lstStyle/>
                    <a:p>
                      <a:pPr fontAlgn="t"/>
                      <a:r>
                        <a:rPr lang="en-US" sz="2000" b="1" dirty="0">
                          <a:effectLst/>
                        </a:rPr>
                        <a:t>abs( a )</a:t>
                      </a:r>
                      <a:endParaRPr lang="en-US" sz="2000" dirty="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 dirty="0">
                          <a:effectLst/>
                        </a:rPr>
                        <a:t>модуль или абсолютное значение от </a:t>
                      </a:r>
                      <a:r>
                        <a:rPr lang="ru-RU" sz="2000" b="1" dirty="0">
                          <a:effectLst/>
                        </a:rPr>
                        <a:t>а</a:t>
                      </a:r>
                      <a:endParaRPr lang="ru-RU" sz="2000" dirty="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de-DE" sz="2000">
                          <a:effectLst/>
                        </a:rPr>
                        <a:t>abs(-3.0)= 3.0</a:t>
                      </a:r>
                      <a:br>
                        <a:rPr lang="de-DE" sz="2000">
                          <a:effectLst/>
                        </a:rPr>
                      </a:br>
                      <a:r>
                        <a:rPr lang="de-DE" sz="2000">
                          <a:effectLst/>
                        </a:rPr>
                        <a:t>abs(5.0)= 5.0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535195">
                <a:tc>
                  <a:txBody>
                    <a:bodyPr/>
                    <a:lstStyle/>
                    <a:p>
                      <a:pPr fontAlgn="t"/>
                      <a:r>
                        <a:rPr lang="en-US" sz="2000" b="1">
                          <a:effectLst/>
                        </a:rPr>
                        <a:t>sqrt(a)</a:t>
                      </a:r>
                      <a:endParaRPr lang="en-US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 dirty="0">
                          <a:effectLst/>
                        </a:rPr>
                        <a:t>корень квадратный из </a:t>
                      </a:r>
                      <a:r>
                        <a:rPr lang="ru-RU" sz="2000" b="1" dirty="0">
                          <a:effectLst/>
                        </a:rPr>
                        <a:t>а, </a:t>
                      </a:r>
                      <a:r>
                        <a:rPr lang="ru-RU" sz="2000" dirty="0">
                          <a:effectLst/>
                        </a:rPr>
                        <a:t>причём </a:t>
                      </a:r>
                      <a:r>
                        <a:rPr lang="ru-RU" sz="2000" b="1" dirty="0">
                          <a:effectLst/>
                        </a:rPr>
                        <a:t>а </a:t>
                      </a:r>
                      <a:r>
                        <a:rPr lang="ru-RU" sz="2000" dirty="0">
                          <a:effectLst/>
                        </a:rPr>
                        <a:t>не отрицательно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2000">
                          <a:effectLst/>
                        </a:rPr>
                        <a:t>sqrt(9.0)=3.0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622">
                <a:tc>
                  <a:txBody>
                    <a:bodyPr/>
                    <a:lstStyle/>
                    <a:p>
                      <a:pPr fontAlgn="t"/>
                      <a:r>
                        <a:rPr lang="en-US" sz="2000" b="1" dirty="0">
                          <a:effectLst/>
                        </a:rPr>
                        <a:t>pow(a, b)</a:t>
                      </a:r>
                      <a:endParaRPr lang="en-US" sz="2000" dirty="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 dirty="0">
                          <a:effectLst/>
                        </a:rPr>
                        <a:t>возведение </a:t>
                      </a:r>
                      <a:r>
                        <a:rPr lang="ru-RU" sz="2000" b="1" dirty="0">
                          <a:effectLst/>
                        </a:rPr>
                        <a:t> а </a:t>
                      </a:r>
                      <a:r>
                        <a:rPr lang="ru-RU" sz="2000" dirty="0">
                          <a:effectLst/>
                        </a:rPr>
                        <a:t>в степень </a:t>
                      </a:r>
                      <a:r>
                        <a:rPr lang="ru-RU" sz="2000" b="1" dirty="0">
                          <a:effectLst/>
                        </a:rPr>
                        <a:t>b</a:t>
                      </a:r>
                      <a:endParaRPr lang="ru-RU" sz="2000" dirty="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2000">
                          <a:effectLst/>
                        </a:rPr>
                        <a:t>pow(2,3)=8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535195">
                <a:tc>
                  <a:txBody>
                    <a:bodyPr/>
                    <a:lstStyle/>
                    <a:p>
                      <a:pPr fontAlgn="t"/>
                      <a:r>
                        <a:rPr lang="en-US" sz="2000" b="1">
                          <a:effectLst/>
                        </a:rPr>
                        <a:t>ceil( a )</a:t>
                      </a:r>
                      <a:endParaRPr lang="en-US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 dirty="0">
                          <a:effectLst/>
                        </a:rPr>
                        <a:t>округление </a:t>
                      </a:r>
                      <a:r>
                        <a:rPr lang="ru-RU" sz="2000" b="1" dirty="0">
                          <a:effectLst/>
                        </a:rPr>
                        <a:t>а</a:t>
                      </a:r>
                      <a:r>
                        <a:rPr lang="ru-RU" sz="2000" dirty="0">
                          <a:effectLst/>
                        </a:rPr>
                        <a:t> до наименьшего целого, но не меньше чем </a:t>
                      </a:r>
                      <a:r>
                        <a:rPr lang="ru-RU" sz="2000" b="1" dirty="0">
                          <a:effectLst/>
                        </a:rPr>
                        <a:t>а</a:t>
                      </a:r>
                      <a:endParaRPr lang="ru-RU" sz="2000" dirty="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fr-FR" sz="2000">
                          <a:effectLst/>
                        </a:rPr>
                        <a:t>ceil(2.3)=3.0</a:t>
                      </a:r>
                      <a:br>
                        <a:rPr lang="fr-FR" sz="2000">
                          <a:effectLst/>
                        </a:rPr>
                      </a:br>
                      <a:r>
                        <a:rPr lang="fr-FR" sz="2000">
                          <a:effectLst/>
                        </a:rPr>
                        <a:t>ceil(-2.3)=-2.0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195">
                <a:tc>
                  <a:txBody>
                    <a:bodyPr/>
                    <a:lstStyle/>
                    <a:p>
                      <a:pPr fontAlgn="t"/>
                      <a:r>
                        <a:rPr lang="en-US" sz="2000" b="1">
                          <a:effectLst/>
                        </a:rPr>
                        <a:t>floor(a)</a:t>
                      </a:r>
                      <a:endParaRPr lang="en-US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 dirty="0">
                          <a:effectLst/>
                        </a:rPr>
                        <a:t>округление </a:t>
                      </a:r>
                      <a:r>
                        <a:rPr lang="ru-RU" sz="2000" b="1" dirty="0">
                          <a:effectLst/>
                        </a:rPr>
                        <a:t>а</a:t>
                      </a:r>
                      <a:r>
                        <a:rPr lang="ru-RU" sz="2000" dirty="0">
                          <a:effectLst/>
                        </a:rPr>
                        <a:t> до наибольшего целого, но не больше чем </a:t>
                      </a:r>
                      <a:r>
                        <a:rPr lang="ru-RU" sz="2000" b="1" dirty="0">
                          <a:effectLst/>
                        </a:rPr>
                        <a:t>а</a:t>
                      </a:r>
                      <a:endParaRPr lang="ru-RU" sz="2000" dirty="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2000" dirty="0">
                          <a:effectLst/>
                        </a:rPr>
                        <a:t>floor(12.4)=12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>
                          <a:effectLst/>
                        </a:rPr>
                        <a:t>floor(-2.9)=-3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535195">
                <a:tc>
                  <a:txBody>
                    <a:bodyPr/>
                    <a:lstStyle/>
                    <a:p>
                      <a:pPr fontAlgn="t"/>
                      <a:r>
                        <a:rPr lang="en-US" sz="2000" b="1">
                          <a:effectLst/>
                        </a:rPr>
                        <a:t>fmod(a, b)</a:t>
                      </a:r>
                      <a:endParaRPr lang="en-US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>
                          <a:effectLst/>
                        </a:rPr>
                        <a:t>вычисление остатка от  </a:t>
                      </a:r>
                      <a:r>
                        <a:rPr lang="en-US" sz="2000">
                          <a:effectLst/>
                        </a:rPr>
                        <a:t>a/b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da-DK" sz="2000" dirty="0">
                          <a:effectLst/>
                        </a:rPr>
                        <a:t>fmod(4.4, 7.5) = 4.4</a:t>
                      </a:r>
                      <a:br>
                        <a:rPr lang="da-DK" sz="2000" dirty="0">
                          <a:effectLst/>
                        </a:rPr>
                      </a:br>
                      <a:r>
                        <a:rPr lang="da-DK" sz="2000" dirty="0">
                          <a:effectLst/>
                        </a:rPr>
                        <a:t>fmod( 7.5, 4.4) = 3.1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622">
                <a:tc>
                  <a:txBody>
                    <a:bodyPr/>
                    <a:lstStyle/>
                    <a:p>
                      <a:pPr fontAlgn="t"/>
                      <a:r>
                        <a:rPr lang="en-US" sz="2000" b="1">
                          <a:effectLst/>
                        </a:rPr>
                        <a:t>exp(a)</a:t>
                      </a:r>
                      <a:endParaRPr lang="en-US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>
                          <a:effectLst/>
                        </a:rPr>
                        <a:t>вычисление экспоненты </a:t>
                      </a:r>
                      <a:r>
                        <a:rPr lang="ru-RU" sz="2000" b="1">
                          <a:effectLst/>
                        </a:rPr>
                        <a:t>е</a:t>
                      </a:r>
                      <a:r>
                        <a:rPr lang="ru-RU" sz="2000" b="1" baseline="30000">
                          <a:effectLst/>
                        </a:rPr>
                        <a:t>а</a:t>
                      </a:r>
                      <a:endParaRPr lang="ru-RU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2000" dirty="0" err="1">
                          <a:effectLst/>
                        </a:rPr>
                        <a:t>exp</a:t>
                      </a:r>
                      <a:r>
                        <a:rPr lang="en-US" sz="2000" dirty="0">
                          <a:effectLst/>
                        </a:rPr>
                        <a:t>(0)=1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768767">
                <a:tc>
                  <a:txBody>
                    <a:bodyPr/>
                    <a:lstStyle/>
                    <a:p>
                      <a:pPr fontAlgn="t"/>
                      <a:r>
                        <a:rPr lang="en-US" sz="2000" b="1" dirty="0">
                          <a:effectLst/>
                        </a:rPr>
                        <a:t>log(a)</a:t>
                      </a:r>
                      <a:endParaRPr lang="en-US" sz="2000" dirty="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>
                          <a:effectLst/>
                        </a:rPr>
                        <a:t>натуральный логарифм </a:t>
                      </a:r>
                      <a:r>
                        <a:rPr lang="ru-RU" sz="2000" b="1">
                          <a:effectLst/>
                        </a:rPr>
                        <a:t>a</a:t>
                      </a:r>
                      <a:r>
                        <a:rPr lang="ru-RU" sz="2000">
                          <a:effectLst/>
                        </a:rPr>
                        <a:t>(основанием является экспонента)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2000" dirty="0">
                          <a:effectLst/>
                        </a:rPr>
                        <a:t>log(1.0)=0.0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622">
                <a:tc>
                  <a:txBody>
                    <a:bodyPr/>
                    <a:lstStyle/>
                    <a:p>
                      <a:pPr fontAlgn="t"/>
                      <a:r>
                        <a:rPr lang="en-US" sz="2000" b="1">
                          <a:effectLst/>
                        </a:rPr>
                        <a:t>log10(a)</a:t>
                      </a:r>
                      <a:endParaRPr lang="en-US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>
                          <a:effectLst/>
                        </a:rPr>
                        <a:t>десятичный логарифм </a:t>
                      </a:r>
                      <a:r>
                        <a:rPr lang="ru-RU" sz="2000" b="1">
                          <a:effectLst/>
                        </a:rPr>
                        <a:t>а</a:t>
                      </a:r>
                      <a:endParaRPr lang="ru-RU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2000" dirty="0">
                          <a:effectLst/>
                        </a:rPr>
                        <a:t>Log10(10)=1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01622">
                <a:tc>
                  <a:txBody>
                    <a:bodyPr/>
                    <a:lstStyle/>
                    <a:p>
                      <a:pPr fontAlgn="t"/>
                      <a:r>
                        <a:rPr lang="en-US" sz="2000" b="1">
                          <a:effectLst/>
                        </a:rPr>
                        <a:t>asin(a)</a:t>
                      </a:r>
                      <a:endParaRPr lang="en-US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2000">
                          <a:effectLst/>
                        </a:rPr>
                        <a:t>арксинус </a:t>
                      </a:r>
                      <a:r>
                        <a:rPr lang="ru-RU" sz="2000" b="1">
                          <a:effectLst/>
                        </a:rPr>
                        <a:t>a</a:t>
                      </a:r>
                      <a:r>
                        <a:rPr lang="ru-RU" sz="2000">
                          <a:effectLst/>
                        </a:rPr>
                        <a:t>, где </a:t>
                      </a:r>
                      <a:r>
                        <a:rPr lang="ru-RU" sz="2000" b="1">
                          <a:effectLst/>
                        </a:rPr>
                        <a:t> -1.0 &lt; а &lt; 1.0</a:t>
                      </a:r>
                      <a:endParaRPr lang="ru-RU" sz="2000">
                        <a:effectLst/>
                      </a:endParaRP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en-US" sz="2000" dirty="0" err="1">
                          <a:effectLst/>
                        </a:rPr>
                        <a:t>asin</a:t>
                      </a:r>
                      <a:r>
                        <a:rPr lang="en-US" sz="2000" dirty="0">
                          <a:effectLst/>
                        </a:rPr>
                        <a:t>(1)=1.5708</a:t>
                      </a:r>
                    </a:p>
                  </a:txBody>
                  <a:tcPr marL="44401" marR="44401" marT="44401" marB="44401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3899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389</Words>
  <Application>Microsoft Office PowerPoint</Application>
  <PresentationFormat>Широкоэкранный</PresentationFormat>
  <Paragraphs>78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Helvetica Neue</vt:lpstr>
      <vt:lpstr>Monaco</vt:lpstr>
      <vt:lpstr>Times New Roman</vt:lpstr>
      <vt:lpstr>Тема Office</vt:lpstr>
      <vt:lpstr>С++ тілінің элементтері</vt:lpstr>
      <vt:lpstr>Тілдің алфавиті</vt:lpstr>
      <vt:lpstr>Алфавит символдарынан тілдің лексемі қалыптасады (тілдің минималды бірлігі):</vt:lpstr>
      <vt:lpstr>Идентификаторлар</vt:lpstr>
      <vt:lpstr>Кілт (түйінді) сөздер</vt:lpstr>
      <vt:lpstr>Операциялар белгілері</vt:lpstr>
      <vt:lpstr>Тұрақтылар (Константалар)</vt:lpstr>
      <vt:lpstr>Арифметикалық операциялар</vt:lpstr>
      <vt:lpstr>Презентация PowerPoint</vt:lpstr>
      <vt:lpstr>Математикалық функциялар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Ауданов_МК</dc:creator>
  <cp:lastModifiedBy>Ауданов_МК</cp:lastModifiedBy>
  <cp:revision>12</cp:revision>
  <dcterms:created xsi:type="dcterms:W3CDTF">2019-05-05T07:35:03Z</dcterms:created>
  <dcterms:modified xsi:type="dcterms:W3CDTF">2019-05-06T03:17:34Z</dcterms:modified>
</cp:coreProperties>
</file>