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87" r:id="rId2"/>
    <p:sldId id="288" r:id="rId3"/>
    <p:sldId id="273" r:id="rId4"/>
    <p:sldId id="266" r:id="rId5"/>
    <p:sldId id="270" r:id="rId6"/>
    <p:sldId id="289" r:id="rId7"/>
    <p:sldId id="292" r:id="rId8"/>
    <p:sldId id="277" r:id="rId9"/>
    <p:sldId id="290" r:id="rId10"/>
    <p:sldId id="279" r:id="rId11"/>
    <p:sldId id="291" r:id="rId12"/>
    <p:sldId id="282"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734"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Лист1!$B$1</c:f>
              <c:strCache>
                <c:ptCount val="1"/>
                <c:pt idx="0">
                  <c:v>пайызы</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KZ"/>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Лист1!$A$2:$A$4</c:f>
              <c:strCache>
                <c:ptCount val="3"/>
                <c:pt idx="0">
                  <c:v>2021-2022 о.ж </c:v>
                </c:pt>
                <c:pt idx="1">
                  <c:v>2022-2023 о. ж</c:v>
                </c:pt>
                <c:pt idx="2">
                  <c:v>2023-2024 о.ж</c:v>
                </c:pt>
              </c:strCache>
            </c:strRef>
          </c:cat>
          <c:val>
            <c:numRef>
              <c:f>Лист1!$B$2:$B$4</c:f>
              <c:numCache>
                <c:formatCode>0%</c:formatCode>
                <c:ptCount val="3"/>
                <c:pt idx="0">
                  <c:v>0.23</c:v>
                </c:pt>
                <c:pt idx="1">
                  <c:v>0.13</c:v>
                </c:pt>
                <c:pt idx="2">
                  <c:v>0.84</c:v>
                </c:pt>
              </c:numCache>
            </c:numRef>
          </c:val>
          <c:extLst>
            <c:ext xmlns:c16="http://schemas.microsoft.com/office/drawing/2014/chart" uri="{C3380CC4-5D6E-409C-BE32-E72D297353CC}">
              <c16:uniqueId val="{00000000-68D5-4416-8A44-901374EE2F5F}"/>
            </c:ext>
          </c:extLst>
        </c:ser>
        <c:ser>
          <c:idx val="1"/>
          <c:order val="1"/>
          <c:tx>
            <c:strRef>
              <c:f>Лист1!$C$1</c:f>
              <c:strCache>
                <c:ptCount val="1"/>
                <c:pt idx="0">
                  <c:v>өткен адам саны</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KZ"/>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Лист1!$A$2:$A$4</c:f>
              <c:strCache>
                <c:ptCount val="3"/>
                <c:pt idx="0">
                  <c:v>2021-2022 о.ж </c:v>
                </c:pt>
                <c:pt idx="1">
                  <c:v>2022-2023 о. ж</c:v>
                </c:pt>
                <c:pt idx="2">
                  <c:v>2023-2024 о.ж</c:v>
                </c:pt>
              </c:strCache>
            </c:strRef>
          </c:cat>
          <c:val>
            <c:numRef>
              <c:f>Лист1!$C$2:$C$4</c:f>
              <c:numCache>
                <c:formatCode>General</c:formatCode>
                <c:ptCount val="3"/>
                <c:pt idx="0">
                  <c:v>55</c:v>
                </c:pt>
                <c:pt idx="1">
                  <c:v>32</c:v>
                </c:pt>
                <c:pt idx="2">
                  <c:v>201</c:v>
                </c:pt>
              </c:numCache>
            </c:numRef>
          </c:val>
          <c:extLst>
            <c:ext xmlns:c16="http://schemas.microsoft.com/office/drawing/2014/chart" uri="{C3380CC4-5D6E-409C-BE32-E72D297353CC}">
              <c16:uniqueId val="{00000001-68D5-4416-8A44-901374EE2F5F}"/>
            </c:ext>
          </c:extLst>
        </c:ser>
        <c:dLbls>
          <c:showLegendKey val="0"/>
          <c:showVal val="0"/>
          <c:showCatName val="0"/>
          <c:showSerName val="0"/>
          <c:showPercent val="0"/>
          <c:showBubbleSize val="0"/>
        </c:dLbls>
        <c:gapWidth val="219"/>
        <c:overlap val="-27"/>
        <c:axId val="1000541167"/>
        <c:axId val="1090187759"/>
      </c:barChart>
      <c:catAx>
        <c:axId val="1000541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KZ"/>
          </a:p>
        </c:txPr>
        <c:crossAx val="1090187759"/>
        <c:crosses val="autoZero"/>
        <c:auto val="1"/>
        <c:lblAlgn val="ctr"/>
        <c:lblOffset val="100"/>
        <c:noMultiLvlLbl val="0"/>
      </c:catAx>
      <c:valAx>
        <c:axId val="1090187759"/>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crossAx val="100054116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KZ"/>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Лист1!$B$1</c:f>
              <c:strCache>
                <c:ptCount val="1"/>
                <c:pt idx="0">
                  <c:v>пайызы</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KZ"/>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Лист1!$A$2:$A$4</c:f>
              <c:strCache>
                <c:ptCount val="3"/>
                <c:pt idx="0">
                  <c:v>2021-2022 о.ж </c:v>
                </c:pt>
                <c:pt idx="1">
                  <c:v>2022-2023 о. ж</c:v>
                </c:pt>
                <c:pt idx="2">
                  <c:v>2023-2024 о.ж</c:v>
                </c:pt>
              </c:strCache>
            </c:strRef>
          </c:cat>
          <c:val>
            <c:numRef>
              <c:f>Лист1!$B$2:$B$4</c:f>
              <c:numCache>
                <c:formatCode>0%</c:formatCode>
                <c:ptCount val="3"/>
                <c:pt idx="0">
                  <c:v>0.16400000000000001</c:v>
                </c:pt>
                <c:pt idx="1">
                  <c:v>5.11E-2</c:v>
                </c:pt>
                <c:pt idx="2">
                  <c:v>0.12</c:v>
                </c:pt>
              </c:numCache>
            </c:numRef>
          </c:val>
          <c:extLst>
            <c:ext xmlns:c16="http://schemas.microsoft.com/office/drawing/2014/chart" uri="{C3380CC4-5D6E-409C-BE32-E72D297353CC}">
              <c16:uniqueId val="{00000000-7588-4374-89E2-1CE949901D22}"/>
            </c:ext>
          </c:extLst>
        </c:ser>
        <c:ser>
          <c:idx val="1"/>
          <c:order val="1"/>
          <c:tx>
            <c:strRef>
              <c:f>Лист1!$C$1</c:f>
              <c:strCache>
                <c:ptCount val="1"/>
                <c:pt idx="0">
                  <c:v>өткен адам саны</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KZ"/>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Лист1!$A$2:$A$4</c:f>
              <c:strCache>
                <c:ptCount val="3"/>
                <c:pt idx="0">
                  <c:v>2021-2022 о.ж </c:v>
                </c:pt>
                <c:pt idx="1">
                  <c:v>2022-2023 о. ж</c:v>
                </c:pt>
                <c:pt idx="2">
                  <c:v>2023-2024 о.ж</c:v>
                </c:pt>
              </c:strCache>
            </c:strRef>
          </c:cat>
          <c:val>
            <c:numRef>
              <c:f>Лист1!$C$2:$C$4</c:f>
              <c:numCache>
                <c:formatCode>General</c:formatCode>
                <c:ptCount val="3"/>
                <c:pt idx="0">
                  <c:v>104</c:v>
                </c:pt>
                <c:pt idx="1">
                  <c:v>59</c:v>
                </c:pt>
                <c:pt idx="2">
                  <c:v>70</c:v>
                </c:pt>
              </c:numCache>
            </c:numRef>
          </c:val>
          <c:extLst>
            <c:ext xmlns:c16="http://schemas.microsoft.com/office/drawing/2014/chart" uri="{C3380CC4-5D6E-409C-BE32-E72D297353CC}">
              <c16:uniqueId val="{00000001-7588-4374-89E2-1CE949901D22}"/>
            </c:ext>
          </c:extLst>
        </c:ser>
        <c:dLbls>
          <c:showLegendKey val="0"/>
          <c:showVal val="0"/>
          <c:showCatName val="0"/>
          <c:showSerName val="0"/>
          <c:showPercent val="0"/>
          <c:showBubbleSize val="0"/>
        </c:dLbls>
        <c:gapWidth val="219"/>
        <c:overlap val="-27"/>
        <c:axId val="1000541167"/>
        <c:axId val="1090187759"/>
      </c:barChart>
      <c:catAx>
        <c:axId val="1000541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KZ"/>
          </a:p>
        </c:txPr>
        <c:crossAx val="1090187759"/>
        <c:crosses val="autoZero"/>
        <c:auto val="1"/>
        <c:lblAlgn val="ctr"/>
        <c:lblOffset val="100"/>
        <c:noMultiLvlLbl val="0"/>
      </c:catAx>
      <c:valAx>
        <c:axId val="1090187759"/>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crossAx val="100054116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KZ"/>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45C29B-C557-4C9F-B814-3BDDDB4515FC}"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ru-RU"/>
        </a:p>
      </dgm:t>
    </dgm:pt>
    <dgm:pt modelId="{90B64693-34BF-4C87-86A3-C9D68A0677A0}">
      <dgm:prSet phldrT="[Текст]"/>
      <dgm:spPr/>
      <dgm:t>
        <a:bodyPr/>
        <a:lstStyle/>
        <a:p>
          <a:r>
            <a:rPr lang="kk-KZ" dirty="0"/>
            <a:t>2024 жыл</a:t>
          </a:r>
          <a:endParaRPr lang="ru-RU" dirty="0"/>
        </a:p>
      </dgm:t>
    </dgm:pt>
    <dgm:pt modelId="{58F444F7-4C0A-485A-A366-58838DFCEAAD}" type="parTrans" cxnId="{B36578E9-DFBC-4CAB-8A82-9482E8375B11}">
      <dgm:prSet/>
      <dgm:spPr/>
      <dgm:t>
        <a:bodyPr/>
        <a:lstStyle/>
        <a:p>
          <a:endParaRPr lang="ru-RU"/>
        </a:p>
      </dgm:t>
    </dgm:pt>
    <dgm:pt modelId="{0AC530B2-0CC2-48C4-B807-A96942E86C07}" type="sibTrans" cxnId="{B36578E9-DFBC-4CAB-8A82-9482E8375B11}">
      <dgm:prSet/>
      <dgm:spPr/>
      <dgm:t>
        <a:bodyPr/>
        <a:lstStyle/>
        <a:p>
          <a:endParaRPr lang="ru-RU"/>
        </a:p>
      </dgm:t>
    </dgm:pt>
    <dgm:pt modelId="{A090618C-F15F-4AAC-86D1-F980366F07E7}">
      <dgm:prSet phldrT="[Текст]"/>
      <dgm:spPr/>
      <dgm:t>
        <a:bodyPr/>
        <a:lstStyle/>
        <a:p>
          <a:r>
            <a:rPr lang="kk-KZ" dirty="0"/>
            <a:t>Байқау, семинарлар ұйымдастыру</a:t>
          </a:r>
          <a:endParaRPr lang="ru-RU" dirty="0"/>
        </a:p>
      </dgm:t>
    </dgm:pt>
    <dgm:pt modelId="{27194B32-EE39-4A20-928F-E46574E4DF5D}" type="parTrans" cxnId="{5175024C-BAF4-454A-9619-5D9F18464AB8}">
      <dgm:prSet/>
      <dgm:spPr/>
      <dgm:t>
        <a:bodyPr/>
        <a:lstStyle/>
        <a:p>
          <a:endParaRPr lang="ru-RU"/>
        </a:p>
      </dgm:t>
    </dgm:pt>
    <dgm:pt modelId="{3323EE79-76AB-4045-9460-192BC515BAEF}" type="sibTrans" cxnId="{5175024C-BAF4-454A-9619-5D9F18464AB8}">
      <dgm:prSet/>
      <dgm:spPr/>
      <dgm:t>
        <a:bodyPr/>
        <a:lstStyle/>
        <a:p>
          <a:endParaRPr lang="ru-RU"/>
        </a:p>
      </dgm:t>
    </dgm:pt>
    <dgm:pt modelId="{7D25A8A8-B418-4FA2-83D6-0435752BDFC3}">
      <dgm:prSet phldrT="[Текст]"/>
      <dgm:spPr/>
      <dgm:t>
        <a:bodyPr/>
        <a:lstStyle/>
        <a:p>
          <a:r>
            <a:rPr lang="kk-KZ" dirty="0"/>
            <a:t>Кері байланыс жұмыстары</a:t>
          </a:r>
          <a:endParaRPr lang="ru-RU" dirty="0"/>
        </a:p>
      </dgm:t>
    </dgm:pt>
    <dgm:pt modelId="{36171A27-20AE-48FB-936C-3176E1EDE2F9}" type="parTrans" cxnId="{C7E296CA-FD12-4041-87A5-DF150A0C6FBF}">
      <dgm:prSet/>
      <dgm:spPr/>
      <dgm:t>
        <a:bodyPr/>
        <a:lstStyle/>
        <a:p>
          <a:endParaRPr lang="ru-RU"/>
        </a:p>
      </dgm:t>
    </dgm:pt>
    <dgm:pt modelId="{63BEC380-58BC-44CC-8EE8-60AD34ECC8FF}" type="sibTrans" cxnId="{C7E296CA-FD12-4041-87A5-DF150A0C6FBF}">
      <dgm:prSet/>
      <dgm:spPr/>
      <dgm:t>
        <a:bodyPr/>
        <a:lstStyle/>
        <a:p>
          <a:endParaRPr lang="ru-RU"/>
        </a:p>
      </dgm:t>
    </dgm:pt>
    <dgm:pt modelId="{C7FA6F69-19E4-40BD-B322-A1AA8406A479}">
      <dgm:prSet phldrT="[Текст]"/>
      <dgm:spPr/>
      <dgm:t>
        <a:bodyPr/>
        <a:lstStyle/>
        <a:p>
          <a:r>
            <a:rPr lang="kk-KZ" dirty="0"/>
            <a:t>Әдістемелік көмек </a:t>
          </a:r>
          <a:endParaRPr lang="ru-RU" dirty="0"/>
        </a:p>
      </dgm:t>
    </dgm:pt>
    <dgm:pt modelId="{97C1BAC3-E295-4815-95EE-B48008B553A2}" type="parTrans" cxnId="{8A8D4E44-59AF-4555-8A26-EF1349F5F336}">
      <dgm:prSet/>
      <dgm:spPr/>
      <dgm:t>
        <a:bodyPr/>
        <a:lstStyle/>
        <a:p>
          <a:endParaRPr lang="ru-RU"/>
        </a:p>
      </dgm:t>
    </dgm:pt>
    <dgm:pt modelId="{A57D285C-A003-485E-96CC-8DEE2FC451B4}" type="sibTrans" cxnId="{8A8D4E44-59AF-4555-8A26-EF1349F5F336}">
      <dgm:prSet/>
      <dgm:spPr/>
      <dgm:t>
        <a:bodyPr/>
        <a:lstStyle/>
        <a:p>
          <a:endParaRPr lang="ru-RU"/>
        </a:p>
      </dgm:t>
    </dgm:pt>
    <dgm:pt modelId="{7C6E729B-2ED2-417E-A9E5-DF7EC4FC25FA}">
      <dgm:prSet phldrT="[Текст]"/>
      <dgm:spPr/>
      <dgm:t>
        <a:bodyPr/>
        <a:lstStyle/>
        <a:p>
          <a:r>
            <a:rPr lang="kk-KZ" dirty="0"/>
            <a:t>БАҚ, әлеуметтік желілерге мақалалар жариялау</a:t>
          </a:r>
          <a:endParaRPr lang="ru-RU" dirty="0"/>
        </a:p>
      </dgm:t>
    </dgm:pt>
    <dgm:pt modelId="{B0EF2B3B-7492-4A7B-BA01-DEFAB6AB76B7}" type="parTrans" cxnId="{C1A3081E-7B9E-485D-8A2E-97D0845FB035}">
      <dgm:prSet/>
      <dgm:spPr/>
      <dgm:t>
        <a:bodyPr/>
        <a:lstStyle/>
        <a:p>
          <a:endParaRPr lang="ru-RU"/>
        </a:p>
      </dgm:t>
    </dgm:pt>
    <dgm:pt modelId="{A3BC067E-053F-4743-8497-3A19B5E02B33}" type="sibTrans" cxnId="{C1A3081E-7B9E-485D-8A2E-97D0845FB035}">
      <dgm:prSet/>
      <dgm:spPr/>
      <dgm:t>
        <a:bodyPr/>
        <a:lstStyle/>
        <a:p>
          <a:endParaRPr lang="ru-RU"/>
        </a:p>
      </dgm:t>
    </dgm:pt>
    <dgm:pt modelId="{9568861A-0AB0-4B2D-9A6D-56CE6CBD395B}">
      <dgm:prSet phldrT="[Текст]"/>
      <dgm:spPr/>
      <dgm:t>
        <a:bodyPr/>
        <a:lstStyle/>
        <a:p>
          <a:r>
            <a:rPr lang="kk-KZ" dirty="0"/>
            <a:t>Біліктілік арттыру курстарымен қамту</a:t>
          </a:r>
          <a:endParaRPr lang="ru-RU" dirty="0"/>
        </a:p>
      </dgm:t>
    </dgm:pt>
    <dgm:pt modelId="{04A1E0B3-460F-42CA-84CF-9B8F62817BD2}" type="parTrans" cxnId="{C8C19E4B-37BD-4150-9DB1-07BA9AA16B7D}">
      <dgm:prSet/>
      <dgm:spPr/>
      <dgm:t>
        <a:bodyPr/>
        <a:lstStyle/>
        <a:p>
          <a:endParaRPr lang="ru-RU"/>
        </a:p>
      </dgm:t>
    </dgm:pt>
    <dgm:pt modelId="{524D9405-DACF-46B3-B7B3-ABFFEC5493FF}" type="sibTrans" cxnId="{C8C19E4B-37BD-4150-9DB1-07BA9AA16B7D}">
      <dgm:prSet/>
      <dgm:spPr/>
      <dgm:t>
        <a:bodyPr/>
        <a:lstStyle/>
        <a:p>
          <a:endParaRPr lang="ru-RU"/>
        </a:p>
      </dgm:t>
    </dgm:pt>
    <dgm:pt modelId="{F647E41D-5D33-4A5C-973F-0D5FC211CF6F}">
      <dgm:prSet phldrT="[Текст]"/>
      <dgm:spPr/>
      <dgm:t>
        <a:bodyPr/>
        <a:lstStyle/>
        <a:p>
          <a:r>
            <a:rPr lang="kk-KZ" dirty="0"/>
            <a:t>Үздік педагогтермен кездесу</a:t>
          </a:r>
          <a:endParaRPr lang="ru-RU" dirty="0"/>
        </a:p>
      </dgm:t>
    </dgm:pt>
    <dgm:pt modelId="{3C8AAED4-BA80-40B2-A147-66DCB5EF3130}" type="parTrans" cxnId="{81FAD4FF-1E35-474D-8893-5637477393B0}">
      <dgm:prSet/>
      <dgm:spPr/>
      <dgm:t>
        <a:bodyPr/>
        <a:lstStyle/>
        <a:p>
          <a:endParaRPr lang="ru-RU"/>
        </a:p>
      </dgm:t>
    </dgm:pt>
    <dgm:pt modelId="{CA4D141F-5DA4-406F-8D22-52C8864A001D}" type="sibTrans" cxnId="{81FAD4FF-1E35-474D-8893-5637477393B0}">
      <dgm:prSet/>
      <dgm:spPr/>
      <dgm:t>
        <a:bodyPr/>
        <a:lstStyle/>
        <a:p>
          <a:endParaRPr lang="ru-RU"/>
        </a:p>
      </dgm:t>
    </dgm:pt>
    <dgm:pt modelId="{ABD8B7A5-98CB-4EE7-8BEA-B8297183BDED}" type="pres">
      <dgm:prSet presAssocID="{A345C29B-C557-4C9F-B814-3BDDDB4515FC}" presName="Name0" presStyleCnt="0">
        <dgm:presLayoutVars>
          <dgm:chPref val="1"/>
          <dgm:dir/>
          <dgm:animOne val="branch"/>
          <dgm:animLvl val="lvl"/>
          <dgm:resizeHandles val="exact"/>
        </dgm:presLayoutVars>
      </dgm:prSet>
      <dgm:spPr/>
    </dgm:pt>
    <dgm:pt modelId="{AADF58F2-AFFE-4CBD-9A39-3923A0589BBF}" type="pres">
      <dgm:prSet presAssocID="{90B64693-34BF-4C87-86A3-C9D68A0677A0}" presName="root1" presStyleCnt="0"/>
      <dgm:spPr/>
    </dgm:pt>
    <dgm:pt modelId="{33332A9F-6560-4439-A2DE-93EB975C75AB}" type="pres">
      <dgm:prSet presAssocID="{90B64693-34BF-4C87-86A3-C9D68A0677A0}" presName="LevelOneTextNode" presStyleLbl="node0" presStyleIdx="0" presStyleCnt="1">
        <dgm:presLayoutVars>
          <dgm:chPref val="3"/>
        </dgm:presLayoutVars>
      </dgm:prSet>
      <dgm:spPr/>
    </dgm:pt>
    <dgm:pt modelId="{9BB3456A-FAFD-4E40-9B74-5474A87168E4}" type="pres">
      <dgm:prSet presAssocID="{90B64693-34BF-4C87-86A3-C9D68A0677A0}" presName="level2hierChild" presStyleCnt="0"/>
      <dgm:spPr/>
    </dgm:pt>
    <dgm:pt modelId="{C267A343-89F3-480F-94D7-1F063081DEB6}" type="pres">
      <dgm:prSet presAssocID="{27194B32-EE39-4A20-928F-E46574E4DF5D}" presName="conn2-1" presStyleLbl="parChTrans1D2" presStyleIdx="0" presStyleCnt="6"/>
      <dgm:spPr/>
    </dgm:pt>
    <dgm:pt modelId="{EA0F8397-7D99-4B37-969E-B053FD778048}" type="pres">
      <dgm:prSet presAssocID="{27194B32-EE39-4A20-928F-E46574E4DF5D}" presName="connTx" presStyleLbl="parChTrans1D2" presStyleIdx="0" presStyleCnt="6"/>
      <dgm:spPr/>
    </dgm:pt>
    <dgm:pt modelId="{E5CBCC0F-270B-43C4-BB42-ADB53DCC8C62}" type="pres">
      <dgm:prSet presAssocID="{A090618C-F15F-4AAC-86D1-F980366F07E7}" presName="root2" presStyleCnt="0"/>
      <dgm:spPr/>
    </dgm:pt>
    <dgm:pt modelId="{26066ED7-6994-41C1-A936-0D33FAC89FBD}" type="pres">
      <dgm:prSet presAssocID="{A090618C-F15F-4AAC-86D1-F980366F07E7}" presName="LevelTwoTextNode" presStyleLbl="node2" presStyleIdx="0" presStyleCnt="6" custScaleX="184083">
        <dgm:presLayoutVars>
          <dgm:chPref val="3"/>
        </dgm:presLayoutVars>
      </dgm:prSet>
      <dgm:spPr/>
    </dgm:pt>
    <dgm:pt modelId="{9CA8EA07-BE61-473D-8D75-690BFCA27D25}" type="pres">
      <dgm:prSet presAssocID="{A090618C-F15F-4AAC-86D1-F980366F07E7}" presName="level3hierChild" presStyleCnt="0"/>
      <dgm:spPr/>
    </dgm:pt>
    <dgm:pt modelId="{E5C031A6-11A8-426A-9454-F1E514E9409A}" type="pres">
      <dgm:prSet presAssocID="{36171A27-20AE-48FB-936C-3176E1EDE2F9}" presName="conn2-1" presStyleLbl="parChTrans1D2" presStyleIdx="1" presStyleCnt="6"/>
      <dgm:spPr/>
    </dgm:pt>
    <dgm:pt modelId="{78B70306-6089-49D7-ACFA-C9596705A6DD}" type="pres">
      <dgm:prSet presAssocID="{36171A27-20AE-48FB-936C-3176E1EDE2F9}" presName="connTx" presStyleLbl="parChTrans1D2" presStyleIdx="1" presStyleCnt="6"/>
      <dgm:spPr/>
    </dgm:pt>
    <dgm:pt modelId="{BF7E00A5-5B3F-476D-A030-30D31DEDC6EE}" type="pres">
      <dgm:prSet presAssocID="{7D25A8A8-B418-4FA2-83D6-0435752BDFC3}" presName="root2" presStyleCnt="0"/>
      <dgm:spPr/>
    </dgm:pt>
    <dgm:pt modelId="{6AAA9D58-15FC-4BD0-AA30-B954150E4F6C}" type="pres">
      <dgm:prSet presAssocID="{7D25A8A8-B418-4FA2-83D6-0435752BDFC3}" presName="LevelTwoTextNode" presStyleLbl="node2" presStyleIdx="1" presStyleCnt="6" custScaleX="184083">
        <dgm:presLayoutVars>
          <dgm:chPref val="3"/>
        </dgm:presLayoutVars>
      </dgm:prSet>
      <dgm:spPr/>
    </dgm:pt>
    <dgm:pt modelId="{4234CCD4-5F67-4938-82D5-550C1F16B5F0}" type="pres">
      <dgm:prSet presAssocID="{7D25A8A8-B418-4FA2-83D6-0435752BDFC3}" presName="level3hierChild" presStyleCnt="0"/>
      <dgm:spPr/>
    </dgm:pt>
    <dgm:pt modelId="{98125FF7-F239-48EB-9F27-412C13222623}" type="pres">
      <dgm:prSet presAssocID="{97C1BAC3-E295-4815-95EE-B48008B553A2}" presName="conn2-1" presStyleLbl="parChTrans1D2" presStyleIdx="2" presStyleCnt="6"/>
      <dgm:spPr/>
    </dgm:pt>
    <dgm:pt modelId="{55F4FF58-D764-4D1F-8368-2A2634B2430C}" type="pres">
      <dgm:prSet presAssocID="{97C1BAC3-E295-4815-95EE-B48008B553A2}" presName="connTx" presStyleLbl="parChTrans1D2" presStyleIdx="2" presStyleCnt="6"/>
      <dgm:spPr/>
    </dgm:pt>
    <dgm:pt modelId="{76FB6F21-553D-44C8-89E4-0ED0BF3437FF}" type="pres">
      <dgm:prSet presAssocID="{C7FA6F69-19E4-40BD-B322-A1AA8406A479}" presName="root2" presStyleCnt="0"/>
      <dgm:spPr/>
    </dgm:pt>
    <dgm:pt modelId="{E3B9AC90-0FCF-4297-ADD3-5EF5A1CBCA97}" type="pres">
      <dgm:prSet presAssocID="{C7FA6F69-19E4-40BD-B322-A1AA8406A479}" presName="LevelTwoTextNode" presStyleLbl="node2" presStyleIdx="2" presStyleCnt="6" custScaleX="184083">
        <dgm:presLayoutVars>
          <dgm:chPref val="3"/>
        </dgm:presLayoutVars>
      </dgm:prSet>
      <dgm:spPr/>
    </dgm:pt>
    <dgm:pt modelId="{91FF9901-6C8F-4FF7-BD2C-4D4362BE2FFF}" type="pres">
      <dgm:prSet presAssocID="{C7FA6F69-19E4-40BD-B322-A1AA8406A479}" presName="level3hierChild" presStyleCnt="0"/>
      <dgm:spPr/>
    </dgm:pt>
    <dgm:pt modelId="{5EDD5645-EDE1-4BFB-832E-7025F4E41FC9}" type="pres">
      <dgm:prSet presAssocID="{B0EF2B3B-7492-4A7B-BA01-DEFAB6AB76B7}" presName="conn2-1" presStyleLbl="parChTrans1D2" presStyleIdx="3" presStyleCnt="6"/>
      <dgm:spPr/>
    </dgm:pt>
    <dgm:pt modelId="{B0AF058F-F67C-4370-8668-A8F9CD574B5B}" type="pres">
      <dgm:prSet presAssocID="{B0EF2B3B-7492-4A7B-BA01-DEFAB6AB76B7}" presName="connTx" presStyleLbl="parChTrans1D2" presStyleIdx="3" presStyleCnt="6"/>
      <dgm:spPr/>
    </dgm:pt>
    <dgm:pt modelId="{AB643CDC-17B9-46E6-9598-269A8C54C68A}" type="pres">
      <dgm:prSet presAssocID="{7C6E729B-2ED2-417E-A9E5-DF7EC4FC25FA}" presName="root2" presStyleCnt="0"/>
      <dgm:spPr/>
    </dgm:pt>
    <dgm:pt modelId="{4076B1F1-3CEE-4D75-B112-46AEB3492301}" type="pres">
      <dgm:prSet presAssocID="{7C6E729B-2ED2-417E-A9E5-DF7EC4FC25FA}" presName="LevelTwoTextNode" presStyleLbl="node2" presStyleIdx="3" presStyleCnt="6" custScaleX="184083">
        <dgm:presLayoutVars>
          <dgm:chPref val="3"/>
        </dgm:presLayoutVars>
      </dgm:prSet>
      <dgm:spPr/>
    </dgm:pt>
    <dgm:pt modelId="{EC4457D4-99A0-438D-9A35-2490933BAA43}" type="pres">
      <dgm:prSet presAssocID="{7C6E729B-2ED2-417E-A9E5-DF7EC4FC25FA}" presName="level3hierChild" presStyleCnt="0"/>
      <dgm:spPr/>
    </dgm:pt>
    <dgm:pt modelId="{FDA9BF67-EDED-4B5E-91AB-152DF51F9380}" type="pres">
      <dgm:prSet presAssocID="{04A1E0B3-460F-42CA-84CF-9B8F62817BD2}" presName="conn2-1" presStyleLbl="parChTrans1D2" presStyleIdx="4" presStyleCnt="6"/>
      <dgm:spPr/>
    </dgm:pt>
    <dgm:pt modelId="{5938B73F-EAED-4E8B-8537-295E423A3F75}" type="pres">
      <dgm:prSet presAssocID="{04A1E0B3-460F-42CA-84CF-9B8F62817BD2}" presName="connTx" presStyleLbl="parChTrans1D2" presStyleIdx="4" presStyleCnt="6"/>
      <dgm:spPr/>
    </dgm:pt>
    <dgm:pt modelId="{65D60E9F-74EC-441B-A17F-3311C516BA9F}" type="pres">
      <dgm:prSet presAssocID="{9568861A-0AB0-4B2D-9A6D-56CE6CBD395B}" presName="root2" presStyleCnt="0"/>
      <dgm:spPr/>
    </dgm:pt>
    <dgm:pt modelId="{540F4E3E-5147-4785-9CAD-6013D7D1099A}" type="pres">
      <dgm:prSet presAssocID="{9568861A-0AB0-4B2D-9A6D-56CE6CBD395B}" presName="LevelTwoTextNode" presStyleLbl="node2" presStyleIdx="4" presStyleCnt="6" custScaleX="184083">
        <dgm:presLayoutVars>
          <dgm:chPref val="3"/>
        </dgm:presLayoutVars>
      </dgm:prSet>
      <dgm:spPr/>
    </dgm:pt>
    <dgm:pt modelId="{F63E79A7-71BE-4916-A2E1-97E384FDE5B7}" type="pres">
      <dgm:prSet presAssocID="{9568861A-0AB0-4B2D-9A6D-56CE6CBD395B}" presName="level3hierChild" presStyleCnt="0"/>
      <dgm:spPr/>
    </dgm:pt>
    <dgm:pt modelId="{5CA74202-9B03-4D68-A6B2-44407BA0C8A2}" type="pres">
      <dgm:prSet presAssocID="{3C8AAED4-BA80-40B2-A147-66DCB5EF3130}" presName="conn2-1" presStyleLbl="parChTrans1D2" presStyleIdx="5" presStyleCnt="6"/>
      <dgm:spPr/>
    </dgm:pt>
    <dgm:pt modelId="{0A53FDD7-E34B-4FE9-8D1B-D8B22D6B13F2}" type="pres">
      <dgm:prSet presAssocID="{3C8AAED4-BA80-40B2-A147-66DCB5EF3130}" presName="connTx" presStyleLbl="parChTrans1D2" presStyleIdx="5" presStyleCnt="6"/>
      <dgm:spPr/>
    </dgm:pt>
    <dgm:pt modelId="{0135E057-5FF4-4756-931D-CA8A7F060901}" type="pres">
      <dgm:prSet presAssocID="{F647E41D-5D33-4A5C-973F-0D5FC211CF6F}" presName="root2" presStyleCnt="0"/>
      <dgm:spPr/>
    </dgm:pt>
    <dgm:pt modelId="{31024485-F14A-46A7-BDE7-52AEC0EA37FE}" type="pres">
      <dgm:prSet presAssocID="{F647E41D-5D33-4A5C-973F-0D5FC211CF6F}" presName="LevelTwoTextNode" presStyleLbl="node2" presStyleIdx="5" presStyleCnt="6" custScaleX="184083">
        <dgm:presLayoutVars>
          <dgm:chPref val="3"/>
        </dgm:presLayoutVars>
      </dgm:prSet>
      <dgm:spPr/>
    </dgm:pt>
    <dgm:pt modelId="{78F599A0-044D-4D46-B9DF-1FF531908526}" type="pres">
      <dgm:prSet presAssocID="{F647E41D-5D33-4A5C-973F-0D5FC211CF6F}" presName="level3hierChild" presStyleCnt="0"/>
      <dgm:spPr/>
    </dgm:pt>
  </dgm:ptLst>
  <dgm:cxnLst>
    <dgm:cxn modelId="{E1D2060A-0E87-490D-AFF8-A73A0820A9D1}" type="presOf" srcId="{90B64693-34BF-4C87-86A3-C9D68A0677A0}" destId="{33332A9F-6560-4439-A2DE-93EB975C75AB}" srcOrd="0" destOrd="0" presId="urn:microsoft.com/office/officeart/2008/layout/HorizontalMultiLevelHierarchy"/>
    <dgm:cxn modelId="{E4FA251C-7A04-4944-885B-640E54985CAF}" type="presOf" srcId="{04A1E0B3-460F-42CA-84CF-9B8F62817BD2}" destId="{5938B73F-EAED-4E8B-8537-295E423A3F75}" srcOrd="1" destOrd="0" presId="urn:microsoft.com/office/officeart/2008/layout/HorizontalMultiLevelHierarchy"/>
    <dgm:cxn modelId="{C1A3081E-7B9E-485D-8A2E-97D0845FB035}" srcId="{90B64693-34BF-4C87-86A3-C9D68A0677A0}" destId="{7C6E729B-2ED2-417E-A9E5-DF7EC4FC25FA}" srcOrd="3" destOrd="0" parTransId="{B0EF2B3B-7492-4A7B-BA01-DEFAB6AB76B7}" sibTransId="{A3BC067E-053F-4743-8497-3A19B5E02B33}"/>
    <dgm:cxn modelId="{F9B9152B-0B41-4466-9DBD-9FE098889535}" type="presOf" srcId="{9568861A-0AB0-4B2D-9A6D-56CE6CBD395B}" destId="{540F4E3E-5147-4785-9CAD-6013D7D1099A}" srcOrd="0" destOrd="0" presId="urn:microsoft.com/office/officeart/2008/layout/HorizontalMultiLevelHierarchy"/>
    <dgm:cxn modelId="{7684742F-F1F3-4E8F-A586-44F5BDBD9E07}" type="presOf" srcId="{36171A27-20AE-48FB-936C-3176E1EDE2F9}" destId="{78B70306-6089-49D7-ACFA-C9596705A6DD}" srcOrd="1" destOrd="0" presId="urn:microsoft.com/office/officeart/2008/layout/HorizontalMultiLevelHierarchy"/>
    <dgm:cxn modelId="{68772231-92D3-4AF8-9D88-CBFCC6315D12}" type="presOf" srcId="{27194B32-EE39-4A20-928F-E46574E4DF5D}" destId="{EA0F8397-7D99-4B37-969E-B053FD778048}" srcOrd="1" destOrd="0" presId="urn:microsoft.com/office/officeart/2008/layout/HorizontalMultiLevelHierarchy"/>
    <dgm:cxn modelId="{E01EB835-146A-4C3F-9281-C0CC020CE802}" type="presOf" srcId="{97C1BAC3-E295-4815-95EE-B48008B553A2}" destId="{98125FF7-F239-48EB-9F27-412C13222623}" srcOrd="0" destOrd="0" presId="urn:microsoft.com/office/officeart/2008/layout/HorizontalMultiLevelHierarchy"/>
    <dgm:cxn modelId="{590A7D39-7F0B-46AC-B47F-CBC76CBB9991}" type="presOf" srcId="{A345C29B-C557-4C9F-B814-3BDDDB4515FC}" destId="{ABD8B7A5-98CB-4EE7-8BEA-B8297183BDED}" srcOrd="0" destOrd="0" presId="urn:microsoft.com/office/officeart/2008/layout/HorizontalMultiLevelHierarchy"/>
    <dgm:cxn modelId="{8CF94A63-8392-46F7-840F-99A5683D86F2}" type="presOf" srcId="{C7FA6F69-19E4-40BD-B322-A1AA8406A479}" destId="{E3B9AC90-0FCF-4297-ADD3-5EF5A1CBCA97}" srcOrd="0" destOrd="0" presId="urn:microsoft.com/office/officeart/2008/layout/HorizontalMultiLevelHierarchy"/>
    <dgm:cxn modelId="{8A8D4E44-59AF-4555-8A26-EF1349F5F336}" srcId="{90B64693-34BF-4C87-86A3-C9D68A0677A0}" destId="{C7FA6F69-19E4-40BD-B322-A1AA8406A479}" srcOrd="2" destOrd="0" parTransId="{97C1BAC3-E295-4815-95EE-B48008B553A2}" sibTransId="{A57D285C-A003-485E-96CC-8DEE2FC451B4}"/>
    <dgm:cxn modelId="{4B513F45-2682-4762-AB5E-E70F7286D34A}" type="presOf" srcId="{B0EF2B3B-7492-4A7B-BA01-DEFAB6AB76B7}" destId="{5EDD5645-EDE1-4BFB-832E-7025F4E41FC9}" srcOrd="0" destOrd="0" presId="urn:microsoft.com/office/officeart/2008/layout/HorizontalMultiLevelHierarchy"/>
    <dgm:cxn modelId="{63079D6A-7AC7-415B-8ED6-ED259AA266F9}" type="presOf" srcId="{27194B32-EE39-4A20-928F-E46574E4DF5D}" destId="{C267A343-89F3-480F-94D7-1F063081DEB6}" srcOrd="0" destOrd="0" presId="urn:microsoft.com/office/officeart/2008/layout/HorizontalMultiLevelHierarchy"/>
    <dgm:cxn modelId="{E5338C4B-6678-4DAF-99A4-4BBD7FF29D9D}" type="presOf" srcId="{3C8AAED4-BA80-40B2-A147-66DCB5EF3130}" destId="{5CA74202-9B03-4D68-A6B2-44407BA0C8A2}" srcOrd="0" destOrd="0" presId="urn:microsoft.com/office/officeart/2008/layout/HorizontalMultiLevelHierarchy"/>
    <dgm:cxn modelId="{C8C19E4B-37BD-4150-9DB1-07BA9AA16B7D}" srcId="{90B64693-34BF-4C87-86A3-C9D68A0677A0}" destId="{9568861A-0AB0-4B2D-9A6D-56CE6CBD395B}" srcOrd="4" destOrd="0" parTransId="{04A1E0B3-460F-42CA-84CF-9B8F62817BD2}" sibTransId="{524D9405-DACF-46B3-B7B3-ABFFEC5493FF}"/>
    <dgm:cxn modelId="{5175024C-BAF4-454A-9619-5D9F18464AB8}" srcId="{90B64693-34BF-4C87-86A3-C9D68A0677A0}" destId="{A090618C-F15F-4AAC-86D1-F980366F07E7}" srcOrd="0" destOrd="0" parTransId="{27194B32-EE39-4A20-928F-E46574E4DF5D}" sibTransId="{3323EE79-76AB-4045-9460-192BC515BAEF}"/>
    <dgm:cxn modelId="{67AE5352-0D94-44D7-ABCA-104EB66AC9CA}" type="presOf" srcId="{3C8AAED4-BA80-40B2-A147-66DCB5EF3130}" destId="{0A53FDD7-E34B-4FE9-8D1B-D8B22D6B13F2}" srcOrd="1" destOrd="0" presId="urn:microsoft.com/office/officeart/2008/layout/HorizontalMultiLevelHierarchy"/>
    <dgm:cxn modelId="{8937AA72-0724-43AC-A293-2F1FF5B2B540}" type="presOf" srcId="{04A1E0B3-460F-42CA-84CF-9B8F62817BD2}" destId="{FDA9BF67-EDED-4B5E-91AB-152DF51F9380}" srcOrd="0" destOrd="0" presId="urn:microsoft.com/office/officeart/2008/layout/HorizontalMultiLevelHierarchy"/>
    <dgm:cxn modelId="{DC756F88-29C3-43B9-975B-D9682E662A45}" type="presOf" srcId="{7C6E729B-2ED2-417E-A9E5-DF7EC4FC25FA}" destId="{4076B1F1-3CEE-4D75-B112-46AEB3492301}" srcOrd="0" destOrd="0" presId="urn:microsoft.com/office/officeart/2008/layout/HorizontalMultiLevelHierarchy"/>
    <dgm:cxn modelId="{A79BCF9C-A3DE-42AD-A47B-428B73A28254}" type="presOf" srcId="{F647E41D-5D33-4A5C-973F-0D5FC211CF6F}" destId="{31024485-F14A-46A7-BDE7-52AEC0EA37FE}" srcOrd="0" destOrd="0" presId="urn:microsoft.com/office/officeart/2008/layout/HorizontalMultiLevelHierarchy"/>
    <dgm:cxn modelId="{6E422AA4-7DD9-4A22-B926-4308FD94D569}" type="presOf" srcId="{36171A27-20AE-48FB-936C-3176E1EDE2F9}" destId="{E5C031A6-11A8-426A-9454-F1E514E9409A}" srcOrd="0" destOrd="0" presId="urn:microsoft.com/office/officeart/2008/layout/HorizontalMultiLevelHierarchy"/>
    <dgm:cxn modelId="{B874F3BD-4DE7-49C2-B0FC-73D497968DF1}" type="presOf" srcId="{7D25A8A8-B418-4FA2-83D6-0435752BDFC3}" destId="{6AAA9D58-15FC-4BD0-AA30-B954150E4F6C}" srcOrd="0" destOrd="0" presId="urn:microsoft.com/office/officeart/2008/layout/HorizontalMultiLevelHierarchy"/>
    <dgm:cxn modelId="{C7E296CA-FD12-4041-87A5-DF150A0C6FBF}" srcId="{90B64693-34BF-4C87-86A3-C9D68A0677A0}" destId="{7D25A8A8-B418-4FA2-83D6-0435752BDFC3}" srcOrd="1" destOrd="0" parTransId="{36171A27-20AE-48FB-936C-3176E1EDE2F9}" sibTransId="{63BEC380-58BC-44CC-8EE8-60AD34ECC8FF}"/>
    <dgm:cxn modelId="{CD0178E8-18C4-492C-86F6-F6E34C1F9D30}" type="presOf" srcId="{B0EF2B3B-7492-4A7B-BA01-DEFAB6AB76B7}" destId="{B0AF058F-F67C-4370-8668-A8F9CD574B5B}" srcOrd="1" destOrd="0" presId="urn:microsoft.com/office/officeart/2008/layout/HorizontalMultiLevelHierarchy"/>
    <dgm:cxn modelId="{B36578E9-DFBC-4CAB-8A82-9482E8375B11}" srcId="{A345C29B-C557-4C9F-B814-3BDDDB4515FC}" destId="{90B64693-34BF-4C87-86A3-C9D68A0677A0}" srcOrd="0" destOrd="0" parTransId="{58F444F7-4C0A-485A-A366-58838DFCEAAD}" sibTransId="{0AC530B2-0CC2-48C4-B807-A96942E86C07}"/>
    <dgm:cxn modelId="{1068B3FA-83C4-4DA7-B44E-FC74492E16CF}" type="presOf" srcId="{A090618C-F15F-4AAC-86D1-F980366F07E7}" destId="{26066ED7-6994-41C1-A936-0D33FAC89FBD}" srcOrd="0" destOrd="0" presId="urn:microsoft.com/office/officeart/2008/layout/HorizontalMultiLevelHierarchy"/>
    <dgm:cxn modelId="{F02275FF-CA82-479E-994D-11DC6BE2227F}" type="presOf" srcId="{97C1BAC3-E295-4815-95EE-B48008B553A2}" destId="{55F4FF58-D764-4D1F-8368-2A2634B2430C}" srcOrd="1" destOrd="0" presId="urn:microsoft.com/office/officeart/2008/layout/HorizontalMultiLevelHierarchy"/>
    <dgm:cxn modelId="{81FAD4FF-1E35-474D-8893-5637477393B0}" srcId="{90B64693-34BF-4C87-86A3-C9D68A0677A0}" destId="{F647E41D-5D33-4A5C-973F-0D5FC211CF6F}" srcOrd="5" destOrd="0" parTransId="{3C8AAED4-BA80-40B2-A147-66DCB5EF3130}" sibTransId="{CA4D141F-5DA4-406F-8D22-52C8864A001D}"/>
    <dgm:cxn modelId="{E68BF2D8-3E59-41AD-B824-A45AC3B124FB}" type="presParOf" srcId="{ABD8B7A5-98CB-4EE7-8BEA-B8297183BDED}" destId="{AADF58F2-AFFE-4CBD-9A39-3923A0589BBF}" srcOrd="0" destOrd="0" presId="urn:microsoft.com/office/officeart/2008/layout/HorizontalMultiLevelHierarchy"/>
    <dgm:cxn modelId="{91A445D3-B163-4555-9DC5-0B755F2183CB}" type="presParOf" srcId="{AADF58F2-AFFE-4CBD-9A39-3923A0589BBF}" destId="{33332A9F-6560-4439-A2DE-93EB975C75AB}" srcOrd="0" destOrd="0" presId="urn:microsoft.com/office/officeart/2008/layout/HorizontalMultiLevelHierarchy"/>
    <dgm:cxn modelId="{8124883E-089D-4FB8-82D9-EAC1E2D63836}" type="presParOf" srcId="{AADF58F2-AFFE-4CBD-9A39-3923A0589BBF}" destId="{9BB3456A-FAFD-4E40-9B74-5474A87168E4}" srcOrd="1" destOrd="0" presId="urn:microsoft.com/office/officeart/2008/layout/HorizontalMultiLevelHierarchy"/>
    <dgm:cxn modelId="{BF3AED53-5728-4A70-A61C-AE34CAFFED42}" type="presParOf" srcId="{9BB3456A-FAFD-4E40-9B74-5474A87168E4}" destId="{C267A343-89F3-480F-94D7-1F063081DEB6}" srcOrd="0" destOrd="0" presId="urn:microsoft.com/office/officeart/2008/layout/HorizontalMultiLevelHierarchy"/>
    <dgm:cxn modelId="{35DFEF6B-A81F-4F81-A74C-47F319605DF5}" type="presParOf" srcId="{C267A343-89F3-480F-94D7-1F063081DEB6}" destId="{EA0F8397-7D99-4B37-969E-B053FD778048}" srcOrd="0" destOrd="0" presId="urn:microsoft.com/office/officeart/2008/layout/HorizontalMultiLevelHierarchy"/>
    <dgm:cxn modelId="{4522B029-096A-4D14-A905-159E3EACE8E8}" type="presParOf" srcId="{9BB3456A-FAFD-4E40-9B74-5474A87168E4}" destId="{E5CBCC0F-270B-43C4-BB42-ADB53DCC8C62}" srcOrd="1" destOrd="0" presId="urn:microsoft.com/office/officeart/2008/layout/HorizontalMultiLevelHierarchy"/>
    <dgm:cxn modelId="{6B6C338E-AC36-40F4-82F3-11EE314A75C3}" type="presParOf" srcId="{E5CBCC0F-270B-43C4-BB42-ADB53DCC8C62}" destId="{26066ED7-6994-41C1-A936-0D33FAC89FBD}" srcOrd="0" destOrd="0" presId="urn:microsoft.com/office/officeart/2008/layout/HorizontalMultiLevelHierarchy"/>
    <dgm:cxn modelId="{277A4707-22A5-4C19-8571-51D3D3BA5845}" type="presParOf" srcId="{E5CBCC0F-270B-43C4-BB42-ADB53DCC8C62}" destId="{9CA8EA07-BE61-473D-8D75-690BFCA27D25}" srcOrd="1" destOrd="0" presId="urn:microsoft.com/office/officeart/2008/layout/HorizontalMultiLevelHierarchy"/>
    <dgm:cxn modelId="{445D8D87-E2BC-4398-91CB-47CCD159F294}" type="presParOf" srcId="{9BB3456A-FAFD-4E40-9B74-5474A87168E4}" destId="{E5C031A6-11A8-426A-9454-F1E514E9409A}" srcOrd="2" destOrd="0" presId="urn:microsoft.com/office/officeart/2008/layout/HorizontalMultiLevelHierarchy"/>
    <dgm:cxn modelId="{608BAF43-8317-4492-B201-EA3C6A1A7EFD}" type="presParOf" srcId="{E5C031A6-11A8-426A-9454-F1E514E9409A}" destId="{78B70306-6089-49D7-ACFA-C9596705A6DD}" srcOrd="0" destOrd="0" presId="urn:microsoft.com/office/officeart/2008/layout/HorizontalMultiLevelHierarchy"/>
    <dgm:cxn modelId="{A2CD499C-1E54-46D1-8B72-63EE8A6DCB3D}" type="presParOf" srcId="{9BB3456A-FAFD-4E40-9B74-5474A87168E4}" destId="{BF7E00A5-5B3F-476D-A030-30D31DEDC6EE}" srcOrd="3" destOrd="0" presId="urn:microsoft.com/office/officeart/2008/layout/HorizontalMultiLevelHierarchy"/>
    <dgm:cxn modelId="{1399A5C5-E438-4A33-B58E-56CEA2BBFD88}" type="presParOf" srcId="{BF7E00A5-5B3F-476D-A030-30D31DEDC6EE}" destId="{6AAA9D58-15FC-4BD0-AA30-B954150E4F6C}" srcOrd="0" destOrd="0" presId="urn:microsoft.com/office/officeart/2008/layout/HorizontalMultiLevelHierarchy"/>
    <dgm:cxn modelId="{EC260EFF-FCF9-4B92-8C65-22C96C5D4155}" type="presParOf" srcId="{BF7E00A5-5B3F-476D-A030-30D31DEDC6EE}" destId="{4234CCD4-5F67-4938-82D5-550C1F16B5F0}" srcOrd="1" destOrd="0" presId="urn:microsoft.com/office/officeart/2008/layout/HorizontalMultiLevelHierarchy"/>
    <dgm:cxn modelId="{4E43D309-9A29-4783-BF93-C881FA8A60A4}" type="presParOf" srcId="{9BB3456A-FAFD-4E40-9B74-5474A87168E4}" destId="{98125FF7-F239-48EB-9F27-412C13222623}" srcOrd="4" destOrd="0" presId="urn:microsoft.com/office/officeart/2008/layout/HorizontalMultiLevelHierarchy"/>
    <dgm:cxn modelId="{A69B525F-6022-4B7A-AA26-D88C39E2EDC0}" type="presParOf" srcId="{98125FF7-F239-48EB-9F27-412C13222623}" destId="{55F4FF58-D764-4D1F-8368-2A2634B2430C}" srcOrd="0" destOrd="0" presId="urn:microsoft.com/office/officeart/2008/layout/HorizontalMultiLevelHierarchy"/>
    <dgm:cxn modelId="{49F78A0A-F75F-404E-88AC-35023D14E6FA}" type="presParOf" srcId="{9BB3456A-FAFD-4E40-9B74-5474A87168E4}" destId="{76FB6F21-553D-44C8-89E4-0ED0BF3437FF}" srcOrd="5" destOrd="0" presId="urn:microsoft.com/office/officeart/2008/layout/HorizontalMultiLevelHierarchy"/>
    <dgm:cxn modelId="{7AC5F220-0A59-4A86-8336-08D33B9F1511}" type="presParOf" srcId="{76FB6F21-553D-44C8-89E4-0ED0BF3437FF}" destId="{E3B9AC90-0FCF-4297-ADD3-5EF5A1CBCA97}" srcOrd="0" destOrd="0" presId="urn:microsoft.com/office/officeart/2008/layout/HorizontalMultiLevelHierarchy"/>
    <dgm:cxn modelId="{8D4B44E6-58B4-4AD0-A81A-1D2B192A61A6}" type="presParOf" srcId="{76FB6F21-553D-44C8-89E4-0ED0BF3437FF}" destId="{91FF9901-6C8F-4FF7-BD2C-4D4362BE2FFF}" srcOrd="1" destOrd="0" presId="urn:microsoft.com/office/officeart/2008/layout/HorizontalMultiLevelHierarchy"/>
    <dgm:cxn modelId="{9A2D5D51-DF05-485C-B555-AC1E0AAEB69E}" type="presParOf" srcId="{9BB3456A-FAFD-4E40-9B74-5474A87168E4}" destId="{5EDD5645-EDE1-4BFB-832E-7025F4E41FC9}" srcOrd="6" destOrd="0" presId="urn:microsoft.com/office/officeart/2008/layout/HorizontalMultiLevelHierarchy"/>
    <dgm:cxn modelId="{11EF2D54-E35E-4304-8AEA-EE1DF3A5BE98}" type="presParOf" srcId="{5EDD5645-EDE1-4BFB-832E-7025F4E41FC9}" destId="{B0AF058F-F67C-4370-8668-A8F9CD574B5B}" srcOrd="0" destOrd="0" presId="urn:microsoft.com/office/officeart/2008/layout/HorizontalMultiLevelHierarchy"/>
    <dgm:cxn modelId="{F8CE9C4D-04AE-4776-8DDD-184D1D882E13}" type="presParOf" srcId="{9BB3456A-FAFD-4E40-9B74-5474A87168E4}" destId="{AB643CDC-17B9-46E6-9598-269A8C54C68A}" srcOrd="7" destOrd="0" presId="urn:microsoft.com/office/officeart/2008/layout/HorizontalMultiLevelHierarchy"/>
    <dgm:cxn modelId="{132E2F03-9568-4F74-89AB-B63FFC9DDEA3}" type="presParOf" srcId="{AB643CDC-17B9-46E6-9598-269A8C54C68A}" destId="{4076B1F1-3CEE-4D75-B112-46AEB3492301}" srcOrd="0" destOrd="0" presId="urn:microsoft.com/office/officeart/2008/layout/HorizontalMultiLevelHierarchy"/>
    <dgm:cxn modelId="{6AE614C7-5249-4B4D-BDE9-C45DAA725200}" type="presParOf" srcId="{AB643CDC-17B9-46E6-9598-269A8C54C68A}" destId="{EC4457D4-99A0-438D-9A35-2490933BAA43}" srcOrd="1" destOrd="0" presId="urn:microsoft.com/office/officeart/2008/layout/HorizontalMultiLevelHierarchy"/>
    <dgm:cxn modelId="{9A121B45-FE09-492F-A1F3-B15284B6588A}" type="presParOf" srcId="{9BB3456A-FAFD-4E40-9B74-5474A87168E4}" destId="{FDA9BF67-EDED-4B5E-91AB-152DF51F9380}" srcOrd="8" destOrd="0" presId="urn:microsoft.com/office/officeart/2008/layout/HorizontalMultiLevelHierarchy"/>
    <dgm:cxn modelId="{5536D951-8CD4-4D51-8A2E-6439E7963D37}" type="presParOf" srcId="{FDA9BF67-EDED-4B5E-91AB-152DF51F9380}" destId="{5938B73F-EAED-4E8B-8537-295E423A3F75}" srcOrd="0" destOrd="0" presId="urn:microsoft.com/office/officeart/2008/layout/HorizontalMultiLevelHierarchy"/>
    <dgm:cxn modelId="{A7CE2085-5B13-43AD-B29D-5446302544B5}" type="presParOf" srcId="{9BB3456A-FAFD-4E40-9B74-5474A87168E4}" destId="{65D60E9F-74EC-441B-A17F-3311C516BA9F}" srcOrd="9" destOrd="0" presId="urn:microsoft.com/office/officeart/2008/layout/HorizontalMultiLevelHierarchy"/>
    <dgm:cxn modelId="{4889F7F6-8DC5-40D6-B693-3C7786558DAE}" type="presParOf" srcId="{65D60E9F-74EC-441B-A17F-3311C516BA9F}" destId="{540F4E3E-5147-4785-9CAD-6013D7D1099A}" srcOrd="0" destOrd="0" presId="urn:microsoft.com/office/officeart/2008/layout/HorizontalMultiLevelHierarchy"/>
    <dgm:cxn modelId="{D7FECEBB-31AB-4C38-98CE-DCDF5325F4AE}" type="presParOf" srcId="{65D60E9F-74EC-441B-A17F-3311C516BA9F}" destId="{F63E79A7-71BE-4916-A2E1-97E384FDE5B7}" srcOrd="1" destOrd="0" presId="urn:microsoft.com/office/officeart/2008/layout/HorizontalMultiLevelHierarchy"/>
    <dgm:cxn modelId="{95164694-ED21-4736-81AE-3A4ED9E7813D}" type="presParOf" srcId="{9BB3456A-FAFD-4E40-9B74-5474A87168E4}" destId="{5CA74202-9B03-4D68-A6B2-44407BA0C8A2}" srcOrd="10" destOrd="0" presId="urn:microsoft.com/office/officeart/2008/layout/HorizontalMultiLevelHierarchy"/>
    <dgm:cxn modelId="{BA756827-12F5-49C9-BE20-8F1DC81DD0D7}" type="presParOf" srcId="{5CA74202-9B03-4D68-A6B2-44407BA0C8A2}" destId="{0A53FDD7-E34B-4FE9-8D1B-D8B22D6B13F2}" srcOrd="0" destOrd="0" presId="urn:microsoft.com/office/officeart/2008/layout/HorizontalMultiLevelHierarchy"/>
    <dgm:cxn modelId="{AB58538C-3647-459B-99C0-0DC1FE7B8E75}" type="presParOf" srcId="{9BB3456A-FAFD-4E40-9B74-5474A87168E4}" destId="{0135E057-5FF4-4756-931D-CA8A7F060901}" srcOrd="11" destOrd="0" presId="urn:microsoft.com/office/officeart/2008/layout/HorizontalMultiLevelHierarchy"/>
    <dgm:cxn modelId="{9460B954-EAD8-44CD-811D-43423E6E279E}" type="presParOf" srcId="{0135E057-5FF4-4756-931D-CA8A7F060901}" destId="{31024485-F14A-46A7-BDE7-52AEC0EA37FE}" srcOrd="0" destOrd="0" presId="urn:microsoft.com/office/officeart/2008/layout/HorizontalMultiLevelHierarchy"/>
    <dgm:cxn modelId="{7A1F1FED-4AA8-44D2-8670-D1ADBB7CAE89}" type="presParOf" srcId="{0135E057-5FF4-4756-931D-CA8A7F060901}" destId="{78F599A0-044D-4D46-B9DF-1FF531908526}"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74202-9B03-4D68-A6B2-44407BA0C8A2}">
      <dsp:nvSpPr>
        <dsp:cNvPr id="0" name=""/>
        <dsp:cNvSpPr/>
      </dsp:nvSpPr>
      <dsp:spPr>
        <a:xfrm>
          <a:off x="2259214" y="2448272"/>
          <a:ext cx="442828" cy="2109512"/>
        </a:xfrm>
        <a:custGeom>
          <a:avLst/>
          <a:gdLst/>
          <a:ahLst/>
          <a:cxnLst/>
          <a:rect l="0" t="0" r="0" b="0"/>
          <a:pathLst>
            <a:path>
              <a:moveTo>
                <a:pt x="0" y="0"/>
              </a:moveTo>
              <a:lnTo>
                <a:pt x="221414" y="0"/>
              </a:lnTo>
              <a:lnTo>
                <a:pt x="221414" y="2109512"/>
              </a:lnTo>
              <a:lnTo>
                <a:pt x="442828" y="210951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ru-RU" sz="700" kern="1200"/>
        </a:p>
      </dsp:txBody>
      <dsp:txXfrm>
        <a:off x="2426741" y="3449141"/>
        <a:ext cx="107774" cy="107774"/>
      </dsp:txXfrm>
    </dsp:sp>
    <dsp:sp modelId="{FDA9BF67-EDED-4B5E-91AB-152DF51F9380}">
      <dsp:nvSpPr>
        <dsp:cNvPr id="0" name=""/>
        <dsp:cNvSpPr/>
      </dsp:nvSpPr>
      <dsp:spPr>
        <a:xfrm>
          <a:off x="2259214" y="2448272"/>
          <a:ext cx="442828" cy="1265707"/>
        </a:xfrm>
        <a:custGeom>
          <a:avLst/>
          <a:gdLst/>
          <a:ahLst/>
          <a:cxnLst/>
          <a:rect l="0" t="0" r="0" b="0"/>
          <a:pathLst>
            <a:path>
              <a:moveTo>
                <a:pt x="0" y="0"/>
              </a:moveTo>
              <a:lnTo>
                <a:pt x="221414" y="0"/>
              </a:lnTo>
              <a:lnTo>
                <a:pt x="221414" y="1265707"/>
              </a:lnTo>
              <a:lnTo>
                <a:pt x="442828" y="126570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447105" y="3047602"/>
        <a:ext cx="67046" cy="67046"/>
      </dsp:txXfrm>
    </dsp:sp>
    <dsp:sp modelId="{5EDD5645-EDE1-4BFB-832E-7025F4E41FC9}">
      <dsp:nvSpPr>
        <dsp:cNvPr id="0" name=""/>
        <dsp:cNvSpPr/>
      </dsp:nvSpPr>
      <dsp:spPr>
        <a:xfrm>
          <a:off x="2259214" y="2448272"/>
          <a:ext cx="442828" cy="421902"/>
        </a:xfrm>
        <a:custGeom>
          <a:avLst/>
          <a:gdLst/>
          <a:ahLst/>
          <a:cxnLst/>
          <a:rect l="0" t="0" r="0" b="0"/>
          <a:pathLst>
            <a:path>
              <a:moveTo>
                <a:pt x="0" y="0"/>
              </a:moveTo>
              <a:lnTo>
                <a:pt x="221414" y="0"/>
              </a:lnTo>
              <a:lnTo>
                <a:pt x="221414" y="421902"/>
              </a:lnTo>
              <a:lnTo>
                <a:pt x="442828" y="4219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465338" y="2643932"/>
        <a:ext cx="30581" cy="30581"/>
      </dsp:txXfrm>
    </dsp:sp>
    <dsp:sp modelId="{98125FF7-F239-48EB-9F27-412C13222623}">
      <dsp:nvSpPr>
        <dsp:cNvPr id="0" name=""/>
        <dsp:cNvSpPr/>
      </dsp:nvSpPr>
      <dsp:spPr>
        <a:xfrm>
          <a:off x="2259214" y="2026369"/>
          <a:ext cx="442828" cy="421902"/>
        </a:xfrm>
        <a:custGeom>
          <a:avLst/>
          <a:gdLst/>
          <a:ahLst/>
          <a:cxnLst/>
          <a:rect l="0" t="0" r="0" b="0"/>
          <a:pathLst>
            <a:path>
              <a:moveTo>
                <a:pt x="0" y="421902"/>
              </a:moveTo>
              <a:lnTo>
                <a:pt x="221414" y="421902"/>
              </a:lnTo>
              <a:lnTo>
                <a:pt x="221414" y="0"/>
              </a:lnTo>
              <a:lnTo>
                <a:pt x="442828"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465338" y="2222029"/>
        <a:ext cx="30581" cy="30581"/>
      </dsp:txXfrm>
    </dsp:sp>
    <dsp:sp modelId="{E5C031A6-11A8-426A-9454-F1E514E9409A}">
      <dsp:nvSpPr>
        <dsp:cNvPr id="0" name=""/>
        <dsp:cNvSpPr/>
      </dsp:nvSpPr>
      <dsp:spPr>
        <a:xfrm>
          <a:off x="2259214" y="1182564"/>
          <a:ext cx="442828" cy="1265707"/>
        </a:xfrm>
        <a:custGeom>
          <a:avLst/>
          <a:gdLst/>
          <a:ahLst/>
          <a:cxnLst/>
          <a:rect l="0" t="0" r="0" b="0"/>
          <a:pathLst>
            <a:path>
              <a:moveTo>
                <a:pt x="0" y="1265707"/>
              </a:moveTo>
              <a:lnTo>
                <a:pt x="221414" y="1265707"/>
              </a:lnTo>
              <a:lnTo>
                <a:pt x="221414" y="0"/>
              </a:lnTo>
              <a:lnTo>
                <a:pt x="442828"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447105" y="1781894"/>
        <a:ext cx="67046" cy="67046"/>
      </dsp:txXfrm>
    </dsp:sp>
    <dsp:sp modelId="{C267A343-89F3-480F-94D7-1F063081DEB6}">
      <dsp:nvSpPr>
        <dsp:cNvPr id="0" name=""/>
        <dsp:cNvSpPr/>
      </dsp:nvSpPr>
      <dsp:spPr>
        <a:xfrm>
          <a:off x="2259214" y="338759"/>
          <a:ext cx="442828" cy="2109512"/>
        </a:xfrm>
        <a:custGeom>
          <a:avLst/>
          <a:gdLst/>
          <a:ahLst/>
          <a:cxnLst/>
          <a:rect l="0" t="0" r="0" b="0"/>
          <a:pathLst>
            <a:path>
              <a:moveTo>
                <a:pt x="0" y="2109512"/>
              </a:moveTo>
              <a:lnTo>
                <a:pt x="221414" y="2109512"/>
              </a:lnTo>
              <a:lnTo>
                <a:pt x="221414" y="0"/>
              </a:lnTo>
              <a:lnTo>
                <a:pt x="442828"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ru-RU" sz="700" kern="1200"/>
        </a:p>
      </dsp:txBody>
      <dsp:txXfrm>
        <a:off x="2426741" y="1339628"/>
        <a:ext cx="107774" cy="107774"/>
      </dsp:txXfrm>
    </dsp:sp>
    <dsp:sp modelId="{33332A9F-6560-4439-A2DE-93EB975C75AB}">
      <dsp:nvSpPr>
        <dsp:cNvPr id="0" name=""/>
        <dsp:cNvSpPr/>
      </dsp:nvSpPr>
      <dsp:spPr>
        <a:xfrm rot="16200000">
          <a:off x="145260" y="2110749"/>
          <a:ext cx="3552863" cy="67504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r>
            <a:rPr lang="kk-KZ" sz="4400" kern="1200" dirty="0"/>
            <a:t>2024 жыл</a:t>
          </a:r>
          <a:endParaRPr lang="ru-RU" sz="4400" kern="1200" dirty="0"/>
        </a:p>
      </dsp:txBody>
      <dsp:txXfrm>
        <a:off x="145260" y="2110749"/>
        <a:ext cx="3552863" cy="675044"/>
      </dsp:txXfrm>
    </dsp:sp>
    <dsp:sp modelId="{26066ED7-6994-41C1-A936-0D33FAC89FBD}">
      <dsp:nvSpPr>
        <dsp:cNvPr id="0" name=""/>
        <dsp:cNvSpPr/>
      </dsp:nvSpPr>
      <dsp:spPr>
        <a:xfrm>
          <a:off x="2702043" y="1237"/>
          <a:ext cx="4075863" cy="67504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kk-KZ" sz="2000" kern="1200" dirty="0"/>
            <a:t>Байқау, семинарлар ұйымдастыру</a:t>
          </a:r>
          <a:endParaRPr lang="ru-RU" sz="2000" kern="1200" dirty="0"/>
        </a:p>
      </dsp:txBody>
      <dsp:txXfrm>
        <a:off x="2702043" y="1237"/>
        <a:ext cx="4075863" cy="675044"/>
      </dsp:txXfrm>
    </dsp:sp>
    <dsp:sp modelId="{6AAA9D58-15FC-4BD0-AA30-B954150E4F6C}">
      <dsp:nvSpPr>
        <dsp:cNvPr id="0" name=""/>
        <dsp:cNvSpPr/>
      </dsp:nvSpPr>
      <dsp:spPr>
        <a:xfrm>
          <a:off x="2702043" y="845042"/>
          <a:ext cx="4075863" cy="67504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kk-KZ" sz="2000" kern="1200" dirty="0"/>
            <a:t>Кері байланыс жұмыстары</a:t>
          </a:r>
          <a:endParaRPr lang="ru-RU" sz="2000" kern="1200" dirty="0"/>
        </a:p>
      </dsp:txBody>
      <dsp:txXfrm>
        <a:off x="2702043" y="845042"/>
        <a:ext cx="4075863" cy="675044"/>
      </dsp:txXfrm>
    </dsp:sp>
    <dsp:sp modelId="{E3B9AC90-0FCF-4297-ADD3-5EF5A1CBCA97}">
      <dsp:nvSpPr>
        <dsp:cNvPr id="0" name=""/>
        <dsp:cNvSpPr/>
      </dsp:nvSpPr>
      <dsp:spPr>
        <a:xfrm>
          <a:off x="2702043" y="1688847"/>
          <a:ext cx="4075863" cy="67504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kk-KZ" sz="2000" kern="1200" dirty="0"/>
            <a:t>Әдістемелік көмек </a:t>
          </a:r>
          <a:endParaRPr lang="ru-RU" sz="2000" kern="1200" dirty="0"/>
        </a:p>
      </dsp:txBody>
      <dsp:txXfrm>
        <a:off x="2702043" y="1688847"/>
        <a:ext cx="4075863" cy="675044"/>
      </dsp:txXfrm>
    </dsp:sp>
    <dsp:sp modelId="{4076B1F1-3CEE-4D75-B112-46AEB3492301}">
      <dsp:nvSpPr>
        <dsp:cNvPr id="0" name=""/>
        <dsp:cNvSpPr/>
      </dsp:nvSpPr>
      <dsp:spPr>
        <a:xfrm>
          <a:off x="2702043" y="2532652"/>
          <a:ext cx="4075863" cy="67504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kk-KZ" sz="2000" kern="1200" dirty="0"/>
            <a:t>БАҚ, әлеуметтік желілерге мақалалар жариялау</a:t>
          </a:r>
          <a:endParaRPr lang="ru-RU" sz="2000" kern="1200" dirty="0"/>
        </a:p>
      </dsp:txBody>
      <dsp:txXfrm>
        <a:off x="2702043" y="2532652"/>
        <a:ext cx="4075863" cy="675044"/>
      </dsp:txXfrm>
    </dsp:sp>
    <dsp:sp modelId="{540F4E3E-5147-4785-9CAD-6013D7D1099A}">
      <dsp:nvSpPr>
        <dsp:cNvPr id="0" name=""/>
        <dsp:cNvSpPr/>
      </dsp:nvSpPr>
      <dsp:spPr>
        <a:xfrm>
          <a:off x="2702043" y="3376457"/>
          <a:ext cx="4075863" cy="67504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kk-KZ" sz="2000" kern="1200" dirty="0"/>
            <a:t>Біліктілік арттыру курстарымен қамту</a:t>
          </a:r>
          <a:endParaRPr lang="ru-RU" sz="2000" kern="1200" dirty="0"/>
        </a:p>
      </dsp:txBody>
      <dsp:txXfrm>
        <a:off x="2702043" y="3376457"/>
        <a:ext cx="4075863" cy="675044"/>
      </dsp:txXfrm>
    </dsp:sp>
    <dsp:sp modelId="{31024485-F14A-46A7-BDE7-52AEC0EA37FE}">
      <dsp:nvSpPr>
        <dsp:cNvPr id="0" name=""/>
        <dsp:cNvSpPr/>
      </dsp:nvSpPr>
      <dsp:spPr>
        <a:xfrm>
          <a:off x="2702043" y="4220262"/>
          <a:ext cx="4075863" cy="67504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kk-KZ" sz="1900" kern="1200" dirty="0"/>
            <a:t>Үздік педагогтермен кездесу</a:t>
          </a:r>
          <a:endParaRPr lang="ru-RU" sz="1900" kern="1200" dirty="0"/>
        </a:p>
      </dsp:txBody>
      <dsp:txXfrm>
        <a:off x="2702043" y="4220262"/>
        <a:ext cx="4075863" cy="675044"/>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1D6FBF-3F2A-4476-874A-ADA49D00F5B0}" type="datetimeFigureOut">
              <a:rPr lang="ru-RU" smtClean="0"/>
              <a:t>05.01.2024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3E1EAF-B04F-4F1C-8611-EEA2E0FF0A37}" type="slidenum">
              <a:rPr lang="ru-RU" smtClean="0"/>
              <a:t>‹#›</a:t>
            </a:fld>
            <a:endParaRPr lang="ru-RU"/>
          </a:p>
        </p:txBody>
      </p:sp>
    </p:spTree>
    <p:extLst>
      <p:ext uri="{BB962C8B-B14F-4D97-AF65-F5344CB8AC3E}">
        <p14:creationId xmlns:p14="http://schemas.microsoft.com/office/powerpoint/2010/main" val="2293573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latin typeface="Arial" charset="0"/>
              </a:rPr>
              <a:pPr>
                <a:spcBef>
                  <a:spcPct val="0"/>
                </a:spcBef>
              </a:pPr>
              <a:t>3</a:t>
            </a:fld>
            <a:endParaRPr lang="ru-RU" altLang="ru-RU">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latin typeface="Arial" charset="0"/>
              </a:rPr>
              <a:pPr>
                <a:spcBef>
                  <a:spcPct val="0"/>
                </a:spcBef>
              </a:pPr>
              <a:t>4</a:t>
            </a:fld>
            <a:endParaRPr lang="ru-RU" altLang="ru-RU">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latin typeface="Arial" charset="0"/>
              </a:rPr>
              <a:pPr>
                <a:spcBef>
                  <a:spcPct val="0"/>
                </a:spcBef>
              </a:pPr>
              <a:t>5</a:t>
            </a:fld>
            <a:endParaRPr lang="ru-RU" altLang="ru-RU">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latin typeface="Arial" charset="0"/>
              </a:rPr>
              <a:pPr>
                <a:spcBef>
                  <a:spcPct val="0"/>
                </a:spcBef>
              </a:pPr>
              <a:t>6</a:t>
            </a:fld>
            <a:endParaRPr lang="ru-RU" altLang="ru-RU">
              <a:latin typeface="Arial" charset="0"/>
            </a:endParaRPr>
          </a:p>
        </p:txBody>
      </p:sp>
    </p:spTree>
    <p:extLst>
      <p:ext uri="{BB962C8B-B14F-4D97-AF65-F5344CB8AC3E}">
        <p14:creationId xmlns:p14="http://schemas.microsoft.com/office/powerpoint/2010/main" val="1335842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latin typeface="Arial" charset="0"/>
              </a:rPr>
              <a:pPr>
                <a:spcBef>
                  <a:spcPct val="0"/>
                </a:spcBef>
              </a:pPr>
              <a:t>7</a:t>
            </a:fld>
            <a:endParaRPr lang="ru-RU" altLang="ru-RU">
              <a:latin typeface="Arial" charset="0"/>
            </a:endParaRPr>
          </a:p>
        </p:txBody>
      </p:sp>
    </p:spTree>
    <p:extLst>
      <p:ext uri="{BB962C8B-B14F-4D97-AF65-F5344CB8AC3E}">
        <p14:creationId xmlns:p14="http://schemas.microsoft.com/office/powerpoint/2010/main" val="35067049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latin typeface="Arial" charset="0"/>
              </a:rPr>
              <a:pPr>
                <a:spcBef>
                  <a:spcPct val="0"/>
                </a:spcBef>
              </a:pPr>
              <a:t>8</a:t>
            </a:fld>
            <a:endParaRPr lang="ru-RU" altLang="ru-RU">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latin typeface="Arial" charset="0"/>
              </a:rPr>
              <a:pPr>
                <a:spcBef>
                  <a:spcPct val="0"/>
                </a:spcBef>
              </a:pPr>
              <a:t>9</a:t>
            </a:fld>
            <a:endParaRPr lang="ru-RU" altLang="ru-RU">
              <a:latin typeface="Arial" charset="0"/>
            </a:endParaRPr>
          </a:p>
        </p:txBody>
      </p:sp>
    </p:spTree>
    <p:extLst>
      <p:ext uri="{BB962C8B-B14F-4D97-AF65-F5344CB8AC3E}">
        <p14:creationId xmlns:p14="http://schemas.microsoft.com/office/powerpoint/2010/main" val="13387584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solidFill>
                  <a:prstClr val="black"/>
                </a:solidFill>
                <a:latin typeface="Arial" charset="0"/>
              </a:rPr>
              <a:pPr>
                <a:spcBef>
                  <a:spcPct val="0"/>
                </a:spcBef>
              </a:pPr>
              <a:t>10</a:t>
            </a:fld>
            <a:endParaRPr lang="ru-RU" altLang="ru-RU">
              <a:solidFill>
                <a:prstClr val="black"/>
              </a:solidFill>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solidFill>
                  <a:prstClr val="black"/>
                </a:solidFill>
                <a:latin typeface="Arial" charset="0"/>
              </a:rPr>
              <a:pPr>
                <a:spcBef>
                  <a:spcPct val="0"/>
                </a:spcBef>
              </a:pPr>
              <a:t>11</a:t>
            </a:fld>
            <a:endParaRPr lang="ru-RU" altLang="ru-RU">
              <a:solidFill>
                <a:prstClr val="black"/>
              </a:solidFill>
              <a:latin typeface="Arial" charset="0"/>
            </a:endParaRPr>
          </a:p>
        </p:txBody>
      </p:sp>
    </p:spTree>
    <p:extLst>
      <p:ext uri="{BB962C8B-B14F-4D97-AF65-F5344CB8AC3E}">
        <p14:creationId xmlns:p14="http://schemas.microsoft.com/office/powerpoint/2010/main" val="1023979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a:p>
        </p:txBody>
      </p:sp>
      <p:sp>
        <p:nvSpPr>
          <p:cNvPr id="9011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65799DD8-9059-4CB4-A109-52BC4ED2E2D5}" type="slidenum">
              <a:rPr lang="ru-RU" altLang="ru-RU" smtClean="0">
                <a:solidFill>
                  <a:prstClr val="black"/>
                </a:solidFill>
                <a:latin typeface="Arial" charset="0"/>
              </a:rPr>
              <a:pPr>
                <a:spcBef>
                  <a:spcPct val="0"/>
                </a:spcBef>
              </a:pPr>
              <a:t>12</a:t>
            </a:fld>
            <a:endParaRPr lang="ru-RU" altLang="ru-RU">
              <a:solidFill>
                <a:prstClr val="black"/>
              </a:solidFill>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t>05.01.2024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05.01.2024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t>05.01.2024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t>05.01.2024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t>05.01.2024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05.01.2024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05.01.2024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05.01.2024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05.01.2024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05.01.2024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05.01.2024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8965"/>
            <a:ext cx="9144000" cy="792358"/>
          </a:xfrm>
          <a:solidFill>
            <a:schemeClr val="accent1"/>
          </a:solidFill>
          <a:ln>
            <a:solidFill>
              <a:schemeClr val="accent1"/>
            </a:solidFill>
          </a:ln>
        </p:spPr>
        <p:txBody>
          <a:bodyPr>
            <a:noAutofit/>
          </a:bodyPr>
          <a:lstStyle/>
          <a:p>
            <a:pPr>
              <a:defRPr/>
            </a:pPr>
            <a:r>
              <a:rPr lang="kk-KZ" sz="1600" b="1" dirty="0">
                <a:solidFill>
                  <a:schemeClr val="bg1"/>
                </a:solidFill>
                <a:effectLst/>
                <a:latin typeface="Arial" panose="020B0604020202020204" pitchFamily="34" charset="0"/>
                <a:cs typeface="Arial" panose="020B0604020202020204" pitchFamily="34" charset="0"/>
              </a:rPr>
              <a:t>БІЛІМ БЕРУДІҢ ОҚУ-ӘДІСТЕМЕЛІК ОРТАЛЫҒЫ</a:t>
            </a:r>
          </a:p>
        </p:txBody>
      </p:sp>
      <p:sp>
        <p:nvSpPr>
          <p:cNvPr id="6" name="TextBox 5">
            <a:extLst>
              <a:ext uri="{FF2B5EF4-FFF2-40B4-BE49-F238E27FC236}">
                <a16:creationId xmlns:a16="http://schemas.microsoft.com/office/drawing/2014/main" id="{E08EFE54-5065-6022-4789-D1B9C5EC6A34}"/>
              </a:ext>
            </a:extLst>
          </p:cNvPr>
          <p:cNvSpPr txBox="1"/>
          <p:nvPr/>
        </p:nvSpPr>
        <p:spPr>
          <a:xfrm>
            <a:off x="1619672" y="2341883"/>
            <a:ext cx="6283786" cy="646331"/>
          </a:xfrm>
          <a:prstGeom prst="rect">
            <a:avLst/>
          </a:prstGeom>
          <a:noFill/>
        </p:spPr>
        <p:txBody>
          <a:bodyPr wrap="square">
            <a:spAutoFit/>
          </a:bodyPr>
          <a:lstStyle/>
          <a:p>
            <a:pPr marL="0" indent="0" algn="ctr">
              <a:buNone/>
            </a:pPr>
            <a:r>
              <a:rPr lang="kk-KZ" b="1" dirty="0">
                <a:latin typeface="Arial" panose="020B0604020202020204" pitchFamily="34" charset="0"/>
                <a:cs typeface="Arial" panose="020B0604020202020204" pitchFamily="34" charset="0"/>
              </a:rPr>
              <a:t>Тәрбие және тұлғаны әлеуметтендіру бөлімінің</a:t>
            </a:r>
          </a:p>
          <a:p>
            <a:pPr marL="0" indent="0" algn="ctr">
              <a:buNone/>
            </a:pPr>
            <a:r>
              <a:rPr lang="kk-KZ" b="1" dirty="0">
                <a:latin typeface="Arial" panose="020B0604020202020204" pitchFamily="34" charset="0"/>
                <a:cs typeface="Arial" panose="020B0604020202020204" pitchFamily="34" charset="0"/>
              </a:rPr>
              <a:t>қорытынды есебі</a:t>
            </a:r>
            <a:endParaRPr lang="ru-RU"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91981373-5F62-66B9-CED0-6352CE9FB42C}"/>
              </a:ext>
            </a:extLst>
          </p:cNvPr>
          <p:cNvSpPr txBox="1"/>
          <p:nvPr/>
        </p:nvSpPr>
        <p:spPr>
          <a:xfrm>
            <a:off x="1619672" y="5833886"/>
            <a:ext cx="6283786" cy="369332"/>
          </a:xfrm>
          <a:prstGeom prst="rect">
            <a:avLst/>
          </a:prstGeom>
          <a:noFill/>
        </p:spPr>
        <p:txBody>
          <a:bodyPr wrap="square">
            <a:spAutoFit/>
          </a:bodyPr>
          <a:lstStyle/>
          <a:p>
            <a:pPr marL="0" indent="0" algn="ctr">
              <a:buNone/>
            </a:pPr>
            <a:r>
              <a:rPr lang="kk-KZ" b="1" dirty="0">
                <a:latin typeface="Arial" panose="020B0604020202020204" pitchFamily="34" charset="0"/>
                <a:cs typeface="Arial" panose="020B0604020202020204" pitchFamily="34" charset="0"/>
              </a:rPr>
              <a:t>2023 жыл</a:t>
            </a:r>
            <a:endParaRPr lang="ru-RU"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9102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70" y="-5317"/>
            <a:ext cx="9157939" cy="462137"/>
          </a:xfrm>
          <a:solidFill>
            <a:schemeClr val="accent1"/>
          </a:solidFill>
          <a:ln>
            <a:solidFill>
              <a:schemeClr val="accent1"/>
            </a:solidFill>
          </a:ln>
        </p:spPr>
        <p:txBody>
          <a:bodyPr>
            <a:normAutofit/>
          </a:bodyPr>
          <a:lstStyle/>
          <a:p>
            <a:pPr algn="ctr"/>
            <a:r>
              <a:rPr lang="kk-KZ" sz="2100" b="1" dirty="0">
                <a:solidFill>
                  <a:schemeClr val="accent1"/>
                </a:solidFill>
                <a:latin typeface="Times New Roman" panose="02020603050405020304" pitchFamily="18" charset="0"/>
                <a:cs typeface="Times New Roman" panose="02020603050405020304" pitchFamily="18" charset="0"/>
              </a:rPr>
              <a:t>-</a:t>
            </a:r>
            <a:endParaRPr lang="ru-RU" sz="2100" b="1" dirty="0">
              <a:solidFill>
                <a:schemeClr val="accent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8281" y="638201"/>
            <a:ext cx="3599619" cy="3870919"/>
          </a:xfrm>
          <a:ln>
            <a:noFill/>
          </a:ln>
        </p:spPr>
        <p:txBody>
          <a:bodyPr>
            <a:noAutofit/>
          </a:bodyPr>
          <a:lstStyle/>
          <a:p>
            <a:pPr marL="0" indent="0" algn="just">
              <a:buNone/>
            </a:pPr>
            <a:r>
              <a:rPr lang="kk-KZ" sz="1400" b="1" dirty="0">
                <a:latin typeface="Arial" panose="020B0604020202020204" pitchFamily="34" charset="0"/>
                <a:cs typeface="Arial" panose="020B0604020202020204" pitchFamily="34" charset="0"/>
              </a:rPr>
              <a:t>Мақсаты:</a:t>
            </a:r>
            <a:endParaRPr lang="ru-RU" sz="1400" dirty="0">
              <a:latin typeface="Arial" panose="020B0604020202020204" pitchFamily="34" charset="0"/>
              <a:cs typeface="Arial" panose="020B0604020202020204" pitchFamily="34" charset="0"/>
            </a:endParaRPr>
          </a:p>
          <a:p>
            <a:pPr marL="0" indent="0" algn="just">
              <a:buNone/>
            </a:pPr>
            <a:r>
              <a:rPr lang="kk-KZ" sz="1400" dirty="0">
                <a:latin typeface="Arial" panose="020B0604020202020204" pitchFamily="34" charset="0"/>
                <a:cs typeface="Arial" panose="020B0604020202020204" pitchFamily="34" charset="0"/>
              </a:rPr>
              <a:t>Білім беру ұйымдарындағы ДТЖО, сынып жетекшілер, тәлімгерлер мен қатар қосымша білім педагогтерін оқушыларды оқыту мен тәрбиелеуде, оларды шығармашылық әрекетке баулуда білім беру саласындағы жаңалықтарды, озық педагогикалық тәжірибені зерттеп, жинақтап, таратуда кәсіби біліктілігі мен теориялық білім деңгейін көтеру ісінде әдістемелік көмек көрсету болып табылады. Әдістемелік көмек көрсете отырып, осы мамандар арасында семинарлар, кері байланыс вебинарлары мен байқаулар ұйымдастырады.</a:t>
            </a:r>
            <a:endParaRPr lang="ru-RU" sz="1400" dirty="0">
              <a:latin typeface="Arial" panose="020B0604020202020204" pitchFamily="34" charset="0"/>
              <a:cs typeface="Arial" panose="020B0604020202020204" pitchFamily="34" charset="0"/>
            </a:endParaRPr>
          </a:p>
        </p:txBody>
      </p:sp>
      <p:cxnSp>
        <p:nvCxnSpPr>
          <p:cNvPr id="30" name="Прямая соединительная линия 29"/>
          <p:cNvCxnSpPr>
            <a:cxnSpLocks/>
          </p:cNvCxnSpPr>
          <p:nvPr/>
        </p:nvCxnSpPr>
        <p:spPr>
          <a:xfrm>
            <a:off x="3806473" y="456820"/>
            <a:ext cx="0" cy="6401180"/>
          </a:xfrm>
          <a:prstGeom prst="line">
            <a:avLst/>
          </a:prstGeom>
        </p:spPr>
        <p:style>
          <a:lnRef idx="3">
            <a:schemeClr val="accent1"/>
          </a:lnRef>
          <a:fillRef idx="0">
            <a:schemeClr val="accent1"/>
          </a:fillRef>
          <a:effectRef idx="2">
            <a:schemeClr val="accent1"/>
          </a:effectRef>
          <a:fontRef idx="minor">
            <a:schemeClr val="tx1"/>
          </a:fontRef>
        </p:style>
      </p:cxnSp>
      <p:sp>
        <p:nvSpPr>
          <p:cNvPr id="34" name="Прямоугольник 33"/>
          <p:cNvSpPr/>
          <p:nvPr/>
        </p:nvSpPr>
        <p:spPr>
          <a:xfrm>
            <a:off x="108282" y="4537161"/>
            <a:ext cx="3313436" cy="19082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kk-KZ" sz="1400" b="1" dirty="0">
                <a:solidFill>
                  <a:schemeClr val="tx1"/>
                </a:solidFill>
                <a:latin typeface="Arial" panose="020B0604020202020204" pitchFamily="34" charset="0"/>
                <a:cs typeface="Arial" panose="020B0604020202020204" pitchFamily="34" charset="0"/>
              </a:rPr>
              <a:t>Міндеттері:</a:t>
            </a:r>
          </a:p>
          <a:p>
            <a:pPr marL="214313" indent="-214313" algn="just">
              <a:buFontTx/>
              <a:buChar char="-"/>
            </a:pPr>
            <a:r>
              <a:rPr lang="kk-KZ" sz="1400" dirty="0">
                <a:solidFill>
                  <a:schemeClr val="tx1"/>
                </a:solidFill>
                <a:latin typeface="Arial" panose="020B0604020202020204" pitchFamily="34" charset="0"/>
                <a:cs typeface="Arial" panose="020B0604020202020204" pitchFamily="34" charset="0"/>
              </a:rPr>
              <a:t>Мамандардың жұмыстарына әдістемелік көмек көрсету;</a:t>
            </a:r>
          </a:p>
          <a:p>
            <a:pPr marL="214313" indent="-214313" algn="just">
              <a:buFontTx/>
              <a:buChar char="-"/>
            </a:pPr>
            <a:r>
              <a:rPr lang="kk-KZ" sz="1400" dirty="0">
                <a:solidFill>
                  <a:schemeClr val="tx1"/>
                </a:solidFill>
                <a:latin typeface="Arial" panose="020B0604020202020204" pitchFamily="34" charset="0"/>
                <a:cs typeface="Arial" panose="020B0604020202020204" pitchFamily="34" charset="0"/>
              </a:rPr>
              <a:t>Озық тәжірибені зерттеу, жинақтау, тарату;</a:t>
            </a:r>
          </a:p>
          <a:p>
            <a:pPr marL="214313" indent="-214313" algn="just">
              <a:buFontTx/>
              <a:buChar char="-"/>
            </a:pPr>
            <a:r>
              <a:rPr lang="kk-KZ" sz="1400" dirty="0">
                <a:solidFill>
                  <a:schemeClr val="tx1"/>
                </a:solidFill>
                <a:latin typeface="Arial" panose="020B0604020202020204" pitchFamily="34" charset="0"/>
                <a:cs typeface="Arial" panose="020B0604020202020204" pitchFamily="34" charset="0"/>
              </a:rPr>
              <a:t>Тұлғалық және кәсіби қолдау көрсету.</a:t>
            </a:r>
            <a:endParaRPr lang="ru-RU" sz="1400" dirty="0">
              <a:solidFill>
                <a:schemeClr val="tx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42DB85B-786D-C0DB-2F8C-CB5F39EAC8DD}"/>
              </a:ext>
            </a:extLst>
          </p:cNvPr>
          <p:cNvSpPr txBox="1"/>
          <p:nvPr/>
        </p:nvSpPr>
        <p:spPr>
          <a:xfrm>
            <a:off x="4222188" y="659705"/>
            <a:ext cx="4248469" cy="646331"/>
          </a:xfrm>
          <a:prstGeom prst="rect">
            <a:avLst/>
          </a:prstGeom>
          <a:noFill/>
        </p:spPr>
        <p:txBody>
          <a:bodyPr wrap="square">
            <a:spAutoFit/>
          </a:bodyPr>
          <a:lstStyle/>
          <a:p>
            <a:pPr marL="0" indent="0" algn="ctr">
              <a:buNone/>
            </a:pPr>
            <a:r>
              <a:rPr lang="kk-KZ" b="1" dirty="0">
                <a:latin typeface="Arial" panose="020B0604020202020204" pitchFamily="34" charset="0"/>
                <a:cs typeface="Arial" panose="020B0604020202020204" pitchFamily="34" charset="0"/>
              </a:rPr>
              <a:t>Тәрбие және тұлғаны </a:t>
            </a:r>
          </a:p>
          <a:p>
            <a:pPr marL="0" indent="0" algn="ctr">
              <a:buNone/>
            </a:pPr>
            <a:r>
              <a:rPr lang="kk-KZ" b="1" dirty="0">
                <a:latin typeface="Arial" panose="020B0604020202020204" pitchFamily="34" charset="0"/>
                <a:cs typeface="Arial" panose="020B0604020202020204" pitchFamily="34" charset="0"/>
              </a:rPr>
              <a:t>әлеуметтендіру бөлімі</a:t>
            </a:r>
          </a:p>
        </p:txBody>
      </p:sp>
      <p:sp>
        <p:nvSpPr>
          <p:cNvPr id="5" name="Прямоугольник 4">
            <a:extLst>
              <a:ext uri="{FF2B5EF4-FFF2-40B4-BE49-F238E27FC236}">
                <a16:creationId xmlns:a16="http://schemas.microsoft.com/office/drawing/2014/main" id="{DAD9F991-0E64-88B2-B076-56FAC519BDD3}"/>
              </a:ext>
            </a:extLst>
          </p:cNvPr>
          <p:cNvSpPr/>
          <p:nvPr/>
        </p:nvSpPr>
        <p:spPr>
          <a:xfrm>
            <a:off x="4005198" y="2155253"/>
            <a:ext cx="1651002" cy="987753"/>
          </a:xfrm>
          <a:prstGeom prst="rect">
            <a:avLst/>
          </a:prstGeom>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1600" dirty="0">
                <a:solidFill>
                  <a:schemeClr val="bg1"/>
                </a:solidFill>
                <a:latin typeface="Arial" panose="020B0604020202020204" pitchFamily="34" charset="0"/>
                <a:cs typeface="Arial" panose="020B0604020202020204" pitchFamily="34" charset="0"/>
              </a:rPr>
              <a:t>Аудандық, қалалық </a:t>
            </a:r>
          </a:p>
          <a:p>
            <a:pPr algn="ctr"/>
            <a:r>
              <a:rPr lang="kk-KZ" sz="1600" dirty="0">
                <a:solidFill>
                  <a:schemeClr val="bg1"/>
                </a:solidFill>
                <a:latin typeface="Arial" panose="020B0604020202020204" pitchFamily="34" charset="0"/>
                <a:cs typeface="Arial" panose="020B0604020202020204" pitchFamily="34" charset="0"/>
              </a:rPr>
              <a:t>оқу-әдістемелік орталықтары</a:t>
            </a:r>
            <a:endParaRPr lang="ru-RU" sz="1600" dirty="0">
              <a:solidFill>
                <a:schemeClr val="bg1"/>
              </a:solidFill>
              <a:latin typeface="Arial" panose="020B0604020202020204" pitchFamily="34" charset="0"/>
              <a:cs typeface="Arial" panose="020B0604020202020204" pitchFamily="34" charset="0"/>
            </a:endParaRPr>
          </a:p>
        </p:txBody>
      </p:sp>
      <p:sp>
        <p:nvSpPr>
          <p:cNvPr id="7" name="Прямоугольник 6">
            <a:extLst>
              <a:ext uri="{FF2B5EF4-FFF2-40B4-BE49-F238E27FC236}">
                <a16:creationId xmlns:a16="http://schemas.microsoft.com/office/drawing/2014/main" id="{3C4AC358-0A53-B956-6925-3CD321853D7B}"/>
              </a:ext>
            </a:extLst>
          </p:cNvPr>
          <p:cNvSpPr/>
          <p:nvPr/>
        </p:nvSpPr>
        <p:spPr>
          <a:xfrm rot="10800000" flipV="1">
            <a:off x="6871070" y="3859466"/>
            <a:ext cx="2088232" cy="11386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1400" dirty="0">
                <a:solidFill>
                  <a:schemeClr val="bg1"/>
                </a:solidFill>
                <a:latin typeface="Arial" panose="020B0604020202020204" pitchFamily="34" charset="0"/>
                <a:cs typeface="Arial" panose="020B0604020202020204" pitchFamily="34" charset="0"/>
              </a:rPr>
              <a:t>Облыстық</a:t>
            </a:r>
          </a:p>
          <a:p>
            <a:pPr algn="ctr"/>
            <a:r>
              <a:rPr lang="kk-KZ" sz="1400" dirty="0">
                <a:solidFill>
                  <a:schemeClr val="bg1"/>
                </a:solidFill>
                <a:latin typeface="Arial" panose="020B0604020202020204" pitchFamily="34" charset="0"/>
                <a:cs typeface="Arial" panose="020B0604020202020204" pitchFamily="34" charset="0"/>
              </a:rPr>
              <a:t> ДТЖО мен ҚБП </a:t>
            </a:r>
          </a:p>
          <a:p>
            <a:pPr algn="ctr"/>
            <a:r>
              <a:rPr lang="kk-KZ" sz="1400" dirty="0">
                <a:solidFill>
                  <a:schemeClr val="bg1"/>
                </a:solidFill>
                <a:latin typeface="Arial" panose="020B0604020202020204" pitchFamily="34" charset="0"/>
                <a:cs typeface="Arial" panose="020B0604020202020204" pitchFamily="34" charset="0"/>
              </a:rPr>
              <a:t>қауымдастығы</a:t>
            </a:r>
            <a:endParaRPr lang="ru-RU" sz="1400" dirty="0">
              <a:solidFill>
                <a:schemeClr val="bg1"/>
              </a:solidFill>
              <a:latin typeface="Arial" panose="020B0604020202020204" pitchFamily="34" charset="0"/>
              <a:cs typeface="Arial" panose="020B0604020202020204" pitchFamily="34" charset="0"/>
            </a:endParaRPr>
          </a:p>
        </p:txBody>
      </p:sp>
      <p:sp>
        <p:nvSpPr>
          <p:cNvPr id="12" name="Прямоугольник 11"/>
          <p:cNvSpPr/>
          <p:nvPr/>
        </p:nvSpPr>
        <p:spPr>
          <a:xfrm>
            <a:off x="7308304" y="2074543"/>
            <a:ext cx="1650998" cy="987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1400" dirty="0">
                <a:solidFill>
                  <a:schemeClr val="bg1"/>
                </a:solidFill>
                <a:latin typeface="Arial" panose="020B0604020202020204" pitchFamily="34" charset="0"/>
                <a:cs typeface="Arial" panose="020B0604020202020204" pitchFamily="34" charset="0"/>
              </a:rPr>
              <a:t>ББҰ-ғы</a:t>
            </a:r>
          </a:p>
          <a:p>
            <a:pPr algn="ctr"/>
            <a:r>
              <a:rPr lang="kk-KZ" sz="1400" dirty="0">
                <a:solidFill>
                  <a:schemeClr val="bg1"/>
                </a:solidFill>
                <a:latin typeface="Arial" panose="020B0604020202020204" pitchFamily="34" charset="0"/>
                <a:cs typeface="Arial" panose="020B0604020202020204" pitchFamily="34" charset="0"/>
              </a:rPr>
              <a:t>ДТЖО, сынып жетекшілер, тәлімгерлер</a:t>
            </a:r>
            <a:endParaRPr lang="ru-RU" sz="1400" dirty="0">
              <a:solidFill>
                <a:schemeClr val="bg1"/>
              </a:solidFill>
              <a:latin typeface="Arial" panose="020B0604020202020204" pitchFamily="34" charset="0"/>
              <a:cs typeface="Arial" panose="020B0604020202020204" pitchFamily="34" charset="0"/>
            </a:endParaRPr>
          </a:p>
        </p:txBody>
      </p:sp>
      <p:sp>
        <p:nvSpPr>
          <p:cNvPr id="9" name="Прямоугольник 8">
            <a:extLst>
              <a:ext uri="{FF2B5EF4-FFF2-40B4-BE49-F238E27FC236}">
                <a16:creationId xmlns:a16="http://schemas.microsoft.com/office/drawing/2014/main" id="{0748DCB1-B520-5EF5-6458-85F226B769E7}"/>
              </a:ext>
            </a:extLst>
          </p:cNvPr>
          <p:cNvSpPr/>
          <p:nvPr/>
        </p:nvSpPr>
        <p:spPr>
          <a:xfrm>
            <a:off x="4008973" y="3860761"/>
            <a:ext cx="2088232" cy="11537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1400" dirty="0">
                <a:solidFill>
                  <a:schemeClr val="bg1"/>
                </a:solidFill>
                <a:latin typeface="Arial" panose="020B0604020202020204" pitchFamily="34" charset="0"/>
                <a:cs typeface="Arial" panose="020B0604020202020204" pitchFamily="34" charset="0"/>
              </a:rPr>
              <a:t>Қосымша білім беру ұйымдарының педагогтері</a:t>
            </a:r>
          </a:p>
          <a:p>
            <a:pPr algn="ctr"/>
            <a:endParaRPr lang="kk-KZ" sz="1050" dirty="0">
              <a:solidFill>
                <a:schemeClr val="bg1"/>
              </a:solidFill>
              <a:latin typeface="Times New Roman" panose="02020603050405020304" pitchFamily="18" charset="0"/>
              <a:cs typeface="Times New Roman" panose="02020603050405020304" pitchFamily="18" charset="0"/>
            </a:endParaRPr>
          </a:p>
          <a:p>
            <a:pPr algn="ctr"/>
            <a:endParaRPr lang="kk-KZ" sz="1050" dirty="0">
              <a:solidFill>
                <a:schemeClr val="bg1"/>
              </a:solidFill>
              <a:latin typeface="Times New Roman" panose="02020603050405020304" pitchFamily="18" charset="0"/>
              <a:cs typeface="Times New Roman" panose="02020603050405020304" pitchFamily="18" charset="0"/>
            </a:endParaRPr>
          </a:p>
        </p:txBody>
      </p:sp>
      <p:cxnSp>
        <p:nvCxnSpPr>
          <p:cNvPr id="14" name="Прямая со стрелкой 13"/>
          <p:cNvCxnSpPr>
            <a:cxnSpLocks/>
          </p:cNvCxnSpPr>
          <p:nvPr/>
        </p:nvCxnSpPr>
        <p:spPr>
          <a:xfrm flipH="1">
            <a:off x="4886733" y="1367794"/>
            <a:ext cx="901590" cy="53702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7" name="Прямая со стрелкой 16">
            <a:extLst>
              <a:ext uri="{FF2B5EF4-FFF2-40B4-BE49-F238E27FC236}">
                <a16:creationId xmlns:a16="http://schemas.microsoft.com/office/drawing/2014/main" id="{CEBFEE6D-E2C2-1030-9166-8EE017E3D778}"/>
              </a:ext>
            </a:extLst>
          </p:cNvPr>
          <p:cNvCxnSpPr>
            <a:cxnSpLocks/>
          </p:cNvCxnSpPr>
          <p:nvPr/>
        </p:nvCxnSpPr>
        <p:spPr>
          <a:xfrm>
            <a:off x="6868582" y="1367794"/>
            <a:ext cx="761587" cy="57117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0" name="Прямая со стрелкой 19"/>
          <p:cNvCxnSpPr>
            <a:cxnSpLocks/>
          </p:cNvCxnSpPr>
          <p:nvPr/>
        </p:nvCxnSpPr>
        <p:spPr>
          <a:xfrm flipH="1">
            <a:off x="5656200" y="1506924"/>
            <a:ext cx="772503" cy="219606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Прямая со стрелкой 20"/>
          <p:cNvCxnSpPr>
            <a:cxnSpLocks/>
          </p:cNvCxnSpPr>
          <p:nvPr/>
        </p:nvCxnSpPr>
        <p:spPr>
          <a:xfrm>
            <a:off x="6428703" y="1506924"/>
            <a:ext cx="735585" cy="219606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340473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763" y="-26988"/>
            <a:ext cx="9144000" cy="6168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000" b="1" dirty="0">
              <a:solidFill>
                <a:schemeClr val="bg1"/>
              </a:solidFill>
              <a:latin typeface="Arial" pitchFamily="34" charset="0"/>
              <a:cs typeface="Arial" pitchFamily="34" charset="0"/>
            </a:endParaRPr>
          </a:p>
        </p:txBody>
      </p:sp>
      <p:sp>
        <p:nvSpPr>
          <p:cNvPr id="7" name="Прямоугольник 6"/>
          <p:cNvSpPr/>
          <p:nvPr/>
        </p:nvSpPr>
        <p:spPr>
          <a:xfrm>
            <a:off x="417414" y="-26988"/>
            <a:ext cx="3528392" cy="584775"/>
          </a:xfrm>
          <a:prstGeom prst="rect">
            <a:avLst/>
          </a:prstGeom>
        </p:spPr>
        <p:txBody>
          <a:bodyPr wrap="square">
            <a:spAutoFit/>
          </a:bodyPr>
          <a:lstStyle/>
          <a:p>
            <a:pPr algn="ctr"/>
            <a:r>
              <a:rPr lang="kk-KZ" sz="1600" b="1" dirty="0">
                <a:solidFill>
                  <a:schemeClr val="bg1"/>
                </a:solidFill>
                <a:latin typeface="Arial" panose="020B0604020202020204" pitchFamily="34" charset="0"/>
                <a:cs typeface="Arial" panose="020B0604020202020204" pitchFamily="34" charset="0"/>
              </a:rPr>
              <a:t>БІЛІМ БЕРУ ҰЙЫМДАРЫНДАҒЫ </a:t>
            </a:r>
          </a:p>
          <a:p>
            <a:pPr algn="ctr"/>
            <a:r>
              <a:rPr lang="ru-RU" sz="1600" b="1" dirty="0">
                <a:solidFill>
                  <a:schemeClr val="bg1"/>
                </a:solidFill>
                <a:latin typeface="Arial" panose="020B0604020202020204" pitchFamily="34" charset="0"/>
                <a:cs typeface="Arial" panose="020B0604020202020204" pitchFamily="34" charset="0"/>
              </a:rPr>
              <a:t>ДТЖО </a:t>
            </a:r>
            <a:r>
              <a:rPr lang="kk-KZ" sz="1600" b="1" dirty="0">
                <a:solidFill>
                  <a:schemeClr val="bg1"/>
                </a:solidFill>
                <a:latin typeface="Arial" panose="020B0604020202020204" pitchFamily="34" charset="0"/>
                <a:cs typeface="Arial" panose="020B0604020202020204" pitchFamily="34" charset="0"/>
              </a:rPr>
              <a:t>САПАЛЫҚ ҚҰРАМЫ </a:t>
            </a:r>
          </a:p>
        </p:txBody>
      </p:sp>
      <p:sp>
        <p:nvSpPr>
          <p:cNvPr id="22" name="Прямоугольник 21"/>
          <p:cNvSpPr/>
          <p:nvPr/>
        </p:nvSpPr>
        <p:spPr>
          <a:xfrm>
            <a:off x="4572000" y="5134"/>
            <a:ext cx="4432748" cy="584775"/>
          </a:xfrm>
          <a:prstGeom prst="rect">
            <a:avLst/>
          </a:prstGeom>
        </p:spPr>
        <p:txBody>
          <a:bodyPr wrap="square">
            <a:spAutoFit/>
          </a:bodyPr>
          <a:lstStyle/>
          <a:p>
            <a:pPr algn="ctr"/>
            <a:r>
              <a:rPr lang="kk-KZ" sz="1600" b="1" dirty="0">
                <a:solidFill>
                  <a:schemeClr val="bg1"/>
                </a:solidFill>
                <a:latin typeface="Arial" panose="020B0604020202020204" pitchFamily="34" charset="0"/>
                <a:cs typeface="Arial" panose="020B0604020202020204" pitchFamily="34" charset="0"/>
              </a:rPr>
              <a:t>БІЛІМ БЕРУ ҰЙЫМДАРЫНДАҒЫ </a:t>
            </a:r>
            <a:r>
              <a:rPr lang="ru-RU" sz="1600" b="1" dirty="0">
                <a:solidFill>
                  <a:schemeClr val="bg1"/>
                </a:solidFill>
                <a:latin typeface="Arial" panose="020B0604020202020204" pitchFamily="34" charset="0"/>
                <a:cs typeface="Arial" panose="020B0604020202020204" pitchFamily="34" charset="0"/>
              </a:rPr>
              <a:t>Т</a:t>
            </a:r>
            <a:r>
              <a:rPr lang="kk-KZ" sz="1600" b="1" dirty="0">
                <a:solidFill>
                  <a:schemeClr val="bg1"/>
                </a:solidFill>
                <a:latin typeface="Arial" panose="020B0604020202020204" pitchFamily="34" charset="0"/>
                <a:cs typeface="Arial" panose="020B0604020202020204" pitchFamily="34" charset="0"/>
              </a:rPr>
              <a:t>ӘЛІМГЕРЛЕРДІҢ </a:t>
            </a:r>
            <a:r>
              <a:rPr lang="ru-RU" sz="1600" b="1" dirty="0">
                <a:solidFill>
                  <a:schemeClr val="bg1"/>
                </a:solidFill>
                <a:latin typeface="Arial" panose="020B0604020202020204" pitchFamily="34" charset="0"/>
                <a:cs typeface="Arial" panose="020B0604020202020204" pitchFamily="34" charset="0"/>
              </a:rPr>
              <a:t> </a:t>
            </a:r>
            <a:r>
              <a:rPr lang="kk-KZ" sz="1600" b="1" dirty="0">
                <a:solidFill>
                  <a:schemeClr val="bg1"/>
                </a:solidFill>
                <a:latin typeface="Arial" panose="020B0604020202020204" pitchFamily="34" charset="0"/>
                <a:cs typeface="Arial" panose="020B0604020202020204" pitchFamily="34" charset="0"/>
              </a:rPr>
              <a:t>САПАЛЫҚ ҚҰРАМЫ </a:t>
            </a:r>
            <a:endParaRPr lang="ru-RU" sz="1600" dirty="0">
              <a:solidFill>
                <a:schemeClr val="bg1"/>
              </a:solidFill>
              <a:latin typeface="Arial" panose="020B0604020202020204" pitchFamily="34" charset="0"/>
              <a:cs typeface="Arial" panose="020B0604020202020204" pitchFamily="34" charset="0"/>
            </a:endParaRPr>
          </a:p>
        </p:txBody>
      </p:sp>
      <p:cxnSp>
        <p:nvCxnSpPr>
          <p:cNvPr id="3" name="Прямая соединительная линия 2">
            <a:extLst>
              <a:ext uri="{FF2B5EF4-FFF2-40B4-BE49-F238E27FC236}">
                <a16:creationId xmlns:a16="http://schemas.microsoft.com/office/drawing/2014/main" id="{2D6116E1-9C4A-91A1-FA2E-C431E3B582BA}"/>
              </a:ext>
            </a:extLst>
          </p:cNvPr>
          <p:cNvCxnSpPr>
            <a:cxnSpLocks/>
          </p:cNvCxnSpPr>
          <p:nvPr/>
        </p:nvCxnSpPr>
        <p:spPr>
          <a:xfrm>
            <a:off x="4499992" y="589909"/>
            <a:ext cx="0" cy="6268091"/>
          </a:xfrm>
          <a:prstGeom prst="line">
            <a:avLst/>
          </a:prstGeom>
        </p:spPr>
        <p:style>
          <a:lnRef idx="3">
            <a:schemeClr val="accent1"/>
          </a:lnRef>
          <a:fillRef idx="0">
            <a:schemeClr val="accent1"/>
          </a:fillRef>
          <a:effectRef idx="2">
            <a:schemeClr val="accent1"/>
          </a:effectRef>
          <a:fontRef idx="minor">
            <a:schemeClr val="tx1"/>
          </a:fontRef>
        </p:style>
      </p:cxnSp>
      <p:graphicFrame>
        <p:nvGraphicFramePr>
          <p:cNvPr id="12" name="Таблица 11">
            <a:extLst>
              <a:ext uri="{FF2B5EF4-FFF2-40B4-BE49-F238E27FC236}">
                <a16:creationId xmlns:a16="http://schemas.microsoft.com/office/drawing/2014/main" id="{8D40D236-2F9E-4BBB-96F2-061FCB7D1BAE}"/>
              </a:ext>
            </a:extLst>
          </p:cNvPr>
          <p:cNvGraphicFramePr>
            <a:graphicFrameLocks noGrp="1"/>
          </p:cNvGraphicFramePr>
          <p:nvPr>
            <p:extLst>
              <p:ext uri="{D42A27DB-BD31-4B8C-83A1-F6EECF244321}">
                <p14:modId xmlns:p14="http://schemas.microsoft.com/office/powerpoint/2010/main" val="4285861319"/>
              </p:ext>
            </p:extLst>
          </p:nvPr>
        </p:nvGraphicFramePr>
        <p:xfrm>
          <a:off x="382909" y="819124"/>
          <a:ext cx="3882905" cy="3488149"/>
        </p:xfrm>
        <a:graphic>
          <a:graphicData uri="http://schemas.openxmlformats.org/drawingml/2006/table">
            <a:tbl>
              <a:tblPr firstRow="1" firstCol="1" bandRow="1">
                <a:tableStyleId>{BC89EF96-8CEA-46FF-86C4-4CE0E7609802}</a:tableStyleId>
              </a:tblPr>
              <a:tblGrid>
                <a:gridCol w="1290617">
                  <a:extLst>
                    <a:ext uri="{9D8B030D-6E8A-4147-A177-3AD203B41FA5}">
                      <a16:colId xmlns:a16="http://schemas.microsoft.com/office/drawing/2014/main" val="2409606658"/>
                    </a:ext>
                  </a:extLst>
                </a:gridCol>
                <a:gridCol w="864096">
                  <a:extLst>
                    <a:ext uri="{9D8B030D-6E8A-4147-A177-3AD203B41FA5}">
                      <a16:colId xmlns:a16="http://schemas.microsoft.com/office/drawing/2014/main" val="3555507592"/>
                    </a:ext>
                  </a:extLst>
                </a:gridCol>
                <a:gridCol w="864096">
                  <a:extLst>
                    <a:ext uri="{9D8B030D-6E8A-4147-A177-3AD203B41FA5}">
                      <a16:colId xmlns:a16="http://schemas.microsoft.com/office/drawing/2014/main" val="4206839224"/>
                    </a:ext>
                  </a:extLst>
                </a:gridCol>
                <a:gridCol w="864096">
                  <a:extLst>
                    <a:ext uri="{9D8B030D-6E8A-4147-A177-3AD203B41FA5}">
                      <a16:colId xmlns:a16="http://schemas.microsoft.com/office/drawing/2014/main" val="3915034654"/>
                    </a:ext>
                  </a:extLst>
                </a:gridCol>
              </a:tblGrid>
              <a:tr h="396844">
                <a:tc rowSpan="2">
                  <a:txBody>
                    <a:bodyPr/>
                    <a:lstStyle/>
                    <a:p>
                      <a:pPr algn="ctr">
                        <a:lnSpc>
                          <a:spcPct val="107000"/>
                        </a:lnSpc>
                        <a:spcAft>
                          <a:spcPts val="800"/>
                        </a:spcAft>
                      </a:pPr>
                      <a:r>
                        <a:rPr lang="kk-KZ" sz="1200" kern="100" dirty="0">
                          <a:effectLst/>
                        </a:rPr>
                        <a:t>ДТЖО </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ru-RU" sz="1200" kern="100">
                          <a:effectLst/>
                        </a:rPr>
                        <a:t>2021-2022 о.ж.</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ru-RU" sz="1200" kern="100">
                          <a:effectLst/>
                        </a:rPr>
                        <a:t>2022-2023 о.ж.</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ru-RU" sz="1200" kern="100">
                          <a:effectLst/>
                        </a:rPr>
                        <a:t>2023-2024 о.ж.</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3870323165"/>
                  </a:ext>
                </a:extLst>
              </a:tr>
              <a:tr h="193298">
                <a:tc vMerge="1">
                  <a:txBody>
                    <a:bodyPr/>
                    <a:lstStyle/>
                    <a:p>
                      <a:endParaRPr lang="ru-KZ"/>
                    </a:p>
                  </a:txBody>
                  <a:tcPr/>
                </a:tc>
                <a:tc>
                  <a:txBody>
                    <a:bodyPr/>
                    <a:lstStyle/>
                    <a:p>
                      <a:pPr algn="ctr">
                        <a:lnSpc>
                          <a:spcPct val="107000"/>
                        </a:lnSpc>
                        <a:spcAft>
                          <a:spcPts val="800"/>
                        </a:spcAft>
                      </a:pPr>
                      <a:r>
                        <a:rPr lang="kk-KZ" sz="1200" b="1" kern="100" dirty="0">
                          <a:effectLst/>
                        </a:rPr>
                        <a:t>236</a:t>
                      </a:r>
                      <a:endParaRPr lang="ru-KZ" sz="10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b="1" kern="100" dirty="0">
                          <a:effectLst/>
                        </a:rPr>
                        <a:t>243</a:t>
                      </a:r>
                      <a:endParaRPr lang="ru-KZ" sz="10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b="1" kern="100" dirty="0">
                          <a:effectLst/>
                        </a:rPr>
                        <a:t>239</a:t>
                      </a:r>
                      <a:endParaRPr lang="ru-KZ" sz="10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4080608397"/>
                  </a:ext>
                </a:extLst>
              </a:tr>
              <a:tr h="357590">
                <a:tc>
                  <a:txBody>
                    <a:bodyPr/>
                    <a:lstStyle/>
                    <a:p>
                      <a:pPr algn="l">
                        <a:lnSpc>
                          <a:spcPct val="107000"/>
                        </a:lnSpc>
                        <a:spcAft>
                          <a:spcPts val="800"/>
                        </a:spcAft>
                      </a:pPr>
                      <a:r>
                        <a:rPr lang="kk-KZ" sz="1200" kern="100">
                          <a:effectLst/>
                        </a:rPr>
                        <a:t>Педагог-модератор</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43 (18,2</a:t>
                      </a:r>
                      <a:r>
                        <a:rPr lang="ru-RU" sz="1200" kern="100">
                          <a:effectLst/>
                        </a:rPr>
                        <a:t>%)</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48 (19,7%)</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44 (18,4</a:t>
                      </a:r>
                      <a:r>
                        <a:rPr lang="ru-RU" sz="1200" kern="100">
                          <a:effectLst/>
                        </a:rPr>
                        <a:t>%)</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3225514210"/>
                  </a:ext>
                </a:extLst>
              </a:tr>
              <a:tr h="334852">
                <a:tc>
                  <a:txBody>
                    <a:bodyPr/>
                    <a:lstStyle/>
                    <a:p>
                      <a:pPr algn="l">
                        <a:lnSpc>
                          <a:spcPct val="107000"/>
                        </a:lnSpc>
                        <a:spcAft>
                          <a:spcPts val="800"/>
                        </a:spcAft>
                      </a:pPr>
                      <a:r>
                        <a:rPr lang="kk-KZ" sz="1200" kern="100">
                          <a:effectLst/>
                        </a:rPr>
                        <a:t>Педагог-сарапшы</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68 (28,8%)</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74 (30,4%)</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91 (38</a:t>
                      </a:r>
                      <a:r>
                        <a:rPr lang="ru-RU" sz="1200" kern="100">
                          <a:effectLst/>
                        </a:rPr>
                        <a:t>%)</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2143639876"/>
                  </a:ext>
                </a:extLst>
              </a:tr>
              <a:tr h="312114">
                <a:tc>
                  <a:txBody>
                    <a:bodyPr/>
                    <a:lstStyle/>
                    <a:p>
                      <a:pPr algn="l">
                        <a:lnSpc>
                          <a:spcPct val="107000"/>
                        </a:lnSpc>
                        <a:spcAft>
                          <a:spcPts val="800"/>
                        </a:spcAft>
                      </a:pPr>
                      <a:r>
                        <a:rPr lang="kk-KZ" sz="1200" kern="100">
                          <a:effectLst/>
                        </a:rPr>
                        <a:t>Педагог-зерттеуші</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56 (23,7%)</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57 (23,4%)</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49 (20,5</a:t>
                      </a:r>
                      <a:r>
                        <a:rPr lang="ru-RU" sz="1200" kern="100">
                          <a:effectLst/>
                        </a:rPr>
                        <a:t>%)</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1271282598"/>
                  </a:ext>
                </a:extLst>
              </a:tr>
              <a:tr h="222572">
                <a:tc>
                  <a:txBody>
                    <a:bodyPr/>
                    <a:lstStyle/>
                    <a:p>
                      <a:pPr algn="l">
                        <a:lnSpc>
                          <a:spcPct val="107000"/>
                        </a:lnSpc>
                        <a:spcAft>
                          <a:spcPts val="800"/>
                        </a:spcAft>
                      </a:pPr>
                      <a:r>
                        <a:rPr lang="ru-RU" sz="1200" kern="100" dirty="0">
                          <a:effectLst/>
                        </a:rPr>
                        <a:t>Педагог-       </a:t>
                      </a:r>
                      <a:r>
                        <a:rPr lang="ru-RU" sz="1200" kern="100" dirty="0" err="1">
                          <a:effectLst/>
                        </a:rPr>
                        <a:t>шебер</a:t>
                      </a:r>
                      <a:endParaRPr lang="ru-RU" sz="1200" kern="100" dirty="0">
                        <a:effectLst/>
                      </a:endParaRPr>
                    </a:p>
                  </a:txBody>
                  <a:tcPr marL="61149" marR="61149" marT="0" marB="0"/>
                </a:tc>
                <a:tc>
                  <a:txBody>
                    <a:bodyPr/>
                    <a:lstStyle/>
                    <a:p>
                      <a:pPr algn="ctr">
                        <a:lnSpc>
                          <a:spcPct val="107000"/>
                        </a:lnSpc>
                        <a:spcAft>
                          <a:spcPts val="800"/>
                        </a:spcAft>
                      </a:pPr>
                      <a:r>
                        <a:rPr lang="kk-KZ" sz="1200" kern="100">
                          <a:effectLst/>
                        </a:rPr>
                        <a:t>3 (1,3%)</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3 (1,23%)</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1 (0,4</a:t>
                      </a:r>
                      <a:r>
                        <a:rPr lang="ru-RU" sz="1200" kern="100">
                          <a:effectLst/>
                        </a:rPr>
                        <a:t>%)</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1299445297"/>
                  </a:ext>
                </a:extLst>
              </a:tr>
              <a:tr h="165986">
                <a:tc>
                  <a:txBody>
                    <a:bodyPr/>
                    <a:lstStyle/>
                    <a:p>
                      <a:pPr algn="l">
                        <a:lnSpc>
                          <a:spcPct val="107000"/>
                        </a:lnSpc>
                        <a:spcAft>
                          <a:spcPts val="800"/>
                        </a:spcAft>
                      </a:pPr>
                      <a:r>
                        <a:rPr lang="kk-KZ" sz="1200" kern="100">
                          <a:effectLst/>
                        </a:rPr>
                        <a:t>Жоғары санатты</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6 (2,5%)</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9 (3,7%)</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2 (0,83</a:t>
                      </a:r>
                      <a:r>
                        <a:rPr lang="ru-RU" sz="1200" kern="100">
                          <a:effectLst/>
                        </a:rPr>
                        <a:t>%)</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1077193307"/>
                  </a:ext>
                </a:extLst>
              </a:tr>
              <a:tr h="193298">
                <a:tc>
                  <a:txBody>
                    <a:bodyPr/>
                    <a:lstStyle/>
                    <a:p>
                      <a:pPr algn="l">
                        <a:lnSpc>
                          <a:spcPct val="107000"/>
                        </a:lnSpc>
                        <a:spcAft>
                          <a:spcPts val="800"/>
                        </a:spcAft>
                      </a:pPr>
                      <a:r>
                        <a:rPr lang="kk-KZ" sz="1200" kern="100">
                          <a:effectLst/>
                        </a:rPr>
                        <a:t>I санат</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12 (5%)</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13 (5,34%)</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8 (18,2</a:t>
                      </a:r>
                      <a:r>
                        <a:rPr lang="ru-RU" sz="1200" kern="100">
                          <a:effectLst/>
                        </a:rPr>
                        <a:t>%)</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119318627"/>
                  </a:ext>
                </a:extLst>
              </a:tr>
              <a:tr h="193298">
                <a:tc>
                  <a:txBody>
                    <a:bodyPr/>
                    <a:lstStyle/>
                    <a:p>
                      <a:pPr algn="l">
                        <a:lnSpc>
                          <a:spcPct val="107000"/>
                        </a:lnSpc>
                        <a:spcAft>
                          <a:spcPts val="800"/>
                        </a:spcAft>
                      </a:pPr>
                      <a:r>
                        <a:rPr lang="kk-KZ" sz="1200" kern="100">
                          <a:effectLst/>
                        </a:rPr>
                        <a:t>ІІ санат</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5 (2,11%)</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5 (2,6%)</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7 (18,2</a:t>
                      </a:r>
                      <a:r>
                        <a:rPr lang="ru-RU" sz="1200" kern="100">
                          <a:effectLst/>
                        </a:rPr>
                        <a:t>%)</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2733962797"/>
                  </a:ext>
                </a:extLst>
              </a:tr>
              <a:tr h="193298">
                <a:tc>
                  <a:txBody>
                    <a:bodyPr/>
                    <a:lstStyle/>
                    <a:p>
                      <a:pPr algn="l">
                        <a:lnSpc>
                          <a:spcPct val="107000"/>
                        </a:lnSpc>
                        <a:spcAft>
                          <a:spcPts val="800"/>
                        </a:spcAft>
                      </a:pPr>
                      <a:r>
                        <a:rPr lang="kk-KZ" sz="1200" kern="100">
                          <a:effectLst/>
                        </a:rPr>
                        <a:t>С/з</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43 (18,2%)</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34 (14%)</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37 (18,2</a:t>
                      </a:r>
                      <a:r>
                        <a:rPr lang="ru-RU" sz="1200" kern="100">
                          <a:effectLst/>
                        </a:rPr>
                        <a:t>%)</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2638686"/>
                  </a:ext>
                </a:extLst>
              </a:tr>
              <a:tr h="167882">
                <a:tc>
                  <a:txBody>
                    <a:bodyPr/>
                    <a:lstStyle/>
                    <a:p>
                      <a:pPr algn="l">
                        <a:lnSpc>
                          <a:spcPct val="107000"/>
                        </a:lnSpc>
                        <a:spcAft>
                          <a:spcPts val="800"/>
                        </a:spcAft>
                      </a:pPr>
                      <a:r>
                        <a:rPr lang="kk-KZ" sz="1200" kern="100" dirty="0">
                          <a:effectLst/>
                        </a:rPr>
                        <a:t>І санатты ДТЖО</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3 (1%)              </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3 (1%)</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3 (1,25%)</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817518912"/>
                  </a:ext>
                </a:extLst>
              </a:tr>
              <a:tr h="196835">
                <a:tc>
                  <a:txBody>
                    <a:bodyPr/>
                    <a:lstStyle/>
                    <a:p>
                      <a:pPr algn="l">
                        <a:lnSpc>
                          <a:spcPct val="107000"/>
                        </a:lnSpc>
                        <a:spcAft>
                          <a:spcPts val="800"/>
                        </a:spcAft>
                      </a:pPr>
                      <a:r>
                        <a:rPr lang="kk-KZ" sz="1200" kern="100" dirty="0">
                          <a:effectLst/>
                        </a:rPr>
                        <a:t>ІІ санатты ДТЖО</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39 (16%)</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46 (19%)</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39 (16%)</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3205433005"/>
                  </a:ext>
                </a:extLst>
              </a:tr>
              <a:tr h="216024">
                <a:tc>
                  <a:txBody>
                    <a:bodyPr/>
                    <a:lstStyle/>
                    <a:p>
                      <a:pPr algn="l">
                        <a:lnSpc>
                          <a:spcPct val="107000"/>
                        </a:lnSpc>
                        <a:spcAft>
                          <a:spcPts val="800"/>
                        </a:spcAft>
                      </a:pPr>
                      <a:r>
                        <a:rPr lang="kk-KZ" sz="1200" kern="100" dirty="0">
                          <a:effectLst/>
                        </a:rPr>
                        <a:t>ІІІ санатты ДТЖО</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a:effectLst/>
                        </a:rPr>
                        <a:t>11 (4%)</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dirty="0">
                          <a:effectLst/>
                        </a:rPr>
                        <a:t>11 (4%)</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200" kern="100" dirty="0">
                          <a:effectLst/>
                        </a:rPr>
                        <a:t>21 (8,78%)</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882852698"/>
                  </a:ext>
                </a:extLst>
              </a:tr>
            </a:tbl>
          </a:graphicData>
        </a:graphic>
      </p:graphicFrame>
      <p:sp>
        <p:nvSpPr>
          <p:cNvPr id="18" name="Прямоугольник 17">
            <a:extLst>
              <a:ext uri="{FF2B5EF4-FFF2-40B4-BE49-F238E27FC236}">
                <a16:creationId xmlns:a16="http://schemas.microsoft.com/office/drawing/2014/main" id="{1170FF26-D627-6350-55C2-61790071E770}"/>
              </a:ext>
            </a:extLst>
          </p:cNvPr>
          <p:cNvSpPr/>
          <p:nvPr/>
        </p:nvSpPr>
        <p:spPr>
          <a:xfrm>
            <a:off x="632173" y="4434328"/>
            <a:ext cx="3384376" cy="307777"/>
          </a:xfrm>
          <a:prstGeom prst="rect">
            <a:avLst/>
          </a:prstGeom>
        </p:spPr>
        <p:txBody>
          <a:bodyPr wrap="square">
            <a:spAutoFit/>
          </a:bodyPr>
          <a:lstStyle/>
          <a:p>
            <a:pPr algn="ctr"/>
            <a:r>
              <a:rPr lang="ru-RU" sz="1400" b="1" dirty="0" err="1">
                <a:latin typeface="Arial" panose="020B0604020202020204" pitchFamily="34" charset="0"/>
                <a:cs typeface="Arial" panose="020B0604020202020204" pitchFamily="34" charset="0"/>
              </a:rPr>
              <a:t>Біліктілік</a:t>
            </a:r>
            <a:r>
              <a:rPr lang="ru-RU" sz="1400" b="1" dirty="0">
                <a:latin typeface="Arial" panose="020B0604020202020204" pitchFamily="34" charset="0"/>
                <a:cs typeface="Arial" panose="020B0604020202020204" pitchFamily="34" charset="0"/>
              </a:rPr>
              <a:t> </a:t>
            </a:r>
            <a:r>
              <a:rPr lang="ru-RU" sz="1400" b="1" dirty="0" err="1">
                <a:latin typeface="Arial" panose="020B0604020202020204" pitchFamily="34" charset="0"/>
                <a:cs typeface="Arial" panose="020B0604020202020204" pitchFamily="34" charset="0"/>
              </a:rPr>
              <a:t>арттыру</a:t>
            </a:r>
            <a:r>
              <a:rPr lang="ru-RU" sz="1400" b="1" dirty="0">
                <a:latin typeface="Arial" panose="020B0604020202020204" pitchFamily="34" charset="0"/>
                <a:cs typeface="Arial" panose="020B0604020202020204" pitchFamily="34" charset="0"/>
              </a:rPr>
              <a:t>  </a:t>
            </a:r>
            <a:r>
              <a:rPr lang="ru-RU" sz="1400" b="1" dirty="0" err="1">
                <a:latin typeface="Arial" panose="020B0604020202020204" pitchFamily="34" charset="0"/>
                <a:cs typeface="Arial" panose="020B0604020202020204" pitchFamily="34" charset="0"/>
              </a:rPr>
              <a:t>курстары</a:t>
            </a:r>
            <a:endParaRPr lang="kk-KZ" sz="1400" b="1" dirty="0">
              <a:latin typeface="Arial" panose="020B0604020202020204" pitchFamily="34" charset="0"/>
              <a:cs typeface="Arial" panose="020B0604020202020204" pitchFamily="34" charset="0"/>
            </a:endParaRPr>
          </a:p>
        </p:txBody>
      </p:sp>
      <p:graphicFrame>
        <p:nvGraphicFramePr>
          <p:cNvPr id="20" name="Таблица 19">
            <a:extLst>
              <a:ext uri="{FF2B5EF4-FFF2-40B4-BE49-F238E27FC236}">
                <a16:creationId xmlns:a16="http://schemas.microsoft.com/office/drawing/2014/main" id="{423BC2C0-E0FD-3AB6-A07C-5035C0162DEB}"/>
              </a:ext>
            </a:extLst>
          </p:cNvPr>
          <p:cNvGraphicFramePr>
            <a:graphicFrameLocks noGrp="1"/>
          </p:cNvGraphicFramePr>
          <p:nvPr>
            <p:extLst>
              <p:ext uri="{D42A27DB-BD31-4B8C-83A1-F6EECF244321}">
                <p14:modId xmlns:p14="http://schemas.microsoft.com/office/powerpoint/2010/main" val="886637151"/>
              </p:ext>
            </p:extLst>
          </p:nvPr>
        </p:nvGraphicFramePr>
        <p:xfrm>
          <a:off x="4870934" y="836712"/>
          <a:ext cx="3882905" cy="2887242"/>
        </p:xfrm>
        <a:graphic>
          <a:graphicData uri="http://schemas.openxmlformats.org/drawingml/2006/table">
            <a:tbl>
              <a:tblPr firstRow="1" firstCol="1" bandRow="1">
                <a:tableStyleId>{BC89EF96-8CEA-46FF-86C4-4CE0E7609802}</a:tableStyleId>
              </a:tblPr>
              <a:tblGrid>
                <a:gridCol w="1290617">
                  <a:extLst>
                    <a:ext uri="{9D8B030D-6E8A-4147-A177-3AD203B41FA5}">
                      <a16:colId xmlns:a16="http://schemas.microsoft.com/office/drawing/2014/main" val="2409606658"/>
                    </a:ext>
                  </a:extLst>
                </a:gridCol>
                <a:gridCol w="864096">
                  <a:extLst>
                    <a:ext uri="{9D8B030D-6E8A-4147-A177-3AD203B41FA5}">
                      <a16:colId xmlns:a16="http://schemas.microsoft.com/office/drawing/2014/main" val="3555507592"/>
                    </a:ext>
                  </a:extLst>
                </a:gridCol>
                <a:gridCol w="864096">
                  <a:extLst>
                    <a:ext uri="{9D8B030D-6E8A-4147-A177-3AD203B41FA5}">
                      <a16:colId xmlns:a16="http://schemas.microsoft.com/office/drawing/2014/main" val="4206839224"/>
                    </a:ext>
                  </a:extLst>
                </a:gridCol>
                <a:gridCol w="864096">
                  <a:extLst>
                    <a:ext uri="{9D8B030D-6E8A-4147-A177-3AD203B41FA5}">
                      <a16:colId xmlns:a16="http://schemas.microsoft.com/office/drawing/2014/main" val="3915034654"/>
                    </a:ext>
                  </a:extLst>
                </a:gridCol>
              </a:tblGrid>
              <a:tr h="395867">
                <a:tc rowSpan="2">
                  <a:txBody>
                    <a:bodyPr/>
                    <a:lstStyle/>
                    <a:p>
                      <a:pPr algn="ctr">
                        <a:lnSpc>
                          <a:spcPct val="107000"/>
                        </a:lnSpc>
                        <a:spcAft>
                          <a:spcPts val="800"/>
                        </a:spcAft>
                      </a:pPr>
                      <a:r>
                        <a:rPr lang="kk-KZ" sz="1200" kern="100" dirty="0">
                          <a:effectLst/>
                        </a:rPr>
                        <a:t>Тәлімгер</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ru-RU" sz="1200" kern="100" dirty="0">
                          <a:effectLst/>
                        </a:rPr>
                        <a:t>2021-2022 </a:t>
                      </a:r>
                      <a:r>
                        <a:rPr lang="ru-RU" sz="1200" kern="100" dirty="0" err="1">
                          <a:effectLst/>
                        </a:rPr>
                        <a:t>о.ж</a:t>
                      </a:r>
                      <a:r>
                        <a:rPr lang="ru-RU" sz="1200" kern="100" dirty="0">
                          <a:effectLst/>
                        </a:rPr>
                        <a:t>.</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ru-RU" sz="1200" kern="100">
                          <a:effectLst/>
                        </a:rPr>
                        <a:t>2022-2023 о.ж.</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ru-RU" sz="1200" kern="100">
                          <a:effectLst/>
                        </a:rPr>
                        <a:t>2023-2024 о.ж.</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3870323165"/>
                  </a:ext>
                </a:extLst>
              </a:tr>
              <a:tr h="193298">
                <a:tc vMerge="1">
                  <a:txBody>
                    <a:bodyPr/>
                    <a:lstStyle/>
                    <a:p>
                      <a:endParaRPr lang="ru-KZ"/>
                    </a:p>
                  </a:txBody>
                  <a:tcPr/>
                </a:tc>
                <a:tc>
                  <a:txBody>
                    <a:bodyPr/>
                    <a:lstStyle/>
                    <a:p>
                      <a:pPr algn="ctr">
                        <a:lnSpc>
                          <a:spcPct val="107000"/>
                        </a:lnSpc>
                        <a:spcAft>
                          <a:spcPts val="800"/>
                        </a:spcAft>
                      </a:pPr>
                      <a:r>
                        <a:rPr lang="kk-KZ" sz="1000" b="1" kern="100" dirty="0">
                          <a:effectLst/>
                          <a:latin typeface="Calibri" panose="020F0502020204030204" pitchFamily="34" charset="0"/>
                          <a:ea typeface="Calibri" panose="020F0502020204030204" pitchFamily="34" charset="0"/>
                          <a:cs typeface="Times New Roman" panose="02020603050405020304" pitchFamily="18" charset="0"/>
                        </a:rPr>
                        <a:t>146</a:t>
                      </a:r>
                      <a:endParaRPr lang="ru-KZ" sz="10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b="1" kern="100" dirty="0">
                          <a:effectLst/>
                          <a:latin typeface="Calibri" panose="020F0502020204030204" pitchFamily="34" charset="0"/>
                          <a:ea typeface="Calibri" panose="020F0502020204030204" pitchFamily="34" charset="0"/>
                          <a:cs typeface="Times New Roman" panose="02020603050405020304" pitchFamily="18" charset="0"/>
                        </a:rPr>
                        <a:t>150</a:t>
                      </a:r>
                      <a:endParaRPr lang="ru-KZ" sz="10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b="1" kern="100" dirty="0">
                          <a:effectLst/>
                          <a:latin typeface="Calibri" panose="020F0502020204030204" pitchFamily="34" charset="0"/>
                          <a:ea typeface="Calibri" panose="020F0502020204030204" pitchFamily="34" charset="0"/>
                          <a:cs typeface="Times New Roman" panose="02020603050405020304" pitchFamily="18" charset="0"/>
                        </a:rPr>
                        <a:t>139</a:t>
                      </a:r>
                      <a:endParaRPr lang="ru-KZ" sz="10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4080608397"/>
                  </a:ext>
                </a:extLst>
              </a:tr>
              <a:tr h="357590">
                <a:tc>
                  <a:txBody>
                    <a:bodyPr/>
                    <a:lstStyle/>
                    <a:p>
                      <a:pPr algn="l">
                        <a:lnSpc>
                          <a:spcPct val="107000"/>
                        </a:lnSpc>
                        <a:spcAft>
                          <a:spcPts val="800"/>
                        </a:spcAft>
                      </a:pPr>
                      <a:r>
                        <a:rPr lang="kk-KZ" sz="1200" kern="100">
                          <a:effectLst/>
                        </a:rPr>
                        <a:t>Педагог-модератор</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19</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21</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23</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3225514210"/>
                  </a:ext>
                </a:extLst>
              </a:tr>
              <a:tr h="334852">
                <a:tc>
                  <a:txBody>
                    <a:bodyPr/>
                    <a:lstStyle/>
                    <a:p>
                      <a:pPr algn="l">
                        <a:lnSpc>
                          <a:spcPct val="107000"/>
                        </a:lnSpc>
                        <a:spcAft>
                          <a:spcPts val="800"/>
                        </a:spcAft>
                      </a:pPr>
                      <a:r>
                        <a:rPr lang="kk-KZ" sz="1200" kern="100">
                          <a:effectLst/>
                        </a:rPr>
                        <a:t>Педагог-сарапшы</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6</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3</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3</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2143639876"/>
                  </a:ext>
                </a:extLst>
              </a:tr>
              <a:tr h="312114">
                <a:tc>
                  <a:txBody>
                    <a:bodyPr/>
                    <a:lstStyle/>
                    <a:p>
                      <a:pPr algn="l">
                        <a:lnSpc>
                          <a:spcPct val="107000"/>
                        </a:lnSpc>
                        <a:spcAft>
                          <a:spcPts val="800"/>
                        </a:spcAft>
                      </a:pPr>
                      <a:r>
                        <a:rPr lang="kk-KZ" sz="1200" kern="100">
                          <a:effectLst/>
                        </a:rPr>
                        <a:t>Педагог-зерттеуші</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7</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2</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2</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1271282598"/>
                  </a:ext>
                </a:extLst>
              </a:tr>
              <a:tr h="222572">
                <a:tc>
                  <a:txBody>
                    <a:bodyPr/>
                    <a:lstStyle/>
                    <a:p>
                      <a:pPr algn="l">
                        <a:lnSpc>
                          <a:spcPct val="107000"/>
                        </a:lnSpc>
                        <a:spcAft>
                          <a:spcPts val="800"/>
                        </a:spcAft>
                      </a:pPr>
                      <a:r>
                        <a:rPr lang="ru-RU" sz="1200" kern="100" dirty="0">
                          <a:effectLst/>
                        </a:rPr>
                        <a:t>Педагог-       </a:t>
                      </a:r>
                      <a:r>
                        <a:rPr lang="ru-RU" sz="1200" kern="100" dirty="0" err="1">
                          <a:effectLst/>
                        </a:rPr>
                        <a:t>шебер</a:t>
                      </a:r>
                      <a:endParaRPr lang="ru-RU" sz="1200" kern="100" dirty="0">
                        <a:effectLst/>
                      </a:endParaRPr>
                    </a:p>
                  </a:txBody>
                  <a:tcPr marL="61149" marR="61149" marT="0" marB="0"/>
                </a:tc>
                <a:tc>
                  <a:txBody>
                    <a:bodyPr/>
                    <a:lstStyle/>
                    <a:p>
                      <a:pPr algn="ctr">
                        <a:lnSpc>
                          <a:spcPct val="107000"/>
                        </a:lnSpc>
                        <a:spcAft>
                          <a:spcPts val="800"/>
                        </a:spcAft>
                      </a:pP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1</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1299445297"/>
                  </a:ext>
                </a:extLst>
              </a:tr>
              <a:tr h="165986">
                <a:tc>
                  <a:txBody>
                    <a:bodyPr/>
                    <a:lstStyle/>
                    <a:p>
                      <a:pPr algn="l">
                        <a:lnSpc>
                          <a:spcPct val="107000"/>
                        </a:lnSpc>
                        <a:spcAft>
                          <a:spcPts val="800"/>
                        </a:spcAft>
                      </a:pPr>
                      <a:r>
                        <a:rPr lang="kk-KZ" sz="1200" kern="100">
                          <a:effectLst/>
                        </a:rPr>
                        <a:t>Жоғары санатты</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1</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1077193307"/>
                  </a:ext>
                </a:extLst>
              </a:tr>
              <a:tr h="193298">
                <a:tc>
                  <a:txBody>
                    <a:bodyPr/>
                    <a:lstStyle/>
                    <a:p>
                      <a:pPr algn="l">
                        <a:lnSpc>
                          <a:spcPct val="107000"/>
                        </a:lnSpc>
                        <a:spcAft>
                          <a:spcPts val="800"/>
                        </a:spcAft>
                      </a:pPr>
                      <a:r>
                        <a:rPr lang="kk-KZ" sz="1200" kern="100">
                          <a:effectLst/>
                        </a:rPr>
                        <a:t>I санат</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2</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1</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1</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119318627"/>
                  </a:ext>
                </a:extLst>
              </a:tr>
              <a:tr h="193298">
                <a:tc>
                  <a:txBody>
                    <a:bodyPr/>
                    <a:lstStyle/>
                    <a:p>
                      <a:pPr algn="l">
                        <a:lnSpc>
                          <a:spcPct val="107000"/>
                        </a:lnSpc>
                        <a:spcAft>
                          <a:spcPts val="800"/>
                        </a:spcAft>
                      </a:pPr>
                      <a:r>
                        <a:rPr lang="kk-KZ" sz="1200" kern="100">
                          <a:effectLst/>
                        </a:rPr>
                        <a:t>ІІ санат</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4</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3</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2733962797"/>
                  </a:ext>
                </a:extLst>
              </a:tr>
              <a:tr h="193298">
                <a:tc>
                  <a:txBody>
                    <a:bodyPr/>
                    <a:lstStyle/>
                    <a:p>
                      <a:pPr algn="l">
                        <a:lnSpc>
                          <a:spcPct val="107000"/>
                        </a:lnSpc>
                        <a:spcAft>
                          <a:spcPts val="800"/>
                        </a:spcAft>
                      </a:pPr>
                      <a:r>
                        <a:rPr lang="kk-KZ" sz="1200" kern="100">
                          <a:effectLst/>
                        </a:rPr>
                        <a:t>С/з</a:t>
                      </a:r>
                      <a:endParaRPr lang="ru-KZ" sz="1000" kern="10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107</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119</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tc>
                  <a:txBody>
                    <a:bodyPr/>
                    <a:lstStyle/>
                    <a:p>
                      <a:pPr algn="ctr">
                        <a:lnSpc>
                          <a:spcPct val="107000"/>
                        </a:lnSpc>
                        <a:spcAft>
                          <a:spcPts val="800"/>
                        </a:spcAft>
                      </a:pPr>
                      <a:r>
                        <a:rPr lang="kk-KZ" sz="1000" kern="100" dirty="0">
                          <a:effectLst/>
                          <a:latin typeface="Calibri" panose="020F0502020204030204" pitchFamily="34" charset="0"/>
                          <a:ea typeface="Calibri" panose="020F0502020204030204" pitchFamily="34" charset="0"/>
                          <a:cs typeface="Times New Roman" panose="02020603050405020304" pitchFamily="18" charset="0"/>
                        </a:rPr>
                        <a:t>110</a:t>
                      </a:r>
                      <a:endParaRPr lang="ru-KZ"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149" marR="61149" marT="0" marB="0"/>
                </a:tc>
                <a:extLst>
                  <a:ext uri="{0D108BD9-81ED-4DB2-BD59-A6C34878D82A}">
                    <a16:rowId xmlns:a16="http://schemas.microsoft.com/office/drawing/2014/main" val="2638686"/>
                  </a:ext>
                </a:extLst>
              </a:tr>
            </a:tbl>
          </a:graphicData>
        </a:graphic>
      </p:graphicFrame>
      <p:sp>
        <p:nvSpPr>
          <p:cNvPr id="37" name="Прямоугольник 36">
            <a:extLst>
              <a:ext uri="{FF2B5EF4-FFF2-40B4-BE49-F238E27FC236}">
                <a16:creationId xmlns:a16="http://schemas.microsoft.com/office/drawing/2014/main" id="{490A4FC7-ADCA-F0D5-C4EE-9B8BAF6CFFEA}"/>
              </a:ext>
            </a:extLst>
          </p:cNvPr>
          <p:cNvSpPr/>
          <p:nvPr/>
        </p:nvSpPr>
        <p:spPr>
          <a:xfrm>
            <a:off x="5157813" y="4221088"/>
            <a:ext cx="3384376" cy="1600438"/>
          </a:xfrm>
          <a:prstGeom prst="rect">
            <a:avLst/>
          </a:prstGeom>
        </p:spPr>
        <p:txBody>
          <a:bodyPr wrap="square">
            <a:spAutoFit/>
          </a:bodyPr>
          <a:lstStyle/>
          <a:p>
            <a:pPr algn="ctr"/>
            <a:r>
              <a:rPr lang="ru-RU" sz="1400" b="1" dirty="0" err="1">
                <a:latin typeface="Arial" panose="020B0604020202020204" pitchFamily="34" charset="0"/>
                <a:cs typeface="Arial" panose="020B0604020202020204" pitchFamily="34" charset="0"/>
              </a:rPr>
              <a:t>Біліктілік</a:t>
            </a:r>
            <a:r>
              <a:rPr lang="ru-RU" sz="1400" b="1" dirty="0">
                <a:latin typeface="Arial" panose="020B0604020202020204" pitchFamily="34" charset="0"/>
                <a:cs typeface="Arial" panose="020B0604020202020204" pitchFamily="34" charset="0"/>
              </a:rPr>
              <a:t> </a:t>
            </a:r>
            <a:r>
              <a:rPr lang="ru-RU" sz="1400" b="1" dirty="0" err="1">
                <a:latin typeface="Arial" panose="020B0604020202020204" pitchFamily="34" charset="0"/>
                <a:cs typeface="Arial" panose="020B0604020202020204" pitchFamily="34" charset="0"/>
              </a:rPr>
              <a:t>арттыру</a:t>
            </a:r>
            <a:r>
              <a:rPr lang="ru-RU" sz="1400" b="1" dirty="0">
                <a:latin typeface="Arial" panose="020B0604020202020204" pitchFamily="34" charset="0"/>
                <a:cs typeface="Arial" panose="020B0604020202020204" pitchFamily="34" charset="0"/>
              </a:rPr>
              <a:t>  </a:t>
            </a:r>
            <a:r>
              <a:rPr lang="ru-RU" sz="1400" b="1" dirty="0" err="1">
                <a:latin typeface="Arial" panose="020B0604020202020204" pitchFamily="34" charset="0"/>
                <a:cs typeface="Arial" panose="020B0604020202020204" pitchFamily="34" charset="0"/>
              </a:rPr>
              <a:t>курстары</a:t>
            </a:r>
            <a:r>
              <a:rPr lang="ru-RU" sz="1400" b="1" dirty="0">
                <a:latin typeface="Arial" panose="020B0604020202020204" pitchFamily="34" charset="0"/>
                <a:cs typeface="Arial" panose="020B0604020202020204" pitchFamily="34" charset="0"/>
              </a:rPr>
              <a:t> </a:t>
            </a:r>
          </a:p>
          <a:p>
            <a:pPr algn="ctr"/>
            <a:endParaRPr lang="ru-RU" sz="1400" b="1" dirty="0">
              <a:effectLst/>
              <a:latin typeface="Arial" panose="020B0604020202020204" pitchFamily="34" charset="0"/>
              <a:ea typeface="Times New Roman" panose="02020603050405020304" pitchFamily="18" charset="0"/>
              <a:cs typeface="Arial" panose="020B0604020202020204" pitchFamily="34" charset="0"/>
            </a:endParaRPr>
          </a:p>
          <a:p>
            <a:pPr algn="ctr"/>
            <a:r>
              <a:rPr lang="kk-KZ" sz="1400" b="1" dirty="0">
                <a:effectLst/>
                <a:latin typeface="Arial" panose="020B0604020202020204" pitchFamily="34" charset="0"/>
                <a:ea typeface="Times New Roman" panose="02020603050405020304" pitchFamily="18" charset="0"/>
                <a:cs typeface="Times New Roman" panose="02020603050405020304" pitchFamily="18" charset="0"/>
              </a:rPr>
              <a:t>2023 жылы Адамның үйлесімді даму орталығынан 59 тәлімгер біліктілік арттыру курстарынан өтті.</a:t>
            </a:r>
            <a:endParaRPr lang="ru-KZ"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kk-KZ" sz="1400" b="1" dirty="0">
              <a:latin typeface="Arial" panose="020B0604020202020204" pitchFamily="34" charset="0"/>
              <a:cs typeface="Arial" panose="020B0604020202020204" pitchFamily="34" charset="0"/>
            </a:endParaRPr>
          </a:p>
        </p:txBody>
      </p:sp>
      <p:graphicFrame>
        <p:nvGraphicFramePr>
          <p:cNvPr id="2" name="Диаграмма 1">
            <a:extLst>
              <a:ext uri="{FF2B5EF4-FFF2-40B4-BE49-F238E27FC236}">
                <a16:creationId xmlns:a16="http://schemas.microsoft.com/office/drawing/2014/main" id="{CC0255D3-087F-DAE6-D810-EE28A7FDD7FB}"/>
              </a:ext>
            </a:extLst>
          </p:cNvPr>
          <p:cNvGraphicFramePr/>
          <p:nvPr>
            <p:extLst>
              <p:ext uri="{D42A27DB-BD31-4B8C-83A1-F6EECF244321}">
                <p14:modId xmlns:p14="http://schemas.microsoft.com/office/powerpoint/2010/main" val="3406132468"/>
              </p:ext>
            </p:extLst>
          </p:nvPr>
        </p:nvGraphicFramePr>
        <p:xfrm>
          <a:off x="497690" y="4869160"/>
          <a:ext cx="3631361" cy="165618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98563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1783" y="-17929"/>
            <a:ext cx="9144000" cy="8042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000" b="1" dirty="0">
              <a:solidFill>
                <a:schemeClr val="bg1"/>
              </a:solidFill>
              <a:latin typeface="Arial" pitchFamily="34" charset="0"/>
              <a:cs typeface="Arial" pitchFamily="34" charset="0"/>
            </a:endParaRPr>
          </a:p>
        </p:txBody>
      </p:sp>
      <p:sp>
        <p:nvSpPr>
          <p:cNvPr id="3" name="TextBox 2">
            <a:extLst>
              <a:ext uri="{FF2B5EF4-FFF2-40B4-BE49-F238E27FC236}">
                <a16:creationId xmlns:a16="http://schemas.microsoft.com/office/drawing/2014/main" id="{7C5BABE8-8A30-B063-61AC-7B28B555101A}"/>
              </a:ext>
            </a:extLst>
          </p:cNvPr>
          <p:cNvSpPr txBox="1"/>
          <p:nvPr/>
        </p:nvSpPr>
        <p:spPr>
          <a:xfrm>
            <a:off x="-4763" y="188208"/>
            <a:ext cx="9144000" cy="338554"/>
          </a:xfrm>
          <a:prstGeom prst="rect">
            <a:avLst/>
          </a:prstGeom>
          <a:noFill/>
        </p:spPr>
        <p:txBody>
          <a:bodyPr wrap="square">
            <a:spAutoFit/>
          </a:bodyPr>
          <a:lstStyle/>
          <a:p>
            <a:pPr indent="360680" algn="ctr">
              <a:spcAft>
                <a:spcPts val="0"/>
              </a:spcAft>
            </a:pPr>
            <a:r>
              <a:rPr lang="kk-KZ" sz="16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БІЛІМ БЕРУ ҰЙЫМДАРЫНДАҒЫ СЫНЫП ЖЕТЕКШІЛЕР</a:t>
            </a:r>
            <a:endParaRPr lang="ru-KZ" sz="16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8" name="Таблица 7">
            <a:extLst>
              <a:ext uri="{FF2B5EF4-FFF2-40B4-BE49-F238E27FC236}">
                <a16:creationId xmlns:a16="http://schemas.microsoft.com/office/drawing/2014/main" id="{BAF192A2-686E-0D0B-D8A4-199A32099830}"/>
              </a:ext>
            </a:extLst>
          </p:cNvPr>
          <p:cNvGraphicFramePr>
            <a:graphicFrameLocks noGrp="1"/>
          </p:cNvGraphicFramePr>
          <p:nvPr>
            <p:extLst>
              <p:ext uri="{D42A27DB-BD31-4B8C-83A1-F6EECF244321}">
                <p14:modId xmlns:p14="http://schemas.microsoft.com/office/powerpoint/2010/main" val="358681455"/>
              </p:ext>
            </p:extLst>
          </p:nvPr>
        </p:nvGraphicFramePr>
        <p:xfrm>
          <a:off x="4842460" y="1628800"/>
          <a:ext cx="3980959" cy="2959931"/>
        </p:xfrm>
        <a:graphic>
          <a:graphicData uri="http://schemas.openxmlformats.org/drawingml/2006/table">
            <a:tbl>
              <a:tblPr firstRow="1" firstCol="1" bandRow="1">
                <a:tableStyleId>{5940675A-B579-460E-94D1-54222C63F5DA}</a:tableStyleId>
              </a:tblPr>
              <a:tblGrid>
                <a:gridCol w="346677">
                  <a:extLst>
                    <a:ext uri="{9D8B030D-6E8A-4147-A177-3AD203B41FA5}">
                      <a16:colId xmlns:a16="http://schemas.microsoft.com/office/drawing/2014/main" val="303751741"/>
                    </a:ext>
                  </a:extLst>
                </a:gridCol>
                <a:gridCol w="1165491">
                  <a:extLst>
                    <a:ext uri="{9D8B030D-6E8A-4147-A177-3AD203B41FA5}">
                      <a16:colId xmlns:a16="http://schemas.microsoft.com/office/drawing/2014/main" val="758950593"/>
                    </a:ext>
                  </a:extLst>
                </a:gridCol>
                <a:gridCol w="668591">
                  <a:extLst>
                    <a:ext uri="{9D8B030D-6E8A-4147-A177-3AD203B41FA5}">
                      <a16:colId xmlns:a16="http://schemas.microsoft.com/office/drawing/2014/main" val="4158938494"/>
                    </a:ext>
                  </a:extLst>
                </a:gridCol>
                <a:gridCol w="1800200">
                  <a:extLst>
                    <a:ext uri="{9D8B030D-6E8A-4147-A177-3AD203B41FA5}">
                      <a16:colId xmlns:a16="http://schemas.microsoft.com/office/drawing/2014/main" val="3042753464"/>
                    </a:ext>
                  </a:extLst>
                </a:gridCol>
              </a:tblGrid>
              <a:tr h="0">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Аудан, қала</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gn="ctr">
                        <a:lnSpc>
                          <a:spcPct val="115000"/>
                        </a:lnSpc>
                        <a:spcAft>
                          <a:spcPts val="1000"/>
                        </a:spcAft>
                      </a:pPr>
                      <a:r>
                        <a:rPr lang="ru-RU" sz="1400" dirty="0">
                          <a:effectLst/>
                          <a:latin typeface="Arial" panose="020B0604020202020204" pitchFamily="34" charset="0"/>
                          <a:cs typeface="Arial" panose="020B0604020202020204" pitchFamily="34" charset="0"/>
                        </a:rPr>
                        <a:t>ПШО</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ru-RU" sz="1400" dirty="0">
                          <a:effectLst/>
                          <a:latin typeface="Arial" panose="020B0604020202020204" pitchFamily="34" charset="0"/>
                          <a:cs typeface="Arial" panose="020B0604020202020204" pitchFamily="34" charset="0"/>
                        </a:rPr>
                        <a:t>АҮДО</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1029393003"/>
                  </a:ext>
                </a:extLst>
              </a:tr>
              <a:tr h="190505">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1</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nSpc>
                          <a:spcPct val="115000"/>
                        </a:lnSpc>
                        <a:spcAft>
                          <a:spcPts val="1000"/>
                        </a:spcAft>
                      </a:pPr>
                      <a:r>
                        <a:rPr lang="ru-KZ" sz="1400" dirty="0" err="1">
                          <a:effectLst/>
                          <a:latin typeface="Arial" panose="020B0604020202020204" pitchFamily="34" charset="0"/>
                          <a:cs typeface="Arial" panose="020B0604020202020204" pitchFamily="34" charset="0"/>
                        </a:rPr>
                        <a:t>Ақтау</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2</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23</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2992915426"/>
                  </a:ext>
                </a:extLst>
              </a:tr>
              <a:tr h="211507">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2</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nSpc>
                          <a:spcPct val="115000"/>
                        </a:lnSpc>
                        <a:spcAft>
                          <a:spcPts val="1000"/>
                        </a:spcAft>
                      </a:pPr>
                      <a:r>
                        <a:rPr lang="ru-KZ" sz="1400" dirty="0" err="1">
                          <a:effectLst/>
                          <a:latin typeface="Arial" panose="020B0604020202020204" pitchFamily="34" charset="0"/>
                          <a:cs typeface="Arial" panose="020B0604020202020204" pitchFamily="34" charset="0"/>
                        </a:rPr>
                        <a:t>Жаңаөзен</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1</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44</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3452693146"/>
                  </a:ext>
                </a:extLst>
              </a:tr>
              <a:tr h="190505">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3</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nSpc>
                          <a:spcPct val="115000"/>
                        </a:lnSpc>
                        <a:spcAft>
                          <a:spcPts val="1000"/>
                        </a:spcAft>
                      </a:pPr>
                      <a:r>
                        <a:rPr lang="ru-KZ" sz="1400">
                          <a:effectLst/>
                          <a:latin typeface="Arial" panose="020B0604020202020204" pitchFamily="34" charset="0"/>
                          <a:cs typeface="Arial" panose="020B0604020202020204" pitchFamily="34" charset="0"/>
                        </a:rPr>
                        <a:t>Бейнеу</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1</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16</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1955945205"/>
                  </a:ext>
                </a:extLst>
              </a:tr>
              <a:tr h="190505">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4</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nSpc>
                          <a:spcPct val="115000"/>
                        </a:lnSpc>
                        <a:spcAft>
                          <a:spcPts val="1000"/>
                        </a:spcAft>
                      </a:pPr>
                      <a:r>
                        <a:rPr lang="ru-KZ" sz="1400">
                          <a:effectLst/>
                          <a:latin typeface="Arial" panose="020B0604020202020204" pitchFamily="34" charset="0"/>
                          <a:cs typeface="Arial" panose="020B0604020202020204" pitchFamily="34" charset="0"/>
                        </a:rPr>
                        <a:t>Қарақия</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1</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44</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917831675"/>
                  </a:ext>
                </a:extLst>
              </a:tr>
              <a:tr h="180078">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5</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nSpc>
                          <a:spcPct val="115000"/>
                        </a:lnSpc>
                        <a:spcAft>
                          <a:spcPts val="1000"/>
                        </a:spcAft>
                      </a:pPr>
                      <a:r>
                        <a:rPr lang="ru-KZ" sz="1400">
                          <a:effectLst/>
                          <a:latin typeface="Arial" panose="020B0604020202020204" pitchFamily="34" charset="0"/>
                          <a:cs typeface="Arial" panose="020B0604020202020204" pitchFamily="34" charset="0"/>
                        </a:rPr>
                        <a:t>Маңғыстау</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1</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13</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517366573"/>
                  </a:ext>
                </a:extLst>
              </a:tr>
              <a:tr h="190505">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6</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nSpc>
                          <a:spcPct val="115000"/>
                        </a:lnSpc>
                        <a:spcAft>
                          <a:spcPts val="1000"/>
                        </a:spcAft>
                      </a:pPr>
                      <a:r>
                        <a:rPr lang="ru-KZ" sz="1400">
                          <a:effectLst/>
                          <a:latin typeface="Arial" panose="020B0604020202020204" pitchFamily="34" charset="0"/>
                          <a:cs typeface="Arial" panose="020B0604020202020204" pitchFamily="34" charset="0"/>
                        </a:rPr>
                        <a:t>Мұнайлы</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3</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20</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766480427"/>
                  </a:ext>
                </a:extLst>
              </a:tr>
              <a:tr h="144132">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7</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nSpc>
                          <a:spcPct val="115000"/>
                        </a:lnSpc>
                        <a:spcAft>
                          <a:spcPts val="1000"/>
                        </a:spcAft>
                      </a:pPr>
                      <a:r>
                        <a:rPr lang="ru-KZ" sz="1400">
                          <a:effectLst/>
                          <a:latin typeface="Arial" panose="020B0604020202020204" pitchFamily="34" charset="0"/>
                          <a:cs typeface="Arial" panose="020B0604020202020204" pitchFamily="34" charset="0"/>
                        </a:rPr>
                        <a:t>Түпқараған</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2</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17</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2616216448"/>
                  </a:ext>
                </a:extLst>
              </a:tr>
              <a:tr h="147336">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8</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nSpc>
                          <a:spcPct val="115000"/>
                        </a:lnSpc>
                        <a:spcAft>
                          <a:spcPts val="1000"/>
                        </a:spcAft>
                      </a:pPr>
                      <a:r>
                        <a:rPr lang="kk-KZ" sz="1400" dirty="0">
                          <a:effectLst/>
                          <a:latin typeface="Arial" panose="020B0604020202020204" pitchFamily="34" charset="0"/>
                          <a:cs typeface="Arial" panose="020B0604020202020204" pitchFamily="34" charset="0"/>
                        </a:rPr>
                        <a:t>Облыстық мектептер</a:t>
                      </a:r>
                    </a:p>
                  </a:txBody>
                  <a:tcPr marL="56914" marR="56914" marT="0" marB="0" anchor="b"/>
                </a:tc>
                <a:tc>
                  <a:txBody>
                    <a:bodyPr/>
                    <a:lstStyle/>
                    <a:p>
                      <a:pPr algn="ctr">
                        <a:lnSpc>
                          <a:spcPct val="115000"/>
                        </a:lnSpc>
                        <a:spcAft>
                          <a:spcPts val="1000"/>
                        </a:spcAft>
                      </a:pPr>
                      <a:r>
                        <a:rPr lang="ru-RU" sz="1400">
                          <a:effectLst/>
                          <a:latin typeface="Arial" panose="020B0604020202020204" pitchFamily="34" charset="0"/>
                          <a:cs typeface="Arial" panose="020B0604020202020204" pitchFamily="34" charset="0"/>
                        </a:rPr>
                        <a:t> </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2</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1606190982"/>
                  </a:ext>
                </a:extLst>
              </a:tr>
              <a:tr h="0">
                <a:tc>
                  <a:txBody>
                    <a:bodyPr/>
                    <a:lstStyle/>
                    <a:p>
                      <a:pPr algn="ctr">
                        <a:lnSpc>
                          <a:spcPct val="115000"/>
                        </a:lnSpc>
                        <a:spcAft>
                          <a:spcPts val="1000"/>
                        </a:spcAft>
                      </a:pPr>
                      <a:r>
                        <a:rPr lang="kk-KZ" sz="1400">
                          <a:effectLst/>
                          <a:latin typeface="Arial" panose="020B0604020202020204" pitchFamily="34" charset="0"/>
                          <a:cs typeface="Arial" panose="020B0604020202020204" pitchFamily="34" charset="0"/>
                        </a:rPr>
                        <a:t>9</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tc>
                  <a:txBody>
                    <a:bodyPr/>
                    <a:lstStyle/>
                    <a:p>
                      <a:pPr>
                        <a:lnSpc>
                          <a:spcPct val="115000"/>
                        </a:lnSpc>
                        <a:spcAft>
                          <a:spcPts val="1000"/>
                        </a:spcAft>
                      </a:pPr>
                      <a:r>
                        <a:rPr lang="ru-KZ" sz="1400" dirty="0" err="1">
                          <a:effectLst/>
                          <a:latin typeface="Arial" panose="020B0604020202020204" pitchFamily="34" charset="0"/>
                          <a:cs typeface="Arial" panose="020B0604020202020204" pitchFamily="34" charset="0"/>
                        </a:rPr>
                        <a:t>Арнайы</a:t>
                      </a:r>
                      <a:r>
                        <a:rPr lang="ru-KZ" sz="1400" dirty="0">
                          <a:effectLst/>
                          <a:latin typeface="Arial" panose="020B0604020202020204" pitchFamily="34" charset="0"/>
                          <a:cs typeface="Arial" panose="020B0604020202020204" pitchFamily="34" charset="0"/>
                        </a:rPr>
                        <a:t> </a:t>
                      </a:r>
                      <a:r>
                        <a:rPr lang="ru-KZ" sz="1400" dirty="0" err="1">
                          <a:effectLst/>
                          <a:latin typeface="Arial" panose="020B0604020202020204" pitchFamily="34" charset="0"/>
                          <a:cs typeface="Arial" panose="020B0604020202020204" pitchFamily="34" charset="0"/>
                        </a:rPr>
                        <a:t>мектептер</a:t>
                      </a:r>
                      <a:endParaRPr lang="kk-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ru-RU" sz="1400" dirty="0">
                          <a:effectLst/>
                          <a:latin typeface="Arial" panose="020B0604020202020204" pitchFamily="34" charset="0"/>
                          <a:cs typeface="Arial" panose="020B0604020202020204" pitchFamily="34" charset="0"/>
                        </a:rPr>
                        <a:t> </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tc>
                <a:tc>
                  <a:txBody>
                    <a:bodyPr/>
                    <a:lstStyle/>
                    <a:p>
                      <a:pPr algn="ctr">
                        <a:lnSpc>
                          <a:spcPct val="115000"/>
                        </a:lnSpc>
                        <a:spcAft>
                          <a:spcPts val="1000"/>
                        </a:spcAft>
                      </a:pPr>
                      <a:r>
                        <a:rPr lang="kk-KZ" sz="1400" dirty="0">
                          <a:effectLst/>
                          <a:latin typeface="Arial" panose="020B0604020202020204" pitchFamily="34" charset="0"/>
                          <a:cs typeface="Arial" panose="020B0604020202020204" pitchFamily="34" charset="0"/>
                        </a:rPr>
                        <a:t>5</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tc>
                <a:extLst>
                  <a:ext uri="{0D108BD9-81ED-4DB2-BD59-A6C34878D82A}">
                    <a16:rowId xmlns:a16="http://schemas.microsoft.com/office/drawing/2014/main" val="213840437"/>
                  </a:ext>
                </a:extLst>
              </a:tr>
              <a:tr h="190505">
                <a:tc>
                  <a:txBody>
                    <a:bodyPr/>
                    <a:lstStyle/>
                    <a:p>
                      <a:pPr algn="ctr">
                        <a:lnSpc>
                          <a:spcPct val="115000"/>
                        </a:lnSpc>
                        <a:spcAft>
                          <a:spcPts val="1000"/>
                        </a:spcAft>
                      </a:pPr>
                      <a:r>
                        <a:rPr lang="ru-RU" sz="1400" b="1" dirty="0">
                          <a:effectLst/>
                          <a:latin typeface="Arial" panose="020B0604020202020204" pitchFamily="34" charset="0"/>
                          <a:cs typeface="Arial" panose="020B0604020202020204" pitchFamily="34" charset="0"/>
                        </a:rPr>
                        <a:t> </a:t>
                      </a:r>
                      <a:endParaRPr lang="ru-KZ" sz="1400" b="1"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solidFill>
                      <a:srgbClr val="FFFF00"/>
                    </a:solidFill>
                  </a:tcPr>
                </a:tc>
                <a:tc>
                  <a:txBody>
                    <a:bodyPr/>
                    <a:lstStyle/>
                    <a:p>
                      <a:pPr>
                        <a:lnSpc>
                          <a:spcPct val="115000"/>
                        </a:lnSpc>
                        <a:spcAft>
                          <a:spcPts val="1000"/>
                        </a:spcAft>
                      </a:pPr>
                      <a:r>
                        <a:rPr lang="kk-KZ" sz="1400" b="1" dirty="0">
                          <a:effectLst/>
                          <a:latin typeface="Arial" panose="020B0604020202020204" pitchFamily="34" charset="0"/>
                          <a:cs typeface="Arial" panose="020B0604020202020204" pitchFamily="34" charset="0"/>
                        </a:rPr>
                        <a:t>Барлығы</a:t>
                      </a:r>
                      <a:endParaRPr lang="ru-KZ" sz="1400" b="1"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solidFill>
                      <a:srgbClr val="FFFF00"/>
                    </a:solidFill>
                  </a:tcPr>
                </a:tc>
                <a:tc>
                  <a:txBody>
                    <a:bodyPr/>
                    <a:lstStyle/>
                    <a:p>
                      <a:pPr algn="ctr">
                        <a:lnSpc>
                          <a:spcPct val="115000"/>
                        </a:lnSpc>
                        <a:spcAft>
                          <a:spcPts val="1000"/>
                        </a:spcAft>
                      </a:pPr>
                      <a:r>
                        <a:rPr lang="kk-KZ" sz="1400" b="1" dirty="0">
                          <a:effectLst/>
                          <a:latin typeface="Arial" panose="020B0604020202020204" pitchFamily="34" charset="0"/>
                          <a:cs typeface="Arial" panose="020B0604020202020204" pitchFamily="34" charset="0"/>
                        </a:rPr>
                        <a:t>11</a:t>
                      </a:r>
                      <a:endParaRPr lang="ru-KZ" sz="1400" b="1"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nchor="b">
                    <a:solidFill>
                      <a:srgbClr val="FFFF00"/>
                    </a:solidFill>
                  </a:tcPr>
                </a:tc>
                <a:tc>
                  <a:txBody>
                    <a:bodyPr/>
                    <a:lstStyle/>
                    <a:p>
                      <a:pPr algn="ctr">
                        <a:lnSpc>
                          <a:spcPct val="115000"/>
                        </a:lnSpc>
                        <a:spcAft>
                          <a:spcPts val="1000"/>
                        </a:spcAft>
                      </a:pPr>
                      <a:r>
                        <a:rPr lang="kk-KZ" sz="1400" b="1" dirty="0">
                          <a:effectLst/>
                          <a:latin typeface="Arial" panose="020B0604020202020204" pitchFamily="34" charset="0"/>
                          <a:cs typeface="Arial" panose="020B0604020202020204" pitchFamily="34" charset="0"/>
                        </a:rPr>
                        <a:t>184</a:t>
                      </a:r>
                      <a:endParaRPr lang="ru-KZ" sz="1400" b="1" dirty="0">
                        <a:effectLst/>
                        <a:latin typeface="Arial" panose="020B0604020202020204" pitchFamily="34" charset="0"/>
                        <a:ea typeface="Calibri" panose="020F0502020204030204" pitchFamily="34" charset="0"/>
                        <a:cs typeface="Arial" panose="020B0604020202020204" pitchFamily="34" charset="0"/>
                      </a:endParaRPr>
                    </a:p>
                  </a:txBody>
                  <a:tcPr marL="56914" marR="56914" marT="0" marB="0">
                    <a:solidFill>
                      <a:srgbClr val="FFFF00"/>
                    </a:solidFill>
                  </a:tcPr>
                </a:tc>
                <a:extLst>
                  <a:ext uri="{0D108BD9-81ED-4DB2-BD59-A6C34878D82A}">
                    <a16:rowId xmlns:a16="http://schemas.microsoft.com/office/drawing/2014/main" val="813235725"/>
                  </a:ext>
                </a:extLst>
              </a:tr>
            </a:tbl>
          </a:graphicData>
        </a:graphic>
      </p:graphicFrame>
      <p:sp>
        <p:nvSpPr>
          <p:cNvPr id="6" name="Прямоугольник 5">
            <a:extLst>
              <a:ext uri="{FF2B5EF4-FFF2-40B4-BE49-F238E27FC236}">
                <a16:creationId xmlns:a16="http://schemas.microsoft.com/office/drawing/2014/main" id="{D88E4477-5411-0CA7-CB51-6FB4FADB3279}"/>
              </a:ext>
            </a:extLst>
          </p:cNvPr>
          <p:cNvSpPr/>
          <p:nvPr/>
        </p:nvSpPr>
        <p:spPr>
          <a:xfrm>
            <a:off x="4791737" y="4859868"/>
            <a:ext cx="4320480" cy="738664"/>
          </a:xfrm>
          <a:prstGeom prst="rect">
            <a:avLst/>
          </a:prstGeom>
        </p:spPr>
        <p:txBody>
          <a:bodyPr wrap="square">
            <a:spAutoFit/>
          </a:bodyPr>
          <a:lstStyle/>
          <a:p>
            <a:pPr algn="ctr"/>
            <a:r>
              <a:rPr lang="kk-KZ" sz="1400" b="1" dirty="0">
                <a:latin typeface="Arial" panose="020B0604020202020204" pitchFamily="34" charset="0"/>
                <a:cs typeface="Arial" panose="020B0604020202020204" pitchFamily="34" charset="0"/>
              </a:rPr>
              <a:t>2023 жылы біліктілікті арттыру курстарынан  195 (2,67</a:t>
            </a:r>
            <a:r>
              <a:rPr lang="ru-RU" sz="1400" b="1" dirty="0">
                <a:latin typeface="Arial" panose="020B0604020202020204" pitchFamily="34" charset="0"/>
                <a:cs typeface="Arial" panose="020B0604020202020204" pitchFamily="34" charset="0"/>
              </a:rPr>
              <a:t>%</a:t>
            </a:r>
            <a:r>
              <a:rPr lang="kk-KZ" sz="1400" b="1" dirty="0">
                <a:latin typeface="Arial" panose="020B0604020202020204" pitchFamily="34" charset="0"/>
                <a:cs typeface="Arial" panose="020B0604020202020204" pitchFamily="34" charset="0"/>
              </a:rPr>
              <a:t>) сынып жетекші  өткен </a:t>
            </a:r>
          </a:p>
          <a:p>
            <a:pPr algn="ctr"/>
            <a:endParaRPr lang="kk-KZ" sz="1400" b="1" dirty="0">
              <a:latin typeface="Arial" panose="020B0604020202020204" pitchFamily="34" charset="0"/>
              <a:cs typeface="Arial" panose="020B0604020202020204" pitchFamily="34" charset="0"/>
            </a:endParaRPr>
          </a:p>
        </p:txBody>
      </p:sp>
      <p:graphicFrame>
        <p:nvGraphicFramePr>
          <p:cNvPr id="2" name="Таблица 1">
            <a:extLst>
              <a:ext uri="{FF2B5EF4-FFF2-40B4-BE49-F238E27FC236}">
                <a16:creationId xmlns:a16="http://schemas.microsoft.com/office/drawing/2014/main" id="{8B3458D0-2A08-A561-6EF2-A43A0030AAC4}"/>
              </a:ext>
            </a:extLst>
          </p:cNvPr>
          <p:cNvGraphicFramePr>
            <a:graphicFrameLocks noGrp="1"/>
          </p:cNvGraphicFramePr>
          <p:nvPr>
            <p:extLst>
              <p:ext uri="{D42A27DB-BD31-4B8C-83A1-F6EECF244321}">
                <p14:modId xmlns:p14="http://schemas.microsoft.com/office/powerpoint/2010/main" val="24108310"/>
              </p:ext>
            </p:extLst>
          </p:nvPr>
        </p:nvGraphicFramePr>
        <p:xfrm>
          <a:off x="113192" y="1628800"/>
          <a:ext cx="4389747" cy="2913448"/>
        </p:xfrm>
        <a:graphic>
          <a:graphicData uri="http://schemas.openxmlformats.org/drawingml/2006/table">
            <a:tbl>
              <a:tblPr firstRow="1" firstCol="1" bandRow="1">
                <a:tableStyleId>{5C22544A-7EE6-4342-B048-85BDC9FD1C3A}</a:tableStyleId>
              </a:tblPr>
              <a:tblGrid>
                <a:gridCol w="1219373">
                  <a:extLst>
                    <a:ext uri="{9D8B030D-6E8A-4147-A177-3AD203B41FA5}">
                      <a16:colId xmlns:a16="http://schemas.microsoft.com/office/drawing/2014/main" val="2196160226"/>
                    </a:ext>
                  </a:extLst>
                </a:gridCol>
                <a:gridCol w="1154150">
                  <a:extLst>
                    <a:ext uri="{9D8B030D-6E8A-4147-A177-3AD203B41FA5}">
                      <a16:colId xmlns:a16="http://schemas.microsoft.com/office/drawing/2014/main" val="1436972817"/>
                    </a:ext>
                  </a:extLst>
                </a:gridCol>
                <a:gridCol w="1006090">
                  <a:extLst>
                    <a:ext uri="{9D8B030D-6E8A-4147-A177-3AD203B41FA5}">
                      <a16:colId xmlns:a16="http://schemas.microsoft.com/office/drawing/2014/main" val="88352993"/>
                    </a:ext>
                  </a:extLst>
                </a:gridCol>
                <a:gridCol w="1010134">
                  <a:extLst>
                    <a:ext uri="{9D8B030D-6E8A-4147-A177-3AD203B41FA5}">
                      <a16:colId xmlns:a16="http://schemas.microsoft.com/office/drawing/2014/main" val="437801669"/>
                    </a:ext>
                  </a:extLst>
                </a:gridCol>
              </a:tblGrid>
              <a:tr h="439273">
                <a:tc rowSpan="2">
                  <a:txBody>
                    <a:bodyPr/>
                    <a:lstStyle/>
                    <a:p>
                      <a:pPr algn="ctr">
                        <a:lnSpc>
                          <a:spcPct val="115000"/>
                        </a:lnSpc>
                        <a:spcAft>
                          <a:spcPts val="0"/>
                        </a:spcAft>
                        <a:tabLst>
                          <a:tab pos="-90170" algn="l"/>
                        </a:tabLst>
                      </a:pPr>
                      <a:r>
                        <a:rPr lang="ru-KZ" sz="1400">
                          <a:effectLst/>
                        </a:rPr>
                        <a:t>Сынып</a:t>
                      </a:r>
                      <a:endParaRPr lang="ru-KZ" sz="1100">
                        <a:effectLst/>
                      </a:endParaRPr>
                    </a:p>
                    <a:p>
                      <a:pPr algn="ctr">
                        <a:lnSpc>
                          <a:spcPct val="115000"/>
                        </a:lnSpc>
                        <a:spcAft>
                          <a:spcPts val="0"/>
                        </a:spcAft>
                        <a:tabLst>
                          <a:tab pos="-90170" algn="l"/>
                        </a:tabLst>
                      </a:pPr>
                      <a:r>
                        <a:rPr lang="ru-KZ" sz="1400">
                          <a:effectLst/>
                        </a:rPr>
                        <a:t>жетекшілер</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269875" algn="ctr">
                        <a:lnSpc>
                          <a:spcPct val="115000"/>
                        </a:lnSpc>
                        <a:spcAft>
                          <a:spcPts val="0"/>
                        </a:spcAft>
                        <a:tabLst>
                          <a:tab pos="-90170" algn="l"/>
                        </a:tabLst>
                      </a:pPr>
                      <a:r>
                        <a:rPr lang="ru-RU" sz="1400" dirty="0">
                          <a:effectLst/>
                        </a:rPr>
                        <a:t>2021-2022 </a:t>
                      </a:r>
                      <a:r>
                        <a:rPr lang="ru-RU" sz="1400" dirty="0" err="1">
                          <a:effectLst/>
                        </a:rPr>
                        <a:t>о.ж</a:t>
                      </a:r>
                      <a:r>
                        <a:rPr lang="ru-RU" sz="1400" dirty="0">
                          <a:effectLst/>
                        </a:rPr>
                        <a:t>.</a:t>
                      </a:r>
                      <a:endParaRPr lang="ru-KZ"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269875" algn="ctr">
                        <a:lnSpc>
                          <a:spcPct val="115000"/>
                        </a:lnSpc>
                        <a:spcAft>
                          <a:spcPts val="0"/>
                        </a:spcAft>
                        <a:tabLst>
                          <a:tab pos="-90170" algn="l"/>
                        </a:tabLst>
                      </a:pPr>
                      <a:r>
                        <a:rPr lang="ru-RU" sz="1400" dirty="0">
                          <a:effectLst/>
                        </a:rPr>
                        <a:t>2022-2023 </a:t>
                      </a:r>
                      <a:r>
                        <a:rPr lang="ru-RU" sz="1400" dirty="0" err="1">
                          <a:effectLst/>
                        </a:rPr>
                        <a:t>о.ж</a:t>
                      </a:r>
                      <a:r>
                        <a:rPr lang="ru-RU" sz="1400" dirty="0">
                          <a:effectLst/>
                        </a:rPr>
                        <a:t>.</a:t>
                      </a:r>
                      <a:endParaRPr lang="ru-KZ"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algn="ctr">
                        <a:lnSpc>
                          <a:spcPct val="115000"/>
                        </a:lnSpc>
                        <a:spcAft>
                          <a:spcPts val="0"/>
                        </a:spcAft>
                        <a:tabLst>
                          <a:tab pos="-90170" algn="l"/>
                        </a:tabLst>
                      </a:pPr>
                      <a:r>
                        <a:rPr lang="ru-RU" sz="1400" dirty="0">
                          <a:effectLst/>
                        </a:rPr>
                        <a:t>2023-</a:t>
                      </a:r>
                    </a:p>
                    <a:p>
                      <a:pPr algn="ctr">
                        <a:lnSpc>
                          <a:spcPct val="115000"/>
                        </a:lnSpc>
                        <a:spcAft>
                          <a:spcPts val="0"/>
                        </a:spcAft>
                        <a:tabLst>
                          <a:tab pos="-90170" algn="l"/>
                        </a:tabLst>
                      </a:pPr>
                      <a:r>
                        <a:rPr lang="ru-RU" sz="1400" dirty="0">
                          <a:effectLst/>
                        </a:rPr>
                        <a:t>2024 </a:t>
                      </a:r>
                      <a:r>
                        <a:rPr lang="ru-RU" sz="1400" dirty="0" err="1">
                          <a:effectLst/>
                        </a:rPr>
                        <a:t>о.ж</a:t>
                      </a:r>
                      <a:r>
                        <a:rPr lang="ru-RU" sz="1400" dirty="0">
                          <a:effectLst/>
                        </a:rPr>
                        <a:t>.</a:t>
                      </a:r>
                      <a:endParaRPr lang="ru-KZ"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299999429"/>
                  </a:ext>
                </a:extLst>
              </a:tr>
              <a:tr h="193040">
                <a:tc vMerge="1">
                  <a:txBody>
                    <a:bodyPr/>
                    <a:lstStyle/>
                    <a:p>
                      <a:endParaRPr lang="ru-KZ"/>
                    </a:p>
                  </a:txBody>
                  <a:tcPr/>
                </a:tc>
                <a:tc>
                  <a:txBody>
                    <a:bodyPr/>
                    <a:lstStyle/>
                    <a:p>
                      <a:pPr indent="360680" algn="ctr">
                        <a:lnSpc>
                          <a:spcPct val="115000"/>
                        </a:lnSpc>
                        <a:tabLst>
                          <a:tab pos="-90170" algn="l"/>
                        </a:tabLst>
                      </a:pPr>
                      <a:r>
                        <a:rPr lang="ru-KZ" sz="1400" b="1" dirty="0">
                          <a:effectLst/>
                        </a:rPr>
                        <a:t>7141</a:t>
                      </a:r>
                      <a:endParaRPr lang="ru-KZ"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b="1" dirty="0">
                          <a:effectLst/>
                        </a:rPr>
                        <a:t>7290</a:t>
                      </a:r>
                      <a:endParaRPr lang="ru-KZ"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b="1" dirty="0">
                          <a:effectLst/>
                        </a:rPr>
                        <a:t>7279</a:t>
                      </a:r>
                      <a:endParaRPr lang="ru-KZ"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695287879"/>
                  </a:ext>
                </a:extLst>
              </a:tr>
              <a:tr h="220980">
                <a:tc>
                  <a:txBody>
                    <a:bodyPr/>
                    <a:lstStyle/>
                    <a:p>
                      <a:pPr algn="just">
                        <a:lnSpc>
                          <a:spcPct val="115000"/>
                        </a:lnSpc>
                        <a:tabLst>
                          <a:tab pos="-90170" algn="l"/>
                        </a:tabLst>
                      </a:pPr>
                      <a:r>
                        <a:rPr lang="ru-KZ" sz="1400">
                          <a:effectLst/>
                        </a:rPr>
                        <a:t>Ақтау </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tabLst>
                          <a:tab pos="-90170" algn="l"/>
                        </a:tabLst>
                      </a:pPr>
                      <a:r>
                        <a:rPr lang="ru-KZ" sz="1400">
                          <a:effectLst/>
                        </a:rPr>
                        <a:t>1818</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1955</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2027</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3408200348"/>
                  </a:ext>
                </a:extLst>
              </a:tr>
              <a:tr h="258445">
                <a:tc>
                  <a:txBody>
                    <a:bodyPr/>
                    <a:lstStyle/>
                    <a:p>
                      <a:pPr algn="just">
                        <a:lnSpc>
                          <a:spcPct val="115000"/>
                        </a:lnSpc>
                        <a:tabLst>
                          <a:tab pos="-90170" algn="l"/>
                        </a:tabLst>
                      </a:pPr>
                      <a:r>
                        <a:rPr lang="ru-KZ" sz="1400">
                          <a:effectLst/>
                        </a:rPr>
                        <a:t>Жаңаөзен</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tabLst>
                          <a:tab pos="-90170" algn="l"/>
                        </a:tabLst>
                      </a:pPr>
                      <a:r>
                        <a:rPr lang="ru-KZ" sz="1400">
                          <a:effectLst/>
                        </a:rPr>
                        <a:t>1483</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1508</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1466</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2209558738"/>
                  </a:ext>
                </a:extLst>
              </a:tr>
              <a:tr h="235585">
                <a:tc>
                  <a:txBody>
                    <a:bodyPr/>
                    <a:lstStyle/>
                    <a:p>
                      <a:pPr algn="just">
                        <a:lnSpc>
                          <a:spcPct val="115000"/>
                        </a:lnSpc>
                        <a:tabLst>
                          <a:tab pos="-90170" algn="l"/>
                        </a:tabLst>
                      </a:pPr>
                      <a:r>
                        <a:rPr lang="ru-KZ" sz="1400">
                          <a:effectLst/>
                        </a:rPr>
                        <a:t>Бейнеу</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tabLst>
                          <a:tab pos="-90170" algn="l"/>
                        </a:tabLst>
                      </a:pPr>
                      <a:r>
                        <a:rPr lang="ru-KZ" sz="1400">
                          <a:effectLst/>
                        </a:rPr>
                        <a:t>965</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900</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874</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2118381398"/>
                  </a:ext>
                </a:extLst>
              </a:tr>
              <a:tr h="222885">
                <a:tc>
                  <a:txBody>
                    <a:bodyPr/>
                    <a:lstStyle/>
                    <a:p>
                      <a:pPr algn="just">
                        <a:lnSpc>
                          <a:spcPct val="115000"/>
                        </a:lnSpc>
                        <a:tabLst>
                          <a:tab pos="-90170" algn="l"/>
                        </a:tabLst>
                      </a:pPr>
                      <a:r>
                        <a:rPr lang="ru-KZ" sz="1400">
                          <a:effectLst/>
                        </a:rPr>
                        <a:t>Қарақия</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tabLst>
                          <a:tab pos="-90170" algn="l"/>
                        </a:tabLst>
                      </a:pPr>
                      <a:r>
                        <a:rPr lang="ru-KZ" sz="1400">
                          <a:effectLst/>
                        </a:rPr>
                        <a:t>490</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465</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455</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1331181957"/>
                  </a:ext>
                </a:extLst>
              </a:tr>
              <a:tr h="165735">
                <a:tc>
                  <a:txBody>
                    <a:bodyPr/>
                    <a:lstStyle/>
                    <a:p>
                      <a:pPr algn="just">
                        <a:lnSpc>
                          <a:spcPct val="115000"/>
                        </a:lnSpc>
                        <a:tabLst>
                          <a:tab pos="-90170" algn="l"/>
                        </a:tabLst>
                      </a:pPr>
                      <a:r>
                        <a:rPr lang="ru-KZ" sz="1400">
                          <a:effectLst/>
                        </a:rPr>
                        <a:t>Маңғыстау</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tabLst>
                          <a:tab pos="-90170" algn="l"/>
                        </a:tabLst>
                      </a:pPr>
                      <a:r>
                        <a:rPr lang="ru-KZ" sz="1400">
                          <a:effectLst/>
                        </a:rPr>
                        <a:t>471</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458</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479</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2216969479"/>
                  </a:ext>
                </a:extLst>
              </a:tr>
              <a:tr h="193040">
                <a:tc>
                  <a:txBody>
                    <a:bodyPr/>
                    <a:lstStyle/>
                    <a:p>
                      <a:pPr algn="just">
                        <a:lnSpc>
                          <a:spcPct val="115000"/>
                        </a:lnSpc>
                        <a:tabLst>
                          <a:tab pos="-90170" algn="l"/>
                        </a:tabLst>
                      </a:pPr>
                      <a:r>
                        <a:rPr lang="ru-KZ" sz="1400">
                          <a:effectLst/>
                        </a:rPr>
                        <a:t>Мұнайлы</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tabLst>
                          <a:tab pos="-90170" algn="l"/>
                        </a:tabLst>
                      </a:pPr>
                      <a:r>
                        <a:rPr lang="ru-KZ" sz="1400">
                          <a:effectLst/>
                        </a:rPr>
                        <a:t>1408</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1512</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1494</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151142513"/>
                  </a:ext>
                </a:extLst>
              </a:tr>
              <a:tr h="193040">
                <a:tc>
                  <a:txBody>
                    <a:bodyPr/>
                    <a:lstStyle/>
                    <a:p>
                      <a:pPr algn="just">
                        <a:lnSpc>
                          <a:spcPct val="115000"/>
                        </a:lnSpc>
                        <a:tabLst>
                          <a:tab pos="-90170" algn="l"/>
                        </a:tabLst>
                      </a:pPr>
                      <a:r>
                        <a:rPr lang="ru-KZ" sz="1400">
                          <a:effectLst/>
                        </a:rPr>
                        <a:t>Түпқараған</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tabLst>
                          <a:tab pos="-90170" algn="l"/>
                        </a:tabLst>
                      </a:pPr>
                      <a:r>
                        <a:rPr lang="ru-KZ" sz="1400">
                          <a:effectLst/>
                        </a:rPr>
                        <a:t>460</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439</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424</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1718465862"/>
                  </a:ext>
                </a:extLst>
              </a:tr>
              <a:tr h="193040">
                <a:tc>
                  <a:txBody>
                    <a:bodyPr/>
                    <a:lstStyle/>
                    <a:p>
                      <a:pPr algn="just">
                        <a:lnSpc>
                          <a:spcPct val="115000"/>
                        </a:lnSpc>
                        <a:tabLst>
                          <a:tab pos="-90170" algn="l"/>
                        </a:tabLst>
                      </a:pPr>
                      <a:r>
                        <a:rPr lang="ru-KZ" sz="1400">
                          <a:effectLst/>
                        </a:rPr>
                        <a:t>Облыстық мектептер</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tabLst>
                          <a:tab pos="-90170" algn="l"/>
                        </a:tabLst>
                      </a:pPr>
                      <a:r>
                        <a:rPr lang="ru-KZ" sz="1400">
                          <a:effectLst/>
                        </a:rPr>
                        <a:t>46</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dirty="0">
                          <a:effectLst/>
                        </a:rPr>
                        <a:t>53</a:t>
                      </a:r>
                      <a:endParaRPr lang="ru-KZ"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dirty="0">
                          <a:effectLst/>
                        </a:rPr>
                        <a:t>60</a:t>
                      </a:r>
                      <a:endParaRPr lang="ru-KZ"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45845605"/>
                  </a:ext>
                </a:extLst>
              </a:tr>
            </a:tbl>
          </a:graphicData>
        </a:graphic>
      </p:graphicFrame>
    </p:spTree>
    <p:extLst>
      <p:ext uri="{BB962C8B-B14F-4D97-AF65-F5344CB8AC3E}">
        <p14:creationId xmlns:p14="http://schemas.microsoft.com/office/powerpoint/2010/main" val="2973569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763" y="-26988"/>
            <a:ext cx="9144000" cy="6112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000" b="1" dirty="0">
              <a:solidFill>
                <a:schemeClr val="bg1"/>
              </a:solidFill>
              <a:latin typeface="Arial" pitchFamily="34" charset="0"/>
              <a:cs typeface="Arial" pitchFamily="34" charset="0"/>
            </a:endParaRPr>
          </a:p>
        </p:txBody>
      </p:sp>
      <p:sp>
        <p:nvSpPr>
          <p:cNvPr id="2" name="Прямоугольник 1"/>
          <p:cNvSpPr/>
          <p:nvPr/>
        </p:nvSpPr>
        <p:spPr>
          <a:xfrm>
            <a:off x="318765" y="36579"/>
            <a:ext cx="8496944" cy="338554"/>
          </a:xfrm>
          <a:prstGeom prst="rect">
            <a:avLst/>
          </a:prstGeom>
        </p:spPr>
        <p:txBody>
          <a:bodyPr wrap="square">
            <a:spAutoFit/>
          </a:bodyPr>
          <a:lstStyle/>
          <a:p>
            <a:pPr algn="ctr"/>
            <a:r>
              <a:rPr lang="kk-KZ" sz="1600" b="1" dirty="0">
                <a:solidFill>
                  <a:schemeClr val="bg1"/>
                </a:solidFill>
                <a:latin typeface="Arial" panose="020B0604020202020204" pitchFamily="34" charset="0"/>
                <a:cs typeface="Arial" panose="020B0604020202020204" pitchFamily="34" charset="0"/>
              </a:rPr>
              <a:t>ҚОСЫМША БІЛІМ БЕРУ</a:t>
            </a:r>
            <a:endParaRPr lang="ru-RU" sz="1600" b="1" dirty="0">
              <a:solidFill>
                <a:schemeClr val="bg1"/>
              </a:solidFill>
              <a:latin typeface="Arial" panose="020B0604020202020204" pitchFamily="34" charset="0"/>
              <a:cs typeface="Arial" panose="020B0604020202020204" pitchFamily="34" charset="0"/>
            </a:endParaRPr>
          </a:p>
        </p:txBody>
      </p:sp>
      <p:sp>
        <p:nvSpPr>
          <p:cNvPr id="4" name="Прямоугольник 3">
            <a:extLst>
              <a:ext uri="{FF2B5EF4-FFF2-40B4-BE49-F238E27FC236}">
                <a16:creationId xmlns:a16="http://schemas.microsoft.com/office/drawing/2014/main" id="{5C74011C-3BBD-1783-47BD-EC13456E3A05}"/>
              </a:ext>
            </a:extLst>
          </p:cNvPr>
          <p:cNvSpPr/>
          <p:nvPr/>
        </p:nvSpPr>
        <p:spPr>
          <a:xfrm>
            <a:off x="6372200" y="1844824"/>
            <a:ext cx="2304256" cy="3323987"/>
          </a:xfrm>
          <a:prstGeom prst="rect">
            <a:avLst/>
          </a:prstGeom>
        </p:spPr>
        <p:txBody>
          <a:bodyPr wrap="square">
            <a:spAutoFit/>
          </a:bodyPr>
          <a:lstStyle/>
          <a:p>
            <a:pPr algn="ctr"/>
            <a:r>
              <a:rPr lang="kk-KZ" sz="1400" b="1" dirty="0">
                <a:latin typeface="Arial" panose="020B0604020202020204" pitchFamily="34" charset="0"/>
                <a:cs typeface="Arial" panose="020B0604020202020204" pitchFamily="34" charset="0"/>
              </a:rPr>
              <a:t>Қосымша біліммен </a:t>
            </a:r>
          </a:p>
          <a:p>
            <a:pPr algn="ctr"/>
            <a:r>
              <a:rPr lang="kk-KZ" sz="1400" b="1" dirty="0">
                <a:latin typeface="Arial" panose="020B0604020202020204" pitchFamily="34" charset="0"/>
                <a:cs typeface="Arial" panose="020B0604020202020204" pitchFamily="34" charset="0"/>
              </a:rPr>
              <a:t>қамтылған бала саны</a:t>
            </a:r>
            <a:endParaRPr lang="ru-RU" sz="1400" b="1" dirty="0">
              <a:latin typeface="Arial" panose="020B0604020202020204" pitchFamily="34" charset="0"/>
              <a:cs typeface="Arial" panose="020B0604020202020204" pitchFamily="34" charset="0"/>
            </a:endParaRPr>
          </a:p>
          <a:p>
            <a:pPr algn="ctr"/>
            <a:endParaRPr lang="kk-KZ" sz="1400" b="1" dirty="0">
              <a:latin typeface="Arial" panose="020B0604020202020204" pitchFamily="34" charset="0"/>
              <a:cs typeface="Arial" panose="020B0604020202020204" pitchFamily="34" charset="0"/>
            </a:endParaRPr>
          </a:p>
          <a:p>
            <a:pPr algn="ctr"/>
            <a:r>
              <a:rPr lang="kk-KZ" sz="1400" b="1" dirty="0">
                <a:latin typeface="Arial" panose="020B0604020202020204" pitchFamily="34" charset="0"/>
                <a:cs typeface="Arial" panose="020B0604020202020204" pitchFamily="34" charset="0"/>
              </a:rPr>
              <a:t>- 2021-2022 о. ж. </a:t>
            </a:r>
          </a:p>
          <a:p>
            <a:pPr algn="ctr"/>
            <a:r>
              <a:rPr lang="kk-KZ" sz="1400" b="1" dirty="0">
                <a:latin typeface="Arial" panose="020B0604020202020204" pitchFamily="34" charset="0"/>
                <a:cs typeface="Arial" panose="020B0604020202020204" pitchFamily="34" charset="0"/>
              </a:rPr>
              <a:t>бала саны – 22124 (13,7</a:t>
            </a:r>
            <a:r>
              <a:rPr lang="ru-RU" sz="1400" b="1" dirty="0">
                <a:latin typeface="Arial" panose="020B0604020202020204" pitchFamily="34" charset="0"/>
                <a:cs typeface="Arial" panose="020B0604020202020204" pitchFamily="34" charset="0"/>
              </a:rPr>
              <a:t>%</a:t>
            </a:r>
            <a:r>
              <a:rPr lang="kk-KZ" sz="1400" b="1" dirty="0">
                <a:latin typeface="Arial" panose="020B0604020202020204" pitchFamily="34" charset="0"/>
                <a:cs typeface="Arial" panose="020B0604020202020204" pitchFamily="34" charset="0"/>
              </a:rPr>
              <a:t>)</a:t>
            </a:r>
          </a:p>
          <a:p>
            <a:pPr algn="ctr"/>
            <a:endParaRPr lang="kk-KZ" sz="1400" b="1" dirty="0">
              <a:latin typeface="Arial" panose="020B0604020202020204" pitchFamily="34" charset="0"/>
              <a:cs typeface="Arial" panose="020B0604020202020204" pitchFamily="34" charset="0"/>
            </a:endParaRPr>
          </a:p>
          <a:p>
            <a:pPr algn="ctr"/>
            <a:r>
              <a:rPr lang="kk-KZ" sz="1400" b="1" dirty="0">
                <a:latin typeface="Arial" panose="020B0604020202020204" pitchFamily="34" charset="0"/>
                <a:cs typeface="Arial" panose="020B0604020202020204" pitchFamily="34" charset="0"/>
              </a:rPr>
              <a:t>- 2022-2023 о.ж. </a:t>
            </a:r>
          </a:p>
          <a:p>
            <a:pPr algn="ctr"/>
            <a:r>
              <a:rPr lang="kk-KZ" sz="1400" b="1" dirty="0">
                <a:latin typeface="Arial" panose="020B0604020202020204" pitchFamily="34" charset="0"/>
                <a:cs typeface="Arial" panose="020B0604020202020204" pitchFamily="34" charset="0"/>
              </a:rPr>
              <a:t>бала саны – 21675 </a:t>
            </a:r>
          </a:p>
          <a:p>
            <a:pPr algn="ctr"/>
            <a:r>
              <a:rPr lang="kk-KZ" sz="1400" b="1" dirty="0">
                <a:latin typeface="Arial" panose="020B0604020202020204" pitchFamily="34" charset="0"/>
                <a:cs typeface="Arial" panose="020B0604020202020204" pitchFamily="34" charset="0"/>
              </a:rPr>
              <a:t>(13,2</a:t>
            </a:r>
            <a:r>
              <a:rPr lang="ru-RU" sz="1400" b="1" dirty="0">
                <a:latin typeface="Arial" panose="020B0604020202020204" pitchFamily="34" charset="0"/>
                <a:cs typeface="Arial" panose="020B0604020202020204" pitchFamily="34" charset="0"/>
              </a:rPr>
              <a:t>%</a:t>
            </a:r>
            <a:r>
              <a:rPr lang="kk-KZ" sz="1400" b="1" dirty="0">
                <a:latin typeface="Arial" panose="020B0604020202020204" pitchFamily="34" charset="0"/>
                <a:cs typeface="Arial" panose="020B0604020202020204" pitchFamily="34" charset="0"/>
              </a:rPr>
              <a:t>)</a:t>
            </a:r>
          </a:p>
          <a:p>
            <a:pPr algn="ctr"/>
            <a:endParaRPr lang="kk-KZ" sz="1400" b="1" dirty="0">
              <a:latin typeface="Arial" panose="020B0604020202020204" pitchFamily="34" charset="0"/>
              <a:cs typeface="Arial" panose="020B0604020202020204" pitchFamily="34" charset="0"/>
            </a:endParaRPr>
          </a:p>
          <a:p>
            <a:pPr algn="ctr"/>
            <a:r>
              <a:rPr lang="kk-KZ" sz="1400" b="1" dirty="0">
                <a:latin typeface="Arial" panose="020B0604020202020204" pitchFamily="34" charset="0"/>
                <a:cs typeface="Arial" panose="020B0604020202020204" pitchFamily="34" charset="0"/>
              </a:rPr>
              <a:t>- 2023-2024 о.ж. </a:t>
            </a:r>
          </a:p>
          <a:p>
            <a:pPr algn="ctr"/>
            <a:r>
              <a:rPr lang="kk-KZ" sz="1400" b="1" dirty="0">
                <a:latin typeface="Arial" panose="020B0604020202020204" pitchFamily="34" charset="0"/>
                <a:cs typeface="Arial" panose="020B0604020202020204" pitchFamily="34" charset="0"/>
              </a:rPr>
              <a:t>бала саны – 20100</a:t>
            </a:r>
          </a:p>
          <a:p>
            <a:pPr algn="ctr"/>
            <a:r>
              <a:rPr lang="kk-KZ" sz="1400" b="1" dirty="0">
                <a:latin typeface="Arial" panose="020B0604020202020204" pitchFamily="34" charset="0"/>
                <a:cs typeface="Arial" panose="020B0604020202020204" pitchFamily="34" charset="0"/>
              </a:rPr>
              <a:t>(12</a:t>
            </a:r>
            <a:r>
              <a:rPr lang="ru-RU" sz="1400" b="1" dirty="0">
                <a:latin typeface="Arial" panose="020B0604020202020204" pitchFamily="34" charset="0"/>
                <a:cs typeface="Arial" panose="020B0604020202020204" pitchFamily="34" charset="0"/>
              </a:rPr>
              <a:t>%</a:t>
            </a:r>
            <a:r>
              <a:rPr lang="kk-KZ" sz="1400" b="1" dirty="0">
                <a:latin typeface="Arial" panose="020B0604020202020204" pitchFamily="34" charset="0"/>
                <a:cs typeface="Arial" panose="020B0604020202020204" pitchFamily="34" charset="0"/>
              </a:rPr>
              <a:t>)</a:t>
            </a:r>
          </a:p>
          <a:p>
            <a:pPr algn="ctr"/>
            <a:endParaRPr lang="kk-KZ" sz="1400" b="1" dirty="0">
              <a:latin typeface="Arial" panose="020B0604020202020204" pitchFamily="34" charset="0"/>
              <a:cs typeface="Arial" panose="020B0604020202020204" pitchFamily="34" charset="0"/>
            </a:endParaRPr>
          </a:p>
        </p:txBody>
      </p:sp>
      <p:sp>
        <p:nvSpPr>
          <p:cNvPr id="16" name="Прямоугольник 15">
            <a:extLst>
              <a:ext uri="{FF2B5EF4-FFF2-40B4-BE49-F238E27FC236}">
                <a16:creationId xmlns:a16="http://schemas.microsoft.com/office/drawing/2014/main" id="{2896C2EE-EB06-BA98-AA5E-26D0F548AC7D}"/>
              </a:ext>
            </a:extLst>
          </p:cNvPr>
          <p:cNvSpPr/>
          <p:nvPr/>
        </p:nvSpPr>
        <p:spPr>
          <a:xfrm>
            <a:off x="1129213" y="723301"/>
            <a:ext cx="3667645" cy="267629"/>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err="1">
                <a:solidFill>
                  <a:schemeClr val="tx1"/>
                </a:solidFill>
                <a:latin typeface="Arial" panose="020B0604020202020204" pitchFamily="34" charset="0"/>
                <a:cs typeface="Arial" panose="020B0604020202020204" pitchFamily="34" charset="0"/>
              </a:rPr>
              <a:t>Қосымша</a:t>
            </a:r>
            <a:r>
              <a:rPr lang="ru-RU" sz="1400" b="1" dirty="0">
                <a:solidFill>
                  <a:schemeClr val="tx1"/>
                </a:solidFill>
                <a:latin typeface="Arial" panose="020B0604020202020204" pitchFamily="34" charset="0"/>
                <a:cs typeface="Arial" panose="020B0604020202020204" pitchFamily="34" charset="0"/>
              </a:rPr>
              <a:t> </a:t>
            </a:r>
            <a:r>
              <a:rPr lang="ru-RU" sz="1400" b="1" dirty="0" err="1">
                <a:solidFill>
                  <a:schemeClr val="tx1"/>
                </a:solidFill>
                <a:latin typeface="Arial" panose="020B0604020202020204" pitchFamily="34" charset="0"/>
                <a:cs typeface="Arial" panose="020B0604020202020204" pitchFamily="34" charset="0"/>
              </a:rPr>
              <a:t>білім</a:t>
            </a:r>
            <a:r>
              <a:rPr lang="ru-RU" sz="1400" b="1" dirty="0">
                <a:solidFill>
                  <a:schemeClr val="tx1"/>
                </a:solidFill>
                <a:latin typeface="Arial" panose="020B0604020202020204" pitchFamily="34" charset="0"/>
                <a:cs typeface="Arial" panose="020B0604020202020204" pitchFamily="34" charset="0"/>
              </a:rPr>
              <a:t> беру </a:t>
            </a:r>
            <a:r>
              <a:rPr lang="ru-RU" sz="1400" b="1" dirty="0" err="1">
                <a:solidFill>
                  <a:schemeClr val="tx1"/>
                </a:solidFill>
                <a:latin typeface="Arial" panose="020B0604020202020204" pitchFamily="34" charset="0"/>
                <a:cs typeface="Arial" panose="020B0604020202020204" pitchFamily="34" charset="0"/>
              </a:rPr>
              <a:t>педагогтері</a:t>
            </a:r>
            <a:endParaRPr lang="ru-RU" sz="1400" b="1" dirty="0">
              <a:solidFill>
                <a:schemeClr val="tx1"/>
              </a:solidFill>
              <a:latin typeface="Arial" panose="020B0604020202020204" pitchFamily="34" charset="0"/>
              <a:cs typeface="Arial" panose="020B0604020202020204" pitchFamily="34" charset="0"/>
            </a:endParaRPr>
          </a:p>
        </p:txBody>
      </p:sp>
      <p:graphicFrame>
        <p:nvGraphicFramePr>
          <p:cNvPr id="3" name="Таблица 2">
            <a:extLst>
              <a:ext uri="{FF2B5EF4-FFF2-40B4-BE49-F238E27FC236}">
                <a16:creationId xmlns:a16="http://schemas.microsoft.com/office/drawing/2014/main" id="{9F1B7FCB-82EE-F827-8C69-C5D7E7836FC5}"/>
              </a:ext>
            </a:extLst>
          </p:cNvPr>
          <p:cNvGraphicFramePr>
            <a:graphicFrameLocks noGrp="1"/>
          </p:cNvGraphicFramePr>
          <p:nvPr>
            <p:extLst>
              <p:ext uri="{D42A27DB-BD31-4B8C-83A1-F6EECF244321}">
                <p14:modId xmlns:p14="http://schemas.microsoft.com/office/powerpoint/2010/main" val="1148852866"/>
              </p:ext>
            </p:extLst>
          </p:nvPr>
        </p:nvGraphicFramePr>
        <p:xfrm>
          <a:off x="262735" y="1098336"/>
          <a:ext cx="5400600" cy="2668084"/>
        </p:xfrm>
        <a:graphic>
          <a:graphicData uri="http://schemas.openxmlformats.org/drawingml/2006/table">
            <a:tbl>
              <a:tblPr firstRow="1" firstCol="1" bandRow="1">
                <a:tableStyleId>{5C22544A-7EE6-4342-B048-85BDC9FD1C3A}</a:tableStyleId>
              </a:tblPr>
              <a:tblGrid>
                <a:gridCol w="1810579">
                  <a:extLst>
                    <a:ext uri="{9D8B030D-6E8A-4147-A177-3AD203B41FA5}">
                      <a16:colId xmlns:a16="http://schemas.microsoft.com/office/drawing/2014/main" val="1812763027"/>
                    </a:ext>
                  </a:extLst>
                </a:gridCol>
                <a:gridCol w="1058526">
                  <a:extLst>
                    <a:ext uri="{9D8B030D-6E8A-4147-A177-3AD203B41FA5}">
                      <a16:colId xmlns:a16="http://schemas.microsoft.com/office/drawing/2014/main" val="3125249204"/>
                    </a:ext>
                  </a:extLst>
                </a:gridCol>
                <a:gridCol w="1123899">
                  <a:extLst>
                    <a:ext uri="{9D8B030D-6E8A-4147-A177-3AD203B41FA5}">
                      <a16:colId xmlns:a16="http://schemas.microsoft.com/office/drawing/2014/main" val="3954234722"/>
                    </a:ext>
                  </a:extLst>
                </a:gridCol>
                <a:gridCol w="1407596">
                  <a:extLst>
                    <a:ext uri="{9D8B030D-6E8A-4147-A177-3AD203B41FA5}">
                      <a16:colId xmlns:a16="http://schemas.microsoft.com/office/drawing/2014/main" val="2479416986"/>
                    </a:ext>
                  </a:extLst>
                </a:gridCol>
              </a:tblGrid>
              <a:tr h="159385">
                <a:tc rowSpan="2">
                  <a:txBody>
                    <a:bodyPr/>
                    <a:lstStyle/>
                    <a:p>
                      <a:pPr algn="ctr">
                        <a:lnSpc>
                          <a:spcPct val="115000"/>
                        </a:lnSpc>
                        <a:spcAft>
                          <a:spcPts val="0"/>
                        </a:spcAft>
                        <a:tabLst>
                          <a:tab pos="-90170" algn="l"/>
                        </a:tabLst>
                      </a:pPr>
                      <a:r>
                        <a:rPr lang="ru-KZ" sz="1400">
                          <a:effectLst/>
                        </a:rPr>
                        <a:t>Қосымша білім беру педагогтері</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269875" algn="l">
                        <a:lnSpc>
                          <a:spcPct val="115000"/>
                        </a:lnSpc>
                        <a:spcAft>
                          <a:spcPts val="0"/>
                        </a:spcAft>
                        <a:tabLst>
                          <a:tab pos="-90170" algn="l"/>
                        </a:tabLst>
                      </a:pPr>
                      <a:r>
                        <a:rPr lang="ru-KZ" sz="1400">
                          <a:effectLst/>
                        </a:rPr>
                        <a:t> </a:t>
                      </a:r>
                      <a:r>
                        <a:rPr lang="ru-RU" sz="1400">
                          <a:effectLst/>
                        </a:rPr>
                        <a:t>2021-2022 о.ж.</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269875" algn="l">
                        <a:lnSpc>
                          <a:spcPct val="115000"/>
                        </a:lnSpc>
                        <a:spcAft>
                          <a:spcPts val="0"/>
                        </a:spcAft>
                        <a:tabLst>
                          <a:tab pos="-90170" algn="l"/>
                        </a:tabLst>
                      </a:pPr>
                      <a:r>
                        <a:rPr lang="ru-RU" sz="1400">
                          <a:effectLst/>
                        </a:rPr>
                        <a:t> 2022-2023 о.ж.</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algn="l">
                        <a:lnSpc>
                          <a:spcPct val="115000"/>
                        </a:lnSpc>
                        <a:spcAft>
                          <a:spcPts val="0"/>
                        </a:spcAft>
                        <a:tabLst>
                          <a:tab pos="-90170" algn="l"/>
                        </a:tabLst>
                      </a:pPr>
                      <a:r>
                        <a:rPr lang="ru-RU" sz="1400" dirty="0">
                          <a:effectLst/>
                        </a:rPr>
                        <a:t> 2023-2024 </a:t>
                      </a:r>
                      <a:r>
                        <a:rPr lang="ru-RU" sz="1400" dirty="0" err="1">
                          <a:effectLst/>
                        </a:rPr>
                        <a:t>о.ж</a:t>
                      </a:r>
                      <a:r>
                        <a:rPr lang="ru-RU" sz="1400" dirty="0">
                          <a:effectLst/>
                        </a:rPr>
                        <a:t>.</a:t>
                      </a:r>
                      <a:endParaRPr lang="ru-KZ"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2830891457"/>
                  </a:ext>
                </a:extLst>
              </a:tr>
              <a:tr h="193040">
                <a:tc vMerge="1">
                  <a:txBody>
                    <a:bodyPr/>
                    <a:lstStyle/>
                    <a:p>
                      <a:endParaRPr lang="ru-KZ"/>
                    </a:p>
                  </a:txBody>
                  <a:tcPr/>
                </a:tc>
                <a:tc>
                  <a:txBody>
                    <a:bodyPr/>
                    <a:lstStyle/>
                    <a:p>
                      <a:pPr indent="360680" algn="ctr">
                        <a:lnSpc>
                          <a:spcPct val="115000"/>
                        </a:lnSpc>
                        <a:spcAft>
                          <a:spcPts val="0"/>
                        </a:spcAft>
                        <a:tabLst>
                          <a:tab pos="-90170" algn="l"/>
                        </a:tabLst>
                      </a:pPr>
                      <a:r>
                        <a:rPr lang="ru-KZ" sz="1400" b="1" dirty="0">
                          <a:effectLst/>
                        </a:rPr>
                        <a:t>634</a:t>
                      </a:r>
                      <a:endParaRPr lang="ru-KZ"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b="1" dirty="0">
                          <a:effectLst/>
                        </a:rPr>
                        <a:t>567</a:t>
                      </a:r>
                      <a:endParaRPr lang="ru-KZ"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b="1" dirty="0">
                          <a:effectLst/>
                        </a:rPr>
                        <a:t>581</a:t>
                      </a:r>
                      <a:endParaRPr lang="ru-KZ"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1867036131"/>
                  </a:ext>
                </a:extLst>
              </a:tr>
              <a:tr h="220980">
                <a:tc>
                  <a:txBody>
                    <a:bodyPr/>
                    <a:lstStyle/>
                    <a:p>
                      <a:pPr algn="just">
                        <a:lnSpc>
                          <a:spcPct val="115000"/>
                        </a:lnSpc>
                        <a:tabLst>
                          <a:tab pos="-90170" algn="l"/>
                        </a:tabLst>
                      </a:pPr>
                      <a:r>
                        <a:rPr lang="kk-KZ" sz="1400">
                          <a:effectLst/>
                        </a:rPr>
                        <a:t>Педагог-модератор</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64</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dirty="0">
                          <a:effectLst/>
                        </a:rPr>
                        <a:t>96</a:t>
                      </a:r>
                      <a:endParaRPr lang="ru-KZ"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2370911144"/>
                  </a:ext>
                </a:extLst>
              </a:tr>
              <a:tr h="258445">
                <a:tc>
                  <a:txBody>
                    <a:bodyPr/>
                    <a:lstStyle/>
                    <a:p>
                      <a:pPr algn="just">
                        <a:lnSpc>
                          <a:spcPct val="115000"/>
                        </a:lnSpc>
                        <a:tabLst>
                          <a:tab pos="-90170" algn="l"/>
                        </a:tabLst>
                      </a:pPr>
                      <a:r>
                        <a:rPr lang="kk-KZ" sz="1400">
                          <a:effectLst/>
                        </a:rPr>
                        <a:t>Педагог-сарапшы</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40</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54</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4119304614"/>
                  </a:ext>
                </a:extLst>
              </a:tr>
              <a:tr h="235585">
                <a:tc>
                  <a:txBody>
                    <a:bodyPr/>
                    <a:lstStyle/>
                    <a:p>
                      <a:pPr algn="just">
                        <a:lnSpc>
                          <a:spcPct val="115000"/>
                        </a:lnSpc>
                        <a:tabLst>
                          <a:tab pos="-90170" algn="l"/>
                        </a:tabLst>
                      </a:pPr>
                      <a:r>
                        <a:rPr lang="kk-KZ" sz="1400">
                          <a:effectLst/>
                        </a:rPr>
                        <a:t>Педагог-зерттеуші</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33</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37</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576557203"/>
                  </a:ext>
                </a:extLst>
              </a:tr>
              <a:tr h="222885">
                <a:tc>
                  <a:txBody>
                    <a:bodyPr/>
                    <a:lstStyle/>
                    <a:p>
                      <a:pPr algn="just">
                        <a:lnSpc>
                          <a:spcPct val="115000"/>
                        </a:lnSpc>
                        <a:tabLst>
                          <a:tab pos="-90170" algn="l"/>
                        </a:tabLst>
                      </a:pPr>
                      <a:r>
                        <a:rPr lang="ru-RU" sz="1400">
                          <a:effectLst/>
                        </a:rPr>
                        <a:t>Педагог-шебер</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4009120943"/>
                  </a:ext>
                </a:extLst>
              </a:tr>
              <a:tr h="165735">
                <a:tc>
                  <a:txBody>
                    <a:bodyPr/>
                    <a:lstStyle/>
                    <a:p>
                      <a:pPr algn="just">
                        <a:lnSpc>
                          <a:spcPct val="115000"/>
                        </a:lnSpc>
                        <a:tabLst>
                          <a:tab pos="-90170" algn="l"/>
                        </a:tabLst>
                      </a:pPr>
                      <a:r>
                        <a:rPr lang="kk-KZ" sz="1400">
                          <a:effectLst/>
                        </a:rPr>
                        <a:t>Жоғары санатты</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125</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68</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39</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1743127772"/>
                  </a:ext>
                </a:extLst>
              </a:tr>
              <a:tr h="193040">
                <a:tc>
                  <a:txBody>
                    <a:bodyPr/>
                    <a:lstStyle/>
                    <a:p>
                      <a:pPr algn="just">
                        <a:lnSpc>
                          <a:spcPct val="115000"/>
                        </a:lnSpc>
                        <a:tabLst>
                          <a:tab pos="-90170" algn="l"/>
                        </a:tabLst>
                      </a:pPr>
                      <a:r>
                        <a:rPr lang="kk-KZ" sz="1400">
                          <a:effectLst/>
                        </a:rPr>
                        <a:t>I санат</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104</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54</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32</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1988192149"/>
                  </a:ext>
                </a:extLst>
              </a:tr>
              <a:tr h="193040">
                <a:tc>
                  <a:txBody>
                    <a:bodyPr/>
                    <a:lstStyle/>
                    <a:p>
                      <a:pPr algn="just">
                        <a:lnSpc>
                          <a:spcPct val="115000"/>
                        </a:lnSpc>
                        <a:tabLst>
                          <a:tab pos="-90170" algn="l"/>
                        </a:tabLst>
                      </a:pPr>
                      <a:r>
                        <a:rPr lang="kk-KZ" sz="1400">
                          <a:effectLst/>
                        </a:rPr>
                        <a:t>ІІ санат</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151</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106</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68</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3884998332"/>
                  </a:ext>
                </a:extLst>
              </a:tr>
              <a:tr h="193040">
                <a:tc>
                  <a:txBody>
                    <a:bodyPr/>
                    <a:lstStyle/>
                    <a:p>
                      <a:pPr algn="just">
                        <a:lnSpc>
                          <a:spcPct val="115000"/>
                        </a:lnSpc>
                        <a:tabLst>
                          <a:tab pos="-90170" algn="l"/>
                        </a:tabLst>
                      </a:pPr>
                      <a:r>
                        <a:rPr lang="kk-KZ" sz="1400">
                          <a:effectLst/>
                        </a:rPr>
                        <a:t>С/з</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254</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a:effectLst/>
                        </a:rPr>
                        <a:t>202</a:t>
                      </a:r>
                      <a:endParaRPr lang="ru-KZ"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tc>
                  <a:txBody>
                    <a:bodyPr/>
                    <a:lstStyle/>
                    <a:p>
                      <a:pPr indent="360680" algn="ctr">
                        <a:lnSpc>
                          <a:spcPct val="115000"/>
                        </a:lnSpc>
                        <a:spcAft>
                          <a:spcPts val="0"/>
                        </a:spcAft>
                        <a:tabLst>
                          <a:tab pos="-90170" algn="l"/>
                        </a:tabLst>
                      </a:pPr>
                      <a:r>
                        <a:rPr lang="ru-KZ" sz="1400" dirty="0">
                          <a:effectLst/>
                        </a:rPr>
                        <a:t>254</a:t>
                      </a:r>
                      <a:endParaRPr lang="ru-KZ"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0960" marR="60960" marT="9525" marB="0"/>
                </a:tc>
                <a:extLst>
                  <a:ext uri="{0D108BD9-81ED-4DB2-BD59-A6C34878D82A}">
                    <a16:rowId xmlns:a16="http://schemas.microsoft.com/office/drawing/2014/main" val="2843835975"/>
                  </a:ext>
                </a:extLst>
              </a:tr>
            </a:tbl>
          </a:graphicData>
        </a:graphic>
      </p:graphicFrame>
      <p:graphicFrame>
        <p:nvGraphicFramePr>
          <p:cNvPr id="7" name="Диаграмма 6">
            <a:extLst>
              <a:ext uri="{FF2B5EF4-FFF2-40B4-BE49-F238E27FC236}">
                <a16:creationId xmlns:a16="http://schemas.microsoft.com/office/drawing/2014/main" id="{CC0255D3-087F-DAE6-D810-EE28A7FDD7FB}"/>
              </a:ext>
            </a:extLst>
          </p:cNvPr>
          <p:cNvGraphicFramePr/>
          <p:nvPr>
            <p:extLst>
              <p:ext uri="{D42A27DB-BD31-4B8C-83A1-F6EECF244321}">
                <p14:modId xmlns:p14="http://schemas.microsoft.com/office/powerpoint/2010/main" val="3831065854"/>
              </p:ext>
            </p:extLst>
          </p:nvPr>
        </p:nvGraphicFramePr>
        <p:xfrm>
          <a:off x="683568" y="4425622"/>
          <a:ext cx="4671060" cy="2146935"/>
        </p:xfrm>
        <a:graphic>
          <a:graphicData uri="http://schemas.openxmlformats.org/drawingml/2006/chart">
            <c:chart xmlns:c="http://schemas.openxmlformats.org/drawingml/2006/chart" xmlns:r="http://schemas.openxmlformats.org/officeDocument/2006/relationships" r:id="rId3"/>
          </a:graphicData>
        </a:graphic>
      </p:graphicFrame>
      <p:sp>
        <p:nvSpPr>
          <p:cNvPr id="9" name="Прямоугольник 8">
            <a:extLst>
              <a:ext uri="{FF2B5EF4-FFF2-40B4-BE49-F238E27FC236}">
                <a16:creationId xmlns:a16="http://schemas.microsoft.com/office/drawing/2014/main" id="{01DB5ECF-F3F9-3019-534A-785C150A235C}"/>
              </a:ext>
            </a:extLst>
          </p:cNvPr>
          <p:cNvSpPr/>
          <p:nvPr/>
        </p:nvSpPr>
        <p:spPr>
          <a:xfrm>
            <a:off x="1270847" y="4115976"/>
            <a:ext cx="3384376" cy="307777"/>
          </a:xfrm>
          <a:prstGeom prst="rect">
            <a:avLst/>
          </a:prstGeom>
        </p:spPr>
        <p:txBody>
          <a:bodyPr wrap="square">
            <a:spAutoFit/>
          </a:bodyPr>
          <a:lstStyle/>
          <a:p>
            <a:pPr algn="ctr"/>
            <a:r>
              <a:rPr lang="ru-RU" sz="1400" b="1" dirty="0" err="1">
                <a:latin typeface="Arial" panose="020B0604020202020204" pitchFamily="34" charset="0"/>
                <a:cs typeface="Arial" panose="020B0604020202020204" pitchFamily="34" charset="0"/>
              </a:rPr>
              <a:t>Біліктілік</a:t>
            </a:r>
            <a:r>
              <a:rPr lang="ru-RU" sz="1400" b="1" dirty="0">
                <a:latin typeface="Arial" panose="020B0604020202020204" pitchFamily="34" charset="0"/>
                <a:cs typeface="Arial" panose="020B0604020202020204" pitchFamily="34" charset="0"/>
              </a:rPr>
              <a:t> </a:t>
            </a:r>
            <a:r>
              <a:rPr lang="ru-RU" sz="1400" b="1" dirty="0" err="1">
                <a:latin typeface="Arial" panose="020B0604020202020204" pitchFamily="34" charset="0"/>
                <a:cs typeface="Arial" panose="020B0604020202020204" pitchFamily="34" charset="0"/>
              </a:rPr>
              <a:t>арттыру</a:t>
            </a:r>
            <a:r>
              <a:rPr lang="ru-RU" sz="1400" b="1" dirty="0">
                <a:latin typeface="Arial" panose="020B0604020202020204" pitchFamily="34" charset="0"/>
                <a:cs typeface="Arial" panose="020B0604020202020204" pitchFamily="34" charset="0"/>
              </a:rPr>
              <a:t>  </a:t>
            </a:r>
            <a:r>
              <a:rPr lang="ru-RU" sz="1400" b="1" dirty="0" err="1">
                <a:latin typeface="Arial" panose="020B0604020202020204" pitchFamily="34" charset="0"/>
                <a:cs typeface="Arial" panose="020B0604020202020204" pitchFamily="34" charset="0"/>
              </a:rPr>
              <a:t>курстары</a:t>
            </a:r>
            <a:endParaRPr lang="kk-KZ" sz="1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6183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0" y="0"/>
            <a:ext cx="9144000" cy="12632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000" b="1" dirty="0">
              <a:solidFill>
                <a:schemeClr val="bg1"/>
              </a:solidFill>
              <a:latin typeface="Arial" pitchFamily="34" charset="0"/>
              <a:cs typeface="Arial" pitchFamily="34" charset="0"/>
            </a:endParaRPr>
          </a:p>
        </p:txBody>
      </p:sp>
      <p:sp>
        <p:nvSpPr>
          <p:cNvPr id="7" name="Прямоугольник 6"/>
          <p:cNvSpPr/>
          <p:nvPr/>
        </p:nvSpPr>
        <p:spPr>
          <a:xfrm>
            <a:off x="0" y="224355"/>
            <a:ext cx="8922767" cy="814518"/>
          </a:xfrm>
          <a:prstGeom prst="rect">
            <a:avLst/>
          </a:prstGeom>
        </p:spPr>
        <p:txBody>
          <a:bodyPr wrap="square">
            <a:spAutoFit/>
          </a:bodyPr>
          <a:lstStyle/>
          <a:p>
            <a:pPr marL="180340" marR="269240" algn="ctr">
              <a:lnSpc>
                <a:spcPct val="115000"/>
              </a:lnSpc>
              <a:spcAft>
                <a:spcPts val="1000"/>
              </a:spcAft>
              <a:tabLst>
                <a:tab pos="-90170" algn="l"/>
              </a:tabLst>
            </a:pPr>
            <a:r>
              <a:rPr lang="kk-KZ" sz="14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СЕМИНАР-ПРАКТИКУМДАР, ВЕБИНАРЛАР, ФОРУМДАР, КОНФЕРЕНЦИЯЛАР МЕН АШЫҚ ЕСІК КҮНДЕРІ, ӘДІСТЕМЕЛІК КӨМЕК КҮНДЕРІ, КЕЗДЕСУЛЕРГЕ БАРЛЫҒЫ: 10007 (ОНЫҢ ІШІНДЕ 2081 ПЕДАГОГ, 5636 БІЛІМ АЛУШЫ,</a:t>
            </a:r>
            <a:r>
              <a:rPr lang="kk-KZ" sz="1400" dirty="0">
                <a:solidFill>
                  <a:schemeClr val="bg1"/>
                </a:solidFill>
                <a:latin typeface="Arial" panose="020B0604020202020204" pitchFamily="34" charset="0"/>
                <a:ea typeface="Calibri" panose="020F0502020204030204" pitchFamily="34" charset="0"/>
                <a:cs typeface="Arial" panose="020B0604020202020204" pitchFamily="34" charset="0"/>
              </a:rPr>
              <a:t> </a:t>
            </a:r>
            <a:r>
              <a:rPr lang="kk-KZ" sz="14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2290 АТА-АНА) АДАМ ҚАМТЫЛДЫ.</a:t>
            </a:r>
            <a:endParaRPr lang="ru-KZ" sz="14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2" name="Таблица 1">
            <a:extLst>
              <a:ext uri="{FF2B5EF4-FFF2-40B4-BE49-F238E27FC236}">
                <a16:creationId xmlns:a16="http://schemas.microsoft.com/office/drawing/2014/main" id="{58A64C5F-1F80-6930-5551-39C939565A1A}"/>
              </a:ext>
            </a:extLst>
          </p:cNvPr>
          <p:cNvGraphicFramePr>
            <a:graphicFrameLocks noGrp="1"/>
          </p:cNvGraphicFramePr>
          <p:nvPr>
            <p:extLst>
              <p:ext uri="{D42A27DB-BD31-4B8C-83A1-F6EECF244321}">
                <p14:modId xmlns:p14="http://schemas.microsoft.com/office/powerpoint/2010/main" val="2223160162"/>
              </p:ext>
            </p:extLst>
          </p:nvPr>
        </p:nvGraphicFramePr>
        <p:xfrm>
          <a:off x="1062227" y="1628800"/>
          <a:ext cx="6798311" cy="4586358"/>
        </p:xfrm>
        <a:graphic>
          <a:graphicData uri="http://schemas.openxmlformats.org/drawingml/2006/table">
            <a:tbl>
              <a:tblPr firstRow="1" firstCol="1" bandRow="1">
                <a:tableStyleId>{5C22544A-7EE6-4342-B048-85BDC9FD1C3A}</a:tableStyleId>
              </a:tblPr>
              <a:tblGrid>
                <a:gridCol w="971515">
                  <a:extLst>
                    <a:ext uri="{9D8B030D-6E8A-4147-A177-3AD203B41FA5}">
                      <a16:colId xmlns:a16="http://schemas.microsoft.com/office/drawing/2014/main" val="698324235"/>
                    </a:ext>
                  </a:extLst>
                </a:gridCol>
                <a:gridCol w="2418183">
                  <a:extLst>
                    <a:ext uri="{9D8B030D-6E8A-4147-A177-3AD203B41FA5}">
                      <a16:colId xmlns:a16="http://schemas.microsoft.com/office/drawing/2014/main" val="3258297061"/>
                    </a:ext>
                  </a:extLst>
                </a:gridCol>
                <a:gridCol w="971515">
                  <a:extLst>
                    <a:ext uri="{9D8B030D-6E8A-4147-A177-3AD203B41FA5}">
                      <a16:colId xmlns:a16="http://schemas.microsoft.com/office/drawing/2014/main" val="1073133652"/>
                    </a:ext>
                  </a:extLst>
                </a:gridCol>
                <a:gridCol w="1218549">
                  <a:extLst>
                    <a:ext uri="{9D8B030D-6E8A-4147-A177-3AD203B41FA5}">
                      <a16:colId xmlns:a16="http://schemas.microsoft.com/office/drawing/2014/main" val="3387998905"/>
                    </a:ext>
                  </a:extLst>
                </a:gridCol>
                <a:gridCol w="1218549">
                  <a:extLst>
                    <a:ext uri="{9D8B030D-6E8A-4147-A177-3AD203B41FA5}">
                      <a16:colId xmlns:a16="http://schemas.microsoft.com/office/drawing/2014/main" val="4113389081"/>
                    </a:ext>
                  </a:extLst>
                </a:gridCol>
              </a:tblGrid>
              <a:tr h="129090">
                <a:tc rowSpan="2">
                  <a:txBody>
                    <a:bodyPr/>
                    <a:lstStyle/>
                    <a:p>
                      <a:pPr algn="just">
                        <a:lnSpc>
                          <a:spcPct val="115000"/>
                        </a:lnSpc>
                        <a:spcAft>
                          <a:spcPts val="1000"/>
                        </a:spcAft>
                        <a:tabLst>
                          <a:tab pos="-90170" algn="l"/>
                        </a:tabLst>
                      </a:pPr>
                      <a:r>
                        <a:rPr lang="kk-KZ" sz="1400">
                          <a:effectLst/>
                        </a:rPr>
                        <a:t>№</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15000"/>
                        </a:lnSpc>
                        <a:spcAft>
                          <a:spcPts val="1000"/>
                        </a:spcAft>
                        <a:tabLst>
                          <a:tab pos="-90170" algn="l"/>
                        </a:tabLst>
                      </a:pPr>
                      <a:r>
                        <a:rPr lang="kk-KZ" sz="1400">
                          <a:effectLst/>
                        </a:rPr>
                        <a:t>Аудан, қала</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algn="ctr">
                        <a:lnSpc>
                          <a:spcPct val="115000"/>
                        </a:lnSpc>
                        <a:spcAft>
                          <a:spcPts val="1000"/>
                        </a:spcAft>
                        <a:tabLst>
                          <a:tab pos="-90170" algn="l"/>
                        </a:tabLst>
                      </a:pPr>
                      <a:r>
                        <a:rPr lang="kk-KZ" sz="1400" dirty="0">
                          <a:effectLst/>
                        </a:rPr>
                        <a:t>Қамтылғандар</a:t>
                      </a:r>
                    </a:p>
                    <a:p>
                      <a:pPr algn="ctr">
                        <a:lnSpc>
                          <a:spcPct val="115000"/>
                        </a:lnSpc>
                        <a:spcAft>
                          <a:spcPts val="1000"/>
                        </a:spcAft>
                        <a:tabLst>
                          <a:tab pos="-90170" algn="l"/>
                        </a:tabLst>
                      </a:pPr>
                      <a:endParaRPr lang="ru-K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ru-KZ"/>
                    </a:p>
                  </a:txBody>
                  <a:tcPr/>
                </a:tc>
                <a:tc hMerge="1">
                  <a:txBody>
                    <a:bodyPr/>
                    <a:lstStyle/>
                    <a:p>
                      <a:endParaRPr lang="ru-KZ"/>
                    </a:p>
                  </a:txBody>
                  <a:tcPr/>
                </a:tc>
                <a:extLst>
                  <a:ext uri="{0D108BD9-81ED-4DB2-BD59-A6C34878D82A}">
                    <a16:rowId xmlns:a16="http://schemas.microsoft.com/office/drawing/2014/main" val="3084574491"/>
                  </a:ext>
                </a:extLst>
              </a:tr>
              <a:tr h="0">
                <a:tc vMerge="1">
                  <a:txBody>
                    <a:bodyPr/>
                    <a:lstStyle/>
                    <a:p>
                      <a:endParaRPr lang="ru-KZ"/>
                    </a:p>
                  </a:txBody>
                  <a:tcPr/>
                </a:tc>
                <a:tc vMerge="1">
                  <a:txBody>
                    <a:bodyPr/>
                    <a:lstStyle/>
                    <a:p>
                      <a:endParaRPr lang="ru-KZ"/>
                    </a:p>
                  </a:txBody>
                  <a:tcPr/>
                </a:tc>
                <a:tc>
                  <a:txBody>
                    <a:bodyPr/>
                    <a:lstStyle/>
                    <a:p>
                      <a:pPr algn="ctr">
                        <a:lnSpc>
                          <a:spcPct val="115000"/>
                        </a:lnSpc>
                        <a:spcAft>
                          <a:spcPts val="1000"/>
                        </a:spcAft>
                        <a:tabLst>
                          <a:tab pos="-90170" algn="l"/>
                        </a:tabLst>
                      </a:pPr>
                      <a:r>
                        <a:rPr lang="kk-KZ" sz="1400">
                          <a:effectLst/>
                        </a:rPr>
                        <a:t>Педагог</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Ата-ана</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dirty="0">
                          <a:effectLst/>
                        </a:rPr>
                        <a:t>Білім алушы</a:t>
                      </a:r>
                    </a:p>
                    <a:p>
                      <a:pPr algn="ctr">
                        <a:lnSpc>
                          <a:spcPct val="115000"/>
                        </a:lnSpc>
                        <a:spcAft>
                          <a:spcPts val="1000"/>
                        </a:spcAft>
                        <a:tabLst>
                          <a:tab pos="-90170" algn="l"/>
                        </a:tabLst>
                      </a:pPr>
                      <a:endParaRPr lang="ru-K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64150039"/>
                  </a:ext>
                </a:extLst>
              </a:tr>
              <a:tr h="0">
                <a:tc>
                  <a:txBody>
                    <a:bodyPr/>
                    <a:lstStyle/>
                    <a:p>
                      <a:pPr algn="ctr">
                        <a:lnSpc>
                          <a:spcPct val="115000"/>
                        </a:lnSpc>
                        <a:spcAft>
                          <a:spcPts val="1000"/>
                        </a:spcAft>
                        <a:tabLst>
                          <a:tab pos="-90170" algn="l"/>
                        </a:tabLst>
                      </a:pPr>
                      <a:r>
                        <a:rPr lang="kk-KZ" sz="1400">
                          <a:effectLst/>
                        </a:rPr>
                        <a:t>1</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Ақтау</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585</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807</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1854</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56244673"/>
                  </a:ext>
                </a:extLst>
              </a:tr>
              <a:tr h="0">
                <a:tc>
                  <a:txBody>
                    <a:bodyPr/>
                    <a:lstStyle/>
                    <a:p>
                      <a:pPr algn="ctr">
                        <a:lnSpc>
                          <a:spcPct val="115000"/>
                        </a:lnSpc>
                        <a:spcAft>
                          <a:spcPts val="1000"/>
                        </a:spcAft>
                        <a:tabLst>
                          <a:tab pos="-90170" algn="l"/>
                        </a:tabLst>
                      </a:pPr>
                      <a:r>
                        <a:rPr lang="kk-KZ" sz="1400">
                          <a:effectLst/>
                        </a:rPr>
                        <a:t>2</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Жаңаөзен</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259</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191</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236</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0480945"/>
                  </a:ext>
                </a:extLst>
              </a:tr>
              <a:tr h="0">
                <a:tc>
                  <a:txBody>
                    <a:bodyPr/>
                    <a:lstStyle/>
                    <a:p>
                      <a:pPr algn="ctr">
                        <a:lnSpc>
                          <a:spcPct val="115000"/>
                        </a:lnSpc>
                        <a:spcAft>
                          <a:spcPts val="1000"/>
                        </a:spcAft>
                        <a:tabLst>
                          <a:tab pos="-90170" algn="l"/>
                        </a:tabLst>
                      </a:pPr>
                      <a:r>
                        <a:rPr lang="kk-KZ" sz="1400">
                          <a:effectLst/>
                        </a:rPr>
                        <a:t>3</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Бейнеу</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218</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304</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458</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3976900"/>
                  </a:ext>
                </a:extLst>
              </a:tr>
              <a:tr h="0">
                <a:tc>
                  <a:txBody>
                    <a:bodyPr/>
                    <a:lstStyle/>
                    <a:p>
                      <a:pPr algn="ctr">
                        <a:lnSpc>
                          <a:spcPct val="115000"/>
                        </a:lnSpc>
                        <a:spcAft>
                          <a:spcPts val="1000"/>
                        </a:spcAft>
                        <a:tabLst>
                          <a:tab pos="-90170" algn="l"/>
                        </a:tabLst>
                      </a:pPr>
                      <a:r>
                        <a:rPr lang="kk-KZ" sz="1400">
                          <a:effectLst/>
                        </a:rPr>
                        <a:t>4</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Қарақия</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184</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252</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26594762"/>
                  </a:ext>
                </a:extLst>
              </a:tr>
              <a:tr h="0">
                <a:tc>
                  <a:txBody>
                    <a:bodyPr/>
                    <a:lstStyle/>
                    <a:p>
                      <a:pPr algn="ctr">
                        <a:lnSpc>
                          <a:spcPct val="115000"/>
                        </a:lnSpc>
                        <a:spcAft>
                          <a:spcPts val="1000"/>
                        </a:spcAft>
                        <a:tabLst>
                          <a:tab pos="-90170" algn="l"/>
                        </a:tabLst>
                      </a:pPr>
                      <a:r>
                        <a:rPr lang="kk-KZ" sz="1400">
                          <a:effectLst/>
                        </a:rPr>
                        <a:t>5</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Маңғыстау</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196</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99</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207</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0329835"/>
                  </a:ext>
                </a:extLst>
              </a:tr>
              <a:tr h="0">
                <a:tc>
                  <a:txBody>
                    <a:bodyPr/>
                    <a:lstStyle/>
                    <a:p>
                      <a:pPr algn="ctr">
                        <a:lnSpc>
                          <a:spcPct val="115000"/>
                        </a:lnSpc>
                        <a:spcAft>
                          <a:spcPts val="1000"/>
                        </a:spcAft>
                        <a:tabLst>
                          <a:tab pos="-90170" algn="l"/>
                        </a:tabLst>
                      </a:pPr>
                      <a:r>
                        <a:rPr lang="kk-KZ" sz="1400">
                          <a:effectLst/>
                        </a:rPr>
                        <a:t>6</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Мұнайлы</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410</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356</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2681</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3067724"/>
                  </a:ext>
                </a:extLst>
              </a:tr>
              <a:tr h="0">
                <a:tc>
                  <a:txBody>
                    <a:bodyPr/>
                    <a:lstStyle/>
                    <a:p>
                      <a:pPr algn="ctr">
                        <a:lnSpc>
                          <a:spcPct val="115000"/>
                        </a:lnSpc>
                        <a:spcAft>
                          <a:spcPts val="1000"/>
                        </a:spcAft>
                        <a:tabLst>
                          <a:tab pos="-90170" algn="l"/>
                        </a:tabLst>
                      </a:pPr>
                      <a:r>
                        <a:rPr lang="kk-KZ" sz="1400">
                          <a:effectLst/>
                        </a:rPr>
                        <a:t>7</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Түпқараған</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145</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188</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95983367"/>
                  </a:ext>
                </a:extLst>
              </a:tr>
              <a:tr h="0">
                <a:tc>
                  <a:txBody>
                    <a:bodyPr/>
                    <a:lstStyle/>
                    <a:p>
                      <a:pPr algn="ctr">
                        <a:lnSpc>
                          <a:spcPct val="115000"/>
                        </a:lnSpc>
                        <a:spcAft>
                          <a:spcPts val="1000"/>
                        </a:spcAft>
                        <a:tabLst>
                          <a:tab pos="-90170" algn="l"/>
                        </a:tabLst>
                      </a:pPr>
                      <a:r>
                        <a:rPr lang="kk-KZ" sz="1400">
                          <a:effectLst/>
                        </a:rPr>
                        <a:t>8</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ОМИ</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15</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41654414"/>
                  </a:ext>
                </a:extLst>
              </a:tr>
              <a:tr h="0">
                <a:tc>
                  <a:txBody>
                    <a:bodyPr/>
                    <a:lstStyle/>
                    <a:p>
                      <a:pPr algn="ctr">
                        <a:lnSpc>
                          <a:spcPct val="115000"/>
                        </a:lnSpc>
                        <a:spcAft>
                          <a:spcPts val="1000"/>
                        </a:spcAft>
                        <a:tabLst>
                          <a:tab pos="-90170" algn="l"/>
                        </a:tabLst>
                      </a:pPr>
                      <a:r>
                        <a:rPr lang="kk-KZ" sz="1400">
                          <a:effectLst/>
                        </a:rPr>
                        <a:t>9</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БИЛ</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11</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5621264"/>
                  </a:ext>
                </a:extLst>
              </a:tr>
              <a:tr h="0">
                <a:tc>
                  <a:txBody>
                    <a:bodyPr/>
                    <a:lstStyle/>
                    <a:p>
                      <a:pPr algn="ctr">
                        <a:lnSpc>
                          <a:spcPct val="115000"/>
                        </a:lnSpc>
                        <a:spcAft>
                          <a:spcPts val="1000"/>
                        </a:spcAft>
                        <a:tabLst>
                          <a:tab pos="-90170" algn="l"/>
                        </a:tabLst>
                      </a:pPr>
                      <a:r>
                        <a:rPr lang="kk-KZ" sz="1400">
                          <a:effectLst/>
                        </a:rPr>
                        <a:t>10</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ЖБИЛ</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12</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38536615"/>
                  </a:ext>
                </a:extLst>
              </a:tr>
              <a:tr h="0">
                <a:tc>
                  <a:txBody>
                    <a:bodyPr/>
                    <a:lstStyle/>
                    <a:p>
                      <a:pPr algn="ctr">
                        <a:lnSpc>
                          <a:spcPct val="115000"/>
                        </a:lnSpc>
                        <a:spcAft>
                          <a:spcPts val="1000"/>
                        </a:spcAft>
                        <a:tabLst>
                          <a:tab pos="-90170" algn="l"/>
                        </a:tabLst>
                      </a:pPr>
                      <a:r>
                        <a:rPr lang="kk-KZ" sz="1400">
                          <a:effectLst/>
                        </a:rPr>
                        <a:t>11</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ОСМИ</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3</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85529459"/>
                  </a:ext>
                </a:extLst>
              </a:tr>
              <a:tr h="0">
                <a:tc>
                  <a:txBody>
                    <a:bodyPr/>
                    <a:lstStyle/>
                    <a:p>
                      <a:pPr algn="ctr">
                        <a:lnSpc>
                          <a:spcPct val="115000"/>
                        </a:lnSpc>
                        <a:spcAft>
                          <a:spcPts val="1000"/>
                        </a:spcAft>
                        <a:tabLst>
                          <a:tab pos="-90170" algn="l"/>
                        </a:tabLst>
                      </a:pPr>
                      <a:r>
                        <a:rPr lang="kk-KZ" sz="1400">
                          <a:effectLst/>
                        </a:rPr>
                        <a:t>12</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Колледж</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37</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93</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200</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5046795"/>
                  </a:ext>
                </a:extLst>
              </a:tr>
              <a:tr h="0">
                <a:tc>
                  <a:txBody>
                    <a:bodyPr/>
                    <a:lstStyle/>
                    <a:p>
                      <a:pPr algn="ctr">
                        <a:lnSpc>
                          <a:spcPct val="115000"/>
                        </a:lnSpc>
                        <a:spcAft>
                          <a:spcPts val="1000"/>
                        </a:spcAft>
                        <a:tabLst>
                          <a:tab pos="-90170" algn="l"/>
                        </a:tabLst>
                      </a:pPr>
                      <a:r>
                        <a:rPr lang="kk-KZ" sz="1400">
                          <a:effectLst/>
                        </a:rPr>
                        <a:t>13</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Арнайы білім беру  ұйымдары</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6</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0916459"/>
                  </a:ext>
                </a:extLst>
              </a:tr>
              <a:tr h="0">
                <a:tc>
                  <a:txBody>
                    <a:bodyPr/>
                    <a:lstStyle/>
                    <a:p>
                      <a:pPr algn="ctr">
                        <a:lnSpc>
                          <a:spcPct val="115000"/>
                        </a:lnSpc>
                        <a:spcAft>
                          <a:spcPts val="1000"/>
                        </a:spcAft>
                        <a:tabLst>
                          <a:tab pos="-90170" algn="l"/>
                        </a:tabLst>
                      </a:pPr>
                      <a:r>
                        <a:rPr lang="kk-KZ" sz="1400">
                          <a:effectLst/>
                        </a:rPr>
                        <a:t> </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21590" algn="l">
                        <a:lnSpc>
                          <a:spcPct val="115000"/>
                        </a:lnSpc>
                        <a:spcAft>
                          <a:spcPts val="1000"/>
                        </a:spcAft>
                        <a:tabLst>
                          <a:tab pos="-90170" algn="l"/>
                        </a:tabLst>
                      </a:pPr>
                      <a:r>
                        <a:rPr lang="kk-KZ" sz="1400">
                          <a:effectLst/>
                        </a:rPr>
                        <a:t>Барлығы</a:t>
                      </a:r>
                      <a:endParaRPr lang="ru-K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b="1" dirty="0">
                          <a:effectLst/>
                        </a:rPr>
                        <a:t>2081</a:t>
                      </a:r>
                      <a:endParaRPr lang="ru-KZ"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b="1" dirty="0">
                          <a:effectLst/>
                        </a:rPr>
                        <a:t>2290</a:t>
                      </a:r>
                      <a:endParaRPr lang="ru-KZ"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tabLst>
                          <a:tab pos="-90170" algn="l"/>
                        </a:tabLst>
                      </a:pPr>
                      <a:r>
                        <a:rPr lang="kk-KZ" sz="1400" b="1" dirty="0">
                          <a:effectLst/>
                        </a:rPr>
                        <a:t>5636</a:t>
                      </a:r>
                      <a:endParaRPr lang="ru-KZ"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37239881"/>
                  </a:ext>
                </a:extLst>
              </a:tr>
            </a:tbl>
          </a:graphicData>
        </a:graphic>
      </p:graphicFrame>
    </p:spTree>
    <p:extLst>
      <p:ext uri="{BB962C8B-B14F-4D97-AF65-F5344CB8AC3E}">
        <p14:creationId xmlns:p14="http://schemas.microsoft.com/office/powerpoint/2010/main" val="1618338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944" y="17836"/>
            <a:ext cx="9144000" cy="12632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000" b="1" dirty="0">
              <a:solidFill>
                <a:schemeClr val="bg1"/>
              </a:solidFill>
              <a:latin typeface="Arial" pitchFamily="34" charset="0"/>
              <a:cs typeface="Arial" pitchFamily="34" charset="0"/>
            </a:endParaRPr>
          </a:p>
        </p:txBody>
      </p:sp>
      <p:cxnSp>
        <p:nvCxnSpPr>
          <p:cNvPr id="14" name="Прямая соединительная линия 13"/>
          <p:cNvCxnSpPr>
            <a:cxnSpLocks/>
          </p:cNvCxnSpPr>
          <p:nvPr/>
        </p:nvCxnSpPr>
        <p:spPr>
          <a:xfrm>
            <a:off x="3779912" y="1236240"/>
            <a:ext cx="0" cy="5621760"/>
          </a:xfrm>
          <a:prstGeom prst="line">
            <a:avLst/>
          </a:prstGeom>
        </p:spPr>
        <p:style>
          <a:lnRef idx="3">
            <a:schemeClr val="accent1"/>
          </a:lnRef>
          <a:fillRef idx="0">
            <a:schemeClr val="accent1"/>
          </a:fillRef>
          <a:effectRef idx="2">
            <a:schemeClr val="accent1"/>
          </a:effectRef>
          <a:fontRef idx="minor">
            <a:schemeClr val="tx1"/>
          </a:fontRef>
        </p:style>
      </p:cxnSp>
      <p:sp>
        <p:nvSpPr>
          <p:cNvPr id="22" name="Прямоугольник 21"/>
          <p:cNvSpPr/>
          <p:nvPr/>
        </p:nvSpPr>
        <p:spPr>
          <a:xfrm>
            <a:off x="3877349" y="49501"/>
            <a:ext cx="5229063" cy="1354217"/>
          </a:xfrm>
          <a:prstGeom prst="rect">
            <a:avLst/>
          </a:prstGeom>
        </p:spPr>
        <p:txBody>
          <a:bodyPr wrap="square">
            <a:spAutoFit/>
          </a:bodyPr>
          <a:lstStyle/>
          <a:p>
            <a:pPr algn="ctr"/>
            <a:r>
              <a:rPr lang="kk-KZ" sz="1600" b="1" dirty="0">
                <a:solidFill>
                  <a:schemeClr val="bg1"/>
                </a:solidFill>
                <a:latin typeface="Arial" panose="020B0604020202020204" pitchFamily="34" charset="0"/>
                <a:cs typeface="Arial" panose="020B0604020202020204" pitchFamily="34" charset="0"/>
              </a:rPr>
              <a:t>ПЕДАГОГТЕРДІҢ ШЫҒАРМАШЫЛЫҚ ӘЛЕУЕТІН ҚОЛДАУ, ПЕДАГОГ ИМИДЖІН КӨТЕРУДЕ  ОБЛЫСТЫҚ  12 ШАРА  ҰЙЫМДАСТЫРЫЛЫП, </a:t>
            </a:r>
          </a:p>
          <a:p>
            <a:pPr algn="ctr"/>
            <a:r>
              <a:rPr lang="kk-KZ" sz="1600" b="1" dirty="0">
                <a:solidFill>
                  <a:schemeClr val="bg1"/>
                </a:solidFill>
                <a:latin typeface="Arial" panose="020B0604020202020204" pitchFamily="34" charset="0"/>
                <a:cs typeface="Arial" panose="020B0604020202020204" pitchFamily="34" charset="0"/>
              </a:rPr>
              <a:t>386 ПЕДАГОГ ҚАТЫСТЫ</a:t>
            </a:r>
            <a:endParaRPr lang="ru-RU" sz="1600" dirty="0">
              <a:solidFill>
                <a:schemeClr val="bg1"/>
              </a:solidFill>
              <a:latin typeface="Arial" panose="020B0604020202020204" pitchFamily="34" charset="0"/>
              <a:cs typeface="Arial" panose="020B0604020202020204" pitchFamily="34" charset="0"/>
            </a:endParaRPr>
          </a:p>
          <a:p>
            <a:pPr algn="ctr"/>
            <a:r>
              <a:rPr lang="kk-KZ" b="1" dirty="0">
                <a:latin typeface="Arial" panose="020B0604020202020204" pitchFamily="34" charset="0"/>
                <a:cs typeface="Arial" panose="020B0604020202020204" pitchFamily="34" charset="0"/>
              </a:rPr>
              <a:t> </a:t>
            </a:r>
            <a:endParaRPr lang="ru-RU"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CF40E8CF-AA3B-33BB-0F79-CAB97DA4CF94}"/>
              </a:ext>
            </a:extLst>
          </p:cNvPr>
          <p:cNvSpPr txBox="1"/>
          <p:nvPr/>
        </p:nvSpPr>
        <p:spPr>
          <a:xfrm>
            <a:off x="65155" y="2100851"/>
            <a:ext cx="3644840" cy="2637260"/>
          </a:xfrm>
          <a:prstGeom prst="rect">
            <a:avLst/>
          </a:prstGeom>
          <a:noFill/>
        </p:spPr>
        <p:txBody>
          <a:bodyPr wrap="square">
            <a:spAutoFit/>
          </a:bodyPr>
          <a:lstStyle/>
          <a:p>
            <a:pPr indent="360680" algn="ctr">
              <a:lnSpc>
                <a:spcPct val="115000"/>
              </a:lnSpc>
              <a:spcAft>
                <a:spcPts val="1000"/>
              </a:spcAft>
              <a:tabLst>
                <a:tab pos="-90170" algn="l"/>
              </a:tabLst>
            </a:pPr>
            <a:r>
              <a:rPr lang="kk-KZ" sz="1600" b="1" dirty="0">
                <a:effectLst/>
                <a:latin typeface="Arial" panose="020B0604020202020204" pitchFamily="34" charset="0"/>
                <a:ea typeface="Calibri" panose="020F0502020204030204" pitchFamily="34" charset="0"/>
                <a:cs typeface="Times New Roman" panose="02020603050405020304" pitchFamily="18" charset="0"/>
              </a:rPr>
              <a:t>ДТЖО ҚАУЫМДАСТЫҒЫ         5  СЕМИНАР ӨТКІЗІП                  226 ДТЖО, СЫНЫП ЖЕТЕКШІ; </a:t>
            </a:r>
            <a:endParaRPr lang="ru-KZ" sz="1600" dirty="0">
              <a:effectLst/>
              <a:latin typeface="Calibri" panose="020F0502020204030204" pitchFamily="34" charset="0"/>
              <a:ea typeface="Calibri" panose="020F0502020204030204" pitchFamily="34" charset="0"/>
              <a:cs typeface="Times New Roman" panose="02020603050405020304" pitchFamily="18" charset="0"/>
            </a:endParaRPr>
          </a:p>
          <a:p>
            <a:pPr indent="360680" algn="ctr">
              <a:lnSpc>
                <a:spcPct val="115000"/>
              </a:lnSpc>
              <a:spcAft>
                <a:spcPts val="1000"/>
              </a:spcAft>
              <a:tabLst>
                <a:tab pos="-90170" algn="l"/>
              </a:tabLst>
            </a:pPr>
            <a:r>
              <a:rPr lang="kk-KZ" sz="1600" b="1" dirty="0">
                <a:effectLst/>
                <a:latin typeface="Arial" panose="020B0604020202020204" pitchFamily="34" charset="0"/>
                <a:ea typeface="Calibri" panose="020F0502020204030204" pitchFamily="34" charset="0"/>
                <a:cs typeface="Times New Roman" panose="02020603050405020304" pitchFamily="18" charset="0"/>
              </a:rPr>
              <a:t> </a:t>
            </a:r>
            <a:endParaRPr lang="ru-KZ" sz="1600" dirty="0">
              <a:effectLst/>
              <a:latin typeface="Calibri" panose="020F0502020204030204" pitchFamily="34" charset="0"/>
              <a:ea typeface="Calibri" panose="020F0502020204030204" pitchFamily="34" charset="0"/>
              <a:cs typeface="Times New Roman" panose="02020603050405020304" pitchFamily="18" charset="0"/>
            </a:endParaRPr>
          </a:p>
          <a:p>
            <a:pPr indent="360680" algn="ctr">
              <a:lnSpc>
                <a:spcPct val="115000"/>
              </a:lnSpc>
              <a:spcAft>
                <a:spcPts val="1000"/>
              </a:spcAft>
              <a:tabLst>
                <a:tab pos="-90170" algn="l"/>
              </a:tabLst>
            </a:pPr>
            <a:r>
              <a:rPr lang="kk-KZ" sz="1600" b="1" dirty="0">
                <a:effectLst/>
                <a:latin typeface="Arial" panose="020B0604020202020204" pitchFamily="34" charset="0"/>
                <a:ea typeface="Calibri" panose="020F0502020204030204" pitchFamily="34" charset="0"/>
                <a:cs typeface="Times New Roman" panose="02020603050405020304" pitchFamily="18" charset="0"/>
              </a:rPr>
              <a:t>ҚБП ҚАУЫМДАСТЫҚТАРЫ       6 СЕМИНАР ӨТКІЗІП                       150 ҚБП ҚАТЫСТЫ</a:t>
            </a:r>
            <a:endParaRPr lang="ru-KZ" sz="1600" dirty="0">
              <a:effectLst/>
              <a:latin typeface="Calibri" panose="020F0502020204030204" pitchFamily="34" charset="0"/>
              <a:ea typeface="Calibri" panose="020F0502020204030204" pitchFamily="34" charset="0"/>
              <a:cs typeface="Times New Roman" panose="02020603050405020304" pitchFamily="18" charset="0"/>
            </a:endParaRPr>
          </a:p>
          <a:p>
            <a:pPr indent="360680" algn="ctr">
              <a:lnSpc>
                <a:spcPct val="115000"/>
              </a:lnSpc>
              <a:spcAft>
                <a:spcPts val="1000"/>
              </a:spcAft>
            </a:pPr>
            <a:endParaRPr lang="ru-KZ" sz="1100" dirty="0">
              <a:effectLst/>
              <a:latin typeface="Arial" panose="020B0604020202020204" pitchFamily="34" charset="0"/>
              <a:ea typeface="Calibri" panose="020F0502020204030204" pitchFamily="34" charset="0"/>
              <a:cs typeface="Arial" panose="020B0604020202020204" pitchFamily="34" charset="0"/>
            </a:endParaRPr>
          </a:p>
        </p:txBody>
      </p:sp>
      <p:sp>
        <p:nvSpPr>
          <p:cNvPr id="2" name="Прямоугольник 1">
            <a:extLst>
              <a:ext uri="{FF2B5EF4-FFF2-40B4-BE49-F238E27FC236}">
                <a16:creationId xmlns:a16="http://schemas.microsoft.com/office/drawing/2014/main" id="{EFB098C7-D967-DDDA-F362-54F209F826AF}"/>
              </a:ext>
            </a:extLst>
          </p:cNvPr>
          <p:cNvSpPr/>
          <p:nvPr/>
        </p:nvSpPr>
        <p:spPr>
          <a:xfrm>
            <a:off x="-91492" y="158143"/>
            <a:ext cx="3958134" cy="584775"/>
          </a:xfrm>
          <a:prstGeom prst="rect">
            <a:avLst/>
          </a:prstGeom>
        </p:spPr>
        <p:txBody>
          <a:bodyPr wrap="square">
            <a:spAutoFit/>
          </a:bodyPr>
          <a:lstStyle/>
          <a:p>
            <a:pPr algn="ctr"/>
            <a:r>
              <a:rPr lang="kk-KZ" sz="1600" b="1" dirty="0">
                <a:solidFill>
                  <a:schemeClr val="bg1"/>
                </a:solidFill>
                <a:latin typeface="Arial" panose="020B0604020202020204" pitchFamily="34" charset="0"/>
                <a:cs typeface="Arial" panose="020B0604020202020204" pitchFamily="34" charset="0"/>
              </a:rPr>
              <a:t>ҚАУЫМДАСТЫҚТАРДЫҢ </a:t>
            </a:r>
          </a:p>
          <a:p>
            <a:pPr algn="ctr"/>
            <a:r>
              <a:rPr lang="kk-KZ" sz="1600" b="1" dirty="0">
                <a:solidFill>
                  <a:schemeClr val="bg1"/>
                </a:solidFill>
                <a:latin typeface="Arial" panose="020B0604020202020204" pitchFamily="34" charset="0"/>
                <a:cs typeface="Arial" panose="020B0604020202020204" pitchFamily="34" charset="0"/>
              </a:rPr>
              <a:t>ЖҰМЫСЫ </a:t>
            </a:r>
            <a:endParaRPr lang="ru-RU" sz="1600" dirty="0">
              <a:solidFill>
                <a:schemeClr val="bg1"/>
              </a:solidFill>
              <a:latin typeface="Arial" panose="020B0604020202020204" pitchFamily="34" charset="0"/>
              <a:cs typeface="Arial" panose="020B0604020202020204" pitchFamily="34" charset="0"/>
            </a:endParaRPr>
          </a:p>
        </p:txBody>
      </p:sp>
      <p:graphicFrame>
        <p:nvGraphicFramePr>
          <p:cNvPr id="6" name="Таблица 5">
            <a:extLst>
              <a:ext uri="{FF2B5EF4-FFF2-40B4-BE49-F238E27FC236}">
                <a16:creationId xmlns:a16="http://schemas.microsoft.com/office/drawing/2014/main" id="{824FF0F3-20C1-C2E3-0A87-01914C14F81F}"/>
              </a:ext>
            </a:extLst>
          </p:cNvPr>
          <p:cNvGraphicFramePr>
            <a:graphicFrameLocks noGrp="1"/>
          </p:cNvGraphicFramePr>
          <p:nvPr>
            <p:extLst>
              <p:ext uri="{D42A27DB-BD31-4B8C-83A1-F6EECF244321}">
                <p14:modId xmlns:p14="http://schemas.microsoft.com/office/powerpoint/2010/main" val="3363300326"/>
              </p:ext>
            </p:extLst>
          </p:nvPr>
        </p:nvGraphicFramePr>
        <p:xfrm>
          <a:off x="3849830" y="1412776"/>
          <a:ext cx="5186666" cy="4702306"/>
        </p:xfrm>
        <a:graphic>
          <a:graphicData uri="http://schemas.openxmlformats.org/drawingml/2006/table">
            <a:tbl>
              <a:tblPr firstRow="1" firstCol="1" bandRow="1">
                <a:tableStyleId>{5C22544A-7EE6-4342-B048-85BDC9FD1C3A}</a:tableStyleId>
              </a:tblPr>
              <a:tblGrid>
                <a:gridCol w="258873">
                  <a:extLst>
                    <a:ext uri="{9D8B030D-6E8A-4147-A177-3AD203B41FA5}">
                      <a16:colId xmlns:a16="http://schemas.microsoft.com/office/drawing/2014/main" val="3830008814"/>
                    </a:ext>
                  </a:extLst>
                </a:gridCol>
                <a:gridCol w="884566">
                  <a:extLst>
                    <a:ext uri="{9D8B030D-6E8A-4147-A177-3AD203B41FA5}">
                      <a16:colId xmlns:a16="http://schemas.microsoft.com/office/drawing/2014/main" val="3503548651"/>
                    </a:ext>
                  </a:extLst>
                </a:gridCol>
                <a:gridCol w="298811">
                  <a:extLst>
                    <a:ext uri="{9D8B030D-6E8A-4147-A177-3AD203B41FA5}">
                      <a16:colId xmlns:a16="http://schemas.microsoft.com/office/drawing/2014/main" val="220267232"/>
                    </a:ext>
                  </a:extLst>
                </a:gridCol>
                <a:gridCol w="564438">
                  <a:extLst>
                    <a:ext uri="{9D8B030D-6E8A-4147-A177-3AD203B41FA5}">
                      <a16:colId xmlns:a16="http://schemas.microsoft.com/office/drawing/2014/main" val="1240512950"/>
                    </a:ext>
                  </a:extLst>
                </a:gridCol>
                <a:gridCol w="360887">
                  <a:extLst>
                    <a:ext uri="{9D8B030D-6E8A-4147-A177-3AD203B41FA5}">
                      <a16:colId xmlns:a16="http://schemas.microsoft.com/office/drawing/2014/main" val="3352348448"/>
                    </a:ext>
                  </a:extLst>
                </a:gridCol>
                <a:gridCol w="503209">
                  <a:extLst>
                    <a:ext uri="{9D8B030D-6E8A-4147-A177-3AD203B41FA5}">
                      <a16:colId xmlns:a16="http://schemas.microsoft.com/office/drawing/2014/main" val="423352490"/>
                    </a:ext>
                  </a:extLst>
                </a:gridCol>
                <a:gridCol w="360887">
                  <a:extLst>
                    <a:ext uri="{9D8B030D-6E8A-4147-A177-3AD203B41FA5}">
                      <a16:colId xmlns:a16="http://schemas.microsoft.com/office/drawing/2014/main" val="3288473378"/>
                    </a:ext>
                  </a:extLst>
                </a:gridCol>
                <a:gridCol w="432048">
                  <a:extLst>
                    <a:ext uri="{9D8B030D-6E8A-4147-A177-3AD203B41FA5}">
                      <a16:colId xmlns:a16="http://schemas.microsoft.com/office/drawing/2014/main" val="1343159151"/>
                    </a:ext>
                  </a:extLst>
                </a:gridCol>
                <a:gridCol w="504056">
                  <a:extLst>
                    <a:ext uri="{9D8B030D-6E8A-4147-A177-3AD203B41FA5}">
                      <a16:colId xmlns:a16="http://schemas.microsoft.com/office/drawing/2014/main" val="199189366"/>
                    </a:ext>
                  </a:extLst>
                </a:gridCol>
                <a:gridCol w="504056">
                  <a:extLst>
                    <a:ext uri="{9D8B030D-6E8A-4147-A177-3AD203B41FA5}">
                      <a16:colId xmlns:a16="http://schemas.microsoft.com/office/drawing/2014/main" val="669414598"/>
                    </a:ext>
                  </a:extLst>
                </a:gridCol>
                <a:gridCol w="514835">
                  <a:extLst>
                    <a:ext uri="{9D8B030D-6E8A-4147-A177-3AD203B41FA5}">
                      <a16:colId xmlns:a16="http://schemas.microsoft.com/office/drawing/2014/main" val="3318967246"/>
                    </a:ext>
                  </a:extLst>
                </a:gridCol>
              </a:tblGrid>
              <a:tr h="101209">
                <a:tc rowSpan="3">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rowSpan="3">
                  <a:txBody>
                    <a:bodyPr/>
                    <a:lstStyle/>
                    <a:p>
                      <a:pPr algn="ctr">
                        <a:lnSpc>
                          <a:spcPct val="115000"/>
                        </a:lnSpc>
                        <a:spcAft>
                          <a:spcPts val="1000"/>
                        </a:spcAft>
                        <a:tabLst>
                          <a:tab pos="-90170" algn="l"/>
                        </a:tabLst>
                      </a:pPr>
                      <a:r>
                        <a:rPr lang="ru-KZ" sz="600" dirty="0" err="1">
                          <a:effectLst/>
                          <a:latin typeface="Arial" panose="020B0604020202020204" pitchFamily="34" charset="0"/>
                          <a:cs typeface="Arial" panose="020B0604020202020204" pitchFamily="34" charset="0"/>
                        </a:rPr>
                        <a:t>Тақырыптар</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gridSpan="9">
                  <a:txBody>
                    <a:bodyPr/>
                    <a:lstStyle/>
                    <a:p>
                      <a:pPr algn="ctr">
                        <a:lnSpc>
                          <a:spcPct val="115000"/>
                        </a:lnSpc>
                        <a:spcAft>
                          <a:spcPts val="1000"/>
                        </a:spcAft>
                        <a:tabLst>
                          <a:tab pos="-90170" algn="l"/>
                        </a:tabLst>
                      </a:pPr>
                      <a:r>
                        <a:rPr lang="ru-KZ" sz="600">
                          <a:effectLst/>
                        </a:rPr>
                        <a:t> </a:t>
                      </a:r>
                      <a:endParaRPr lang="ru-KZ" sz="600">
                        <a:effectLst/>
                        <a:latin typeface="Calibri" panose="020F0502020204030204" pitchFamily="34" charset="0"/>
                        <a:ea typeface="Calibri" panose="020F0502020204030204" pitchFamily="34" charset="0"/>
                        <a:cs typeface="Times New Roman" panose="02020603050405020304" pitchFamily="18" charset="0"/>
                      </a:endParaRPr>
                    </a:p>
                  </a:txBody>
                  <a:tcPr marL="38474" marR="38474" marT="0" marB="0"/>
                </a:tc>
                <a:tc hMerge="1">
                  <a:txBody>
                    <a:bodyPr/>
                    <a:lstStyle/>
                    <a:p>
                      <a:endParaRPr lang="ru-KZ"/>
                    </a:p>
                  </a:txBody>
                  <a:tcPr/>
                </a:tc>
                <a:tc hMerge="1">
                  <a:txBody>
                    <a:bodyPr/>
                    <a:lstStyle/>
                    <a:p>
                      <a:endParaRPr lang="ru-KZ"/>
                    </a:p>
                  </a:txBody>
                  <a:tcPr/>
                </a:tc>
                <a:tc hMerge="1">
                  <a:txBody>
                    <a:bodyPr/>
                    <a:lstStyle/>
                    <a:p>
                      <a:endParaRPr lang="ru-KZ"/>
                    </a:p>
                  </a:txBody>
                  <a:tcPr/>
                </a:tc>
                <a:tc hMerge="1">
                  <a:txBody>
                    <a:bodyPr/>
                    <a:lstStyle/>
                    <a:p>
                      <a:endParaRPr lang="ru-KZ"/>
                    </a:p>
                  </a:txBody>
                  <a:tcPr/>
                </a:tc>
                <a:tc hMerge="1">
                  <a:txBody>
                    <a:bodyPr/>
                    <a:lstStyle/>
                    <a:p>
                      <a:endParaRPr lang="ru-KZ"/>
                    </a:p>
                  </a:txBody>
                  <a:tcPr/>
                </a:tc>
                <a:tc hMerge="1">
                  <a:txBody>
                    <a:bodyPr/>
                    <a:lstStyle/>
                    <a:p>
                      <a:endParaRPr lang="ru-KZ"/>
                    </a:p>
                  </a:txBody>
                  <a:tcPr/>
                </a:tc>
                <a:tc hMerge="1">
                  <a:txBody>
                    <a:bodyPr/>
                    <a:lstStyle/>
                    <a:p>
                      <a:endParaRPr lang="ru-KZ"/>
                    </a:p>
                  </a:txBody>
                  <a:tcPr/>
                </a:tc>
                <a:tc hMerge="1">
                  <a:txBody>
                    <a:bodyPr/>
                    <a:lstStyle/>
                    <a:p>
                      <a:endParaRPr lang="ru-KZ"/>
                    </a:p>
                  </a:txBody>
                  <a:tcPr/>
                </a:tc>
                <a:extLst>
                  <a:ext uri="{0D108BD9-81ED-4DB2-BD59-A6C34878D82A}">
                    <a16:rowId xmlns:a16="http://schemas.microsoft.com/office/drawing/2014/main" val="1122903260"/>
                  </a:ext>
                </a:extLst>
              </a:tr>
              <a:tr h="209364">
                <a:tc vMerge="1">
                  <a:txBody>
                    <a:bodyPr/>
                    <a:lstStyle/>
                    <a:p>
                      <a:endParaRPr lang="ru-KZ"/>
                    </a:p>
                  </a:txBody>
                  <a:tcPr/>
                </a:tc>
                <a:tc vMerge="1">
                  <a:txBody>
                    <a:bodyPr/>
                    <a:lstStyle/>
                    <a:p>
                      <a:endParaRPr lang="ru-KZ"/>
                    </a:p>
                  </a:txBody>
                  <a:tcPr/>
                </a:tc>
                <a:tc gridSpan="7">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Аудан, қала атаулары</a:t>
                      </a: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hMerge="1">
                  <a:txBody>
                    <a:bodyPr/>
                    <a:lstStyle/>
                    <a:p>
                      <a:endParaRPr lang="ru-KZ"/>
                    </a:p>
                  </a:txBody>
                  <a:tcPr/>
                </a:tc>
                <a:tc hMerge="1">
                  <a:txBody>
                    <a:bodyPr/>
                    <a:lstStyle/>
                    <a:p>
                      <a:endParaRPr lang="ru-KZ"/>
                    </a:p>
                  </a:txBody>
                  <a:tcPr/>
                </a:tc>
                <a:tc hMerge="1">
                  <a:txBody>
                    <a:bodyPr/>
                    <a:lstStyle/>
                    <a:p>
                      <a:endParaRPr lang="ru-KZ"/>
                    </a:p>
                  </a:txBody>
                  <a:tcPr/>
                </a:tc>
                <a:tc hMerge="1">
                  <a:txBody>
                    <a:bodyPr/>
                    <a:lstStyle/>
                    <a:p>
                      <a:endParaRPr lang="ru-KZ"/>
                    </a:p>
                  </a:txBody>
                  <a:tcPr/>
                </a:tc>
                <a:tc hMerge="1">
                  <a:txBody>
                    <a:bodyPr/>
                    <a:lstStyle/>
                    <a:p>
                      <a:endParaRPr lang="ru-KZ"/>
                    </a:p>
                  </a:txBody>
                  <a:tcPr/>
                </a:tc>
                <a:tc hMerge="1">
                  <a:txBody>
                    <a:bodyPr/>
                    <a:lstStyle/>
                    <a:p>
                      <a:endParaRPr lang="ru-KZ"/>
                    </a:p>
                  </a:txBody>
                  <a:tcPr/>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қалалық, аудандық</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облыстық</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extLst>
                  <a:ext uri="{0D108BD9-81ED-4DB2-BD59-A6C34878D82A}">
                    <a16:rowId xmlns:a16="http://schemas.microsoft.com/office/drawing/2014/main" val="1675164600"/>
                  </a:ext>
                </a:extLst>
              </a:tr>
              <a:tr h="209364">
                <a:tc vMerge="1">
                  <a:txBody>
                    <a:bodyPr/>
                    <a:lstStyle/>
                    <a:p>
                      <a:endParaRPr lang="ru-KZ"/>
                    </a:p>
                  </a:txBody>
                  <a:tcPr/>
                </a:tc>
                <a:tc vMerge="1">
                  <a:txBody>
                    <a:bodyPr/>
                    <a:lstStyle/>
                    <a:p>
                      <a:endParaRPr lang="ru-KZ"/>
                    </a:p>
                  </a:txBody>
                  <a:tcPr/>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Ақтау</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Жаңаөзен</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Бейнеу</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Қарақия</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Маңғыстау</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Мұнайлы</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Түпқараған</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nSpc>
                          <a:spcPct val="115000"/>
                        </a:lnSpc>
                      </a:pPr>
                      <a:endParaRPr lang="ru-KZ" sz="600">
                        <a:effectLst/>
                        <a:latin typeface="Arial" panose="020B0604020202020204" pitchFamily="34" charset="0"/>
                        <a:cs typeface="Arial" panose="020B0604020202020204" pitchFamily="34" charset="0"/>
                      </a:endParaRPr>
                    </a:p>
                  </a:txBody>
                  <a:tcPr marL="38474" marR="38474" marT="0" marB="0" anchor="ctr"/>
                </a:tc>
                <a:tc>
                  <a:txBody>
                    <a:bodyPr/>
                    <a:lstStyle/>
                    <a:p>
                      <a:pPr>
                        <a:lnSpc>
                          <a:spcPct val="115000"/>
                        </a:lnSpc>
                      </a:pPr>
                      <a:endParaRPr lang="ru-KZ" sz="600" dirty="0">
                        <a:effectLst/>
                        <a:latin typeface="Arial" panose="020B0604020202020204" pitchFamily="34" charset="0"/>
                        <a:cs typeface="Arial" panose="020B0604020202020204" pitchFamily="34" charset="0"/>
                      </a:endParaRPr>
                    </a:p>
                  </a:txBody>
                  <a:tcPr marL="38474" marR="38474" marT="0" marB="0" anchor="ctr"/>
                </a:tc>
                <a:extLst>
                  <a:ext uri="{0D108BD9-81ED-4DB2-BD59-A6C34878D82A}">
                    <a16:rowId xmlns:a16="http://schemas.microsoft.com/office/drawing/2014/main" val="432063935"/>
                  </a:ext>
                </a:extLst>
              </a:tr>
              <a:tr h="533830">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С. Бейбарыстың 800 ж. орай «Сұлтан Бейбарыс-Ұлы дала елінің Барысы» тақырыбында эссе және сурет байқауы</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6</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5</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18</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5</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15</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31</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80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11</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extLst>
                  <a:ext uri="{0D108BD9-81ED-4DB2-BD59-A6C34878D82A}">
                    <a16:rowId xmlns:a16="http://schemas.microsoft.com/office/drawing/2014/main" val="3295802759"/>
                  </a:ext>
                </a:extLst>
              </a:tr>
              <a:tr h="317520">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Ұлыстың ұлы күні қарсаңында «Наурыз – пати» шарасы</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70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30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200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extLst>
                  <a:ext uri="{0D108BD9-81ED-4DB2-BD59-A6C34878D82A}">
                    <a16:rowId xmlns:a16="http://schemas.microsoft.com/office/drawing/2014/main" val="3608220971"/>
                  </a:ext>
                </a:extLst>
              </a:tr>
              <a:tr h="425675">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«Наурыз: дәстүр және жаңғыру» театрландырылған көрініс байқауы</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28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20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34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5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21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22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19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149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68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extLst>
                  <a:ext uri="{0D108BD9-81ED-4DB2-BD59-A6C34878D82A}">
                    <a16:rowId xmlns:a16="http://schemas.microsoft.com/office/drawing/2014/main" val="3560260105"/>
                  </a:ext>
                </a:extLst>
              </a:tr>
              <a:tr h="627325">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4</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a:t>
                      </a:r>
                      <a:r>
                        <a:rPr lang="ru-KZ" sz="600" dirty="0" err="1">
                          <a:effectLst/>
                          <a:latin typeface="Arial" panose="020B0604020202020204" pitchFamily="34" charset="0"/>
                          <a:cs typeface="Arial" panose="020B0604020202020204" pitchFamily="34" charset="0"/>
                        </a:rPr>
                        <a:t>Қазақтың</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тамырында</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күй</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тулаған</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жас</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мамандар</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арасында</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домбырашылар</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байқауы</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8</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46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extLst>
                  <a:ext uri="{0D108BD9-81ED-4DB2-BD59-A6C34878D82A}">
                    <a16:rowId xmlns:a16="http://schemas.microsoft.com/office/drawing/2014/main" val="2960585660"/>
                  </a:ext>
                </a:extLst>
              </a:tr>
              <a:tr h="209364">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5</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«Жылдың үздік тәлімгері» байқауы</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5</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8</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4</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43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extLst>
                  <a:ext uri="{0D108BD9-81ED-4DB2-BD59-A6C34878D82A}">
                    <a16:rowId xmlns:a16="http://schemas.microsoft.com/office/drawing/2014/main" val="1556546021"/>
                  </a:ext>
                </a:extLst>
              </a:tr>
              <a:tr h="209364">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marL="22225" marR="17145">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"Ең үздік медиатор мектебі"</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35</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4</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89</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extLst>
                  <a:ext uri="{0D108BD9-81ED-4DB2-BD59-A6C34878D82A}">
                    <a16:rowId xmlns:a16="http://schemas.microsoft.com/office/drawing/2014/main" val="334070875"/>
                  </a:ext>
                </a:extLst>
              </a:tr>
              <a:tr h="317520">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"Мектептің үздік ата аналар/қамқоршылық комитеті-2023"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5</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extLst>
                  <a:ext uri="{0D108BD9-81ED-4DB2-BD59-A6C34878D82A}">
                    <a16:rowId xmlns:a16="http://schemas.microsoft.com/office/drawing/2014/main" val="1708785777"/>
                  </a:ext>
                </a:extLst>
              </a:tr>
              <a:tr h="0">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8</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a:t>
                      </a:r>
                      <a:r>
                        <a:rPr lang="ru-KZ" sz="600" dirty="0" err="1">
                          <a:effectLst/>
                          <a:latin typeface="Arial" panose="020B0604020202020204" pitchFamily="34" charset="0"/>
                          <a:cs typeface="Arial" panose="020B0604020202020204" pitchFamily="34" charset="0"/>
                        </a:rPr>
                        <a:t>Жетістік</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портфолиосы</a:t>
                      </a:r>
                      <a:r>
                        <a:rPr lang="ru-KZ" sz="600" dirty="0">
                          <a:effectLst/>
                          <a:latin typeface="Arial" panose="020B0604020202020204" pitchFamily="34" charset="0"/>
                          <a:cs typeface="Arial" panose="020B0604020202020204" pitchFamily="34" charset="0"/>
                        </a:rPr>
                        <a:t>"</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1</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5</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20</a:t>
                      </a:r>
                    </a:p>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7</a:t>
                      </a:r>
                      <a:endParaRPr lang="kk-KZ" sz="6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1000"/>
                        </a:spcAft>
                        <a:tabLst>
                          <a:tab pos="-90170" algn="l"/>
                        </a:tabLst>
                      </a:pPr>
                      <a:endParaRPr lang="ru-KZ" sz="600" dirty="0">
                        <a:effectLst/>
                        <a:latin typeface="Arial" panose="020B0604020202020204" pitchFamily="34" charset="0"/>
                        <a:cs typeface="Arial" panose="020B0604020202020204" pitchFamily="34" charset="0"/>
                      </a:endParaRPr>
                    </a:p>
                  </a:txBody>
                  <a:tcPr marL="38474" marR="38474" marT="0" marB="0" anchor="b"/>
                </a:tc>
                <a:extLst>
                  <a:ext uri="{0D108BD9-81ED-4DB2-BD59-A6C34878D82A}">
                    <a16:rowId xmlns:a16="http://schemas.microsoft.com/office/drawing/2014/main" val="4073217052"/>
                  </a:ext>
                </a:extLst>
              </a:tr>
              <a:tr h="133591">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9</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"Үздік сынып жетекші"</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12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4</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23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4</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63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13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extLst>
                  <a:ext uri="{0D108BD9-81ED-4DB2-BD59-A6C34878D82A}">
                    <a16:rowId xmlns:a16="http://schemas.microsoft.com/office/drawing/2014/main" val="4087280980"/>
                  </a:ext>
                </a:extLst>
              </a:tr>
              <a:tr h="133591">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"Үкілі домбыра"</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4</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14</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algn="ctr">
                        <a:lnSpc>
                          <a:spcPct val="115000"/>
                        </a:lnSpc>
                        <a:spcAft>
                          <a:spcPts val="1000"/>
                        </a:spcAft>
                        <a:tabLst>
                          <a:tab pos="-90170" algn="l"/>
                        </a:tabLst>
                      </a:pPr>
                      <a:r>
                        <a:rPr lang="kk-KZ" sz="600">
                          <a:effectLst/>
                          <a:latin typeface="Arial" panose="020B0604020202020204" pitchFamily="34" charset="0"/>
                          <a:cs typeface="Arial" panose="020B0604020202020204" pitchFamily="34" charset="0"/>
                        </a:rPr>
                        <a:t>10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extLst>
                  <a:ext uri="{0D108BD9-81ED-4DB2-BD59-A6C34878D82A}">
                    <a16:rowId xmlns:a16="http://schemas.microsoft.com/office/drawing/2014/main" val="4066902762"/>
                  </a:ext>
                </a:extLst>
              </a:tr>
              <a:tr h="133591">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marL="22225" marR="17145">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"Парасатты отбасы"</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nSpc>
                          <a:spcPct val="115000"/>
                        </a:lnSpc>
                      </a:pPr>
                      <a:endParaRPr lang="ru-KZ" sz="600">
                        <a:effectLst/>
                        <a:latin typeface="Arial" panose="020B060402020202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17</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nSpc>
                          <a:spcPct val="115000"/>
                        </a:lnSpc>
                      </a:pPr>
                      <a:endParaRPr lang="ru-KZ" sz="600">
                        <a:effectLst/>
                        <a:latin typeface="Arial" panose="020B060402020202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2</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33</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5</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extLst>
                  <a:ext uri="{0D108BD9-81ED-4DB2-BD59-A6C34878D82A}">
                    <a16:rowId xmlns:a16="http://schemas.microsoft.com/office/drawing/2014/main" val="2755322193"/>
                  </a:ext>
                </a:extLst>
              </a:tr>
              <a:tr h="147298">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12</a:t>
                      </a:r>
                    </a:p>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marL="22225" marR="17145">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a:t>
                      </a:r>
                      <a:r>
                        <a:rPr lang="ru-KZ" sz="600" dirty="0" err="1">
                          <a:effectLst/>
                          <a:latin typeface="Arial" panose="020B0604020202020204" pitchFamily="34" charset="0"/>
                          <a:cs typeface="Arial" panose="020B0604020202020204" pitchFamily="34" charset="0"/>
                        </a:rPr>
                        <a:t>Жаңашыл</a:t>
                      </a:r>
                      <a:r>
                        <a:rPr lang="ru-KZ" sz="600" dirty="0">
                          <a:effectLst/>
                          <a:latin typeface="Arial" panose="020B0604020202020204" pitchFamily="34" charset="0"/>
                          <a:cs typeface="Arial" panose="020B0604020202020204" pitchFamily="34" charset="0"/>
                        </a:rPr>
                        <a:t> </a:t>
                      </a:r>
                      <a:r>
                        <a:rPr lang="ru-KZ" sz="600" dirty="0" err="1">
                          <a:effectLst/>
                          <a:latin typeface="Arial" panose="020B0604020202020204" pitchFamily="34" charset="0"/>
                          <a:cs typeface="Arial" panose="020B0604020202020204" pitchFamily="34" charset="0"/>
                        </a:rPr>
                        <a:t>жас</a:t>
                      </a:r>
                      <a:r>
                        <a:rPr lang="ru-KZ" sz="600" dirty="0">
                          <a:effectLst/>
                          <a:latin typeface="Arial" panose="020B0604020202020204" pitchFamily="34" charset="0"/>
                          <a:cs typeface="Arial" panose="020B0604020202020204" pitchFamily="34" charset="0"/>
                        </a:rPr>
                        <a:t> маман"</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nSpc>
                          <a:spcPct val="115000"/>
                        </a:lnSpc>
                      </a:pPr>
                      <a:endParaRPr lang="ru-KZ" sz="600">
                        <a:effectLst/>
                        <a:latin typeface="Arial" panose="020B060402020202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5</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9</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6</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10</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11</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52</a:t>
                      </a:r>
                    </a:p>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7</a:t>
                      </a:r>
                    </a:p>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extLst>
                  <a:ext uri="{0D108BD9-81ED-4DB2-BD59-A6C34878D82A}">
                    <a16:rowId xmlns:a16="http://schemas.microsoft.com/office/drawing/2014/main" val="1495568817"/>
                  </a:ext>
                </a:extLst>
              </a:tr>
              <a:tr h="280613">
                <a:tc>
                  <a:txBody>
                    <a:bodyPr/>
                    <a:lstStyle/>
                    <a:p>
                      <a:pPr algn="ctr">
                        <a:lnSpc>
                          <a:spcPct val="115000"/>
                        </a:lnSpc>
                        <a:spcAft>
                          <a:spcPts val="1000"/>
                        </a:spcAft>
                        <a:tabLst>
                          <a:tab pos="-90170" algn="l"/>
                        </a:tabLst>
                      </a:pPr>
                      <a:r>
                        <a:rPr lang="ru-KZ" sz="600">
                          <a:effectLst/>
                          <a:latin typeface="Arial" panose="020B0604020202020204" pitchFamily="34" charset="0"/>
                          <a:cs typeface="Arial" panose="020B0604020202020204" pitchFamily="34" charset="0"/>
                        </a:rPr>
                        <a:t> </a:t>
                      </a:r>
                      <a:endParaRPr lang="ru-KZ" sz="60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marL="22225" marR="17145" algn="ctr">
                        <a:lnSpc>
                          <a:spcPct val="115000"/>
                        </a:lnSpc>
                        <a:spcAft>
                          <a:spcPts val="1000"/>
                        </a:spcAft>
                        <a:tabLst>
                          <a:tab pos="-90170" algn="l"/>
                        </a:tabLst>
                      </a:pPr>
                      <a:r>
                        <a:rPr lang="ru-KZ" sz="600" dirty="0">
                          <a:effectLst/>
                          <a:latin typeface="Arial" panose="020B0604020202020204" pitchFamily="34" charset="0"/>
                          <a:cs typeface="Arial" panose="020B0604020202020204" pitchFamily="34" charset="0"/>
                        </a:rPr>
                        <a:t> </a:t>
                      </a:r>
                      <a:endParaRPr lang="ru-KZ" sz="600"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168</a:t>
                      </a:r>
                      <a:endParaRPr lang="ru-KZ" sz="600" b="1"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89</a:t>
                      </a:r>
                      <a:endParaRPr lang="ru-KZ" sz="600" b="1"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102</a:t>
                      </a:r>
                      <a:endParaRPr lang="ru-KZ" sz="600" b="1"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123</a:t>
                      </a:r>
                      <a:endParaRPr lang="ru-KZ" sz="600" b="1"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90</a:t>
                      </a:r>
                      <a:endParaRPr lang="ru-KZ" sz="600" b="1"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128</a:t>
                      </a:r>
                      <a:endParaRPr lang="ru-KZ" sz="600" b="1"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74</a:t>
                      </a:r>
                      <a:endParaRPr lang="ru-KZ" sz="600" b="1"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tc>
                <a:tc>
                  <a:txBody>
                    <a:bodyPr/>
                    <a:lstStyle/>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550</a:t>
                      </a:r>
                    </a:p>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 </a:t>
                      </a:r>
                      <a:endParaRPr lang="ru-KZ" sz="600" b="1"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tc>
                  <a:txBody>
                    <a:bodyPr/>
                    <a:lstStyle/>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386</a:t>
                      </a:r>
                    </a:p>
                    <a:p>
                      <a:pPr algn="ctr">
                        <a:lnSpc>
                          <a:spcPct val="115000"/>
                        </a:lnSpc>
                        <a:spcAft>
                          <a:spcPts val="1000"/>
                        </a:spcAft>
                        <a:tabLst>
                          <a:tab pos="-90170" algn="l"/>
                        </a:tabLst>
                      </a:pPr>
                      <a:r>
                        <a:rPr lang="ru-KZ" sz="600" b="1" dirty="0">
                          <a:effectLst/>
                          <a:latin typeface="Arial" panose="020B0604020202020204" pitchFamily="34" charset="0"/>
                          <a:cs typeface="Arial" panose="020B0604020202020204" pitchFamily="34" charset="0"/>
                        </a:rPr>
                        <a:t> </a:t>
                      </a:r>
                      <a:endParaRPr lang="ru-KZ" sz="600" b="1" dirty="0">
                        <a:effectLst/>
                        <a:latin typeface="Arial" panose="020B0604020202020204" pitchFamily="34" charset="0"/>
                        <a:ea typeface="Calibri" panose="020F0502020204030204" pitchFamily="34" charset="0"/>
                        <a:cs typeface="Arial" panose="020B0604020202020204" pitchFamily="34" charset="0"/>
                      </a:endParaRPr>
                    </a:p>
                  </a:txBody>
                  <a:tcPr marL="38474" marR="38474" marT="0" marB="0" anchor="b"/>
                </a:tc>
                <a:extLst>
                  <a:ext uri="{0D108BD9-81ED-4DB2-BD59-A6C34878D82A}">
                    <a16:rowId xmlns:a16="http://schemas.microsoft.com/office/drawing/2014/main" val="2238932951"/>
                  </a:ext>
                </a:extLst>
              </a:tr>
            </a:tbl>
          </a:graphicData>
        </a:graphic>
      </p:graphicFrame>
    </p:spTree>
    <p:extLst>
      <p:ext uri="{BB962C8B-B14F-4D97-AF65-F5344CB8AC3E}">
        <p14:creationId xmlns:p14="http://schemas.microsoft.com/office/powerpoint/2010/main" val="3651499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Прямая соединительная линия 13"/>
          <p:cNvCxnSpPr>
            <a:cxnSpLocks/>
          </p:cNvCxnSpPr>
          <p:nvPr/>
        </p:nvCxnSpPr>
        <p:spPr>
          <a:xfrm>
            <a:off x="4788024" y="338245"/>
            <a:ext cx="0" cy="6519755"/>
          </a:xfrm>
          <a:prstGeom prst="line">
            <a:avLst/>
          </a:prstGeom>
        </p:spPr>
        <p:style>
          <a:lnRef idx="3">
            <a:schemeClr val="accent1"/>
          </a:lnRef>
          <a:fillRef idx="0">
            <a:schemeClr val="accent1"/>
          </a:fillRef>
          <a:effectRef idx="2">
            <a:schemeClr val="accent1"/>
          </a:effectRef>
          <a:fontRef idx="minor">
            <a:schemeClr val="tx1"/>
          </a:fontRef>
        </p:style>
      </p:cxnSp>
      <p:sp>
        <p:nvSpPr>
          <p:cNvPr id="9" name="Rectangle 1"/>
          <p:cNvSpPr>
            <a:spLocks noChangeArrowheads="1"/>
          </p:cNvSpPr>
          <p:nvPr/>
        </p:nvSpPr>
        <p:spPr bwMode="auto">
          <a:xfrm>
            <a:off x="0" y="-309"/>
            <a:ext cx="9154977" cy="338554"/>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lvl1pPr indent="360363" fontAlgn="base">
              <a:spcBef>
                <a:spcPct val="0"/>
              </a:spcBef>
              <a:spcAft>
                <a:spcPct val="0"/>
              </a:spcAft>
              <a:tabLst>
                <a:tab pos="361950" algn="l"/>
              </a:tabLst>
              <a:defRPr>
                <a:solidFill>
                  <a:schemeClr val="tx1"/>
                </a:solidFill>
                <a:latin typeface="Arial" pitchFamily="34" charset="0"/>
                <a:cs typeface="Arial" pitchFamily="34" charset="0"/>
              </a:defRPr>
            </a:lvl1pPr>
            <a:lvl2pPr fontAlgn="base">
              <a:spcBef>
                <a:spcPct val="0"/>
              </a:spcBef>
              <a:spcAft>
                <a:spcPct val="0"/>
              </a:spcAft>
              <a:tabLst>
                <a:tab pos="361950" algn="l"/>
              </a:tabLst>
              <a:defRPr>
                <a:solidFill>
                  <a:schemeClr val="tx1"/>
                </a:solidFill>
                <a:latin typeface="Arial" pitchFamily="34" charset="0"/>
                <a:cs typeface="Arial" pitchFamily="34" charset="0"/>
              </a:defRPr>
            </a:lvl2pPr>
            <a:lvl3pPr fontAlgn="base">
              <a:spcBef>
                <a:spcPct val="0"/>
              </a:spcBef>
              <a:spcAft>
                <a:spcPct val="0"/>
              </a:spcAft>
              <a:tabLst>
                <a:tab pos="361950" algn="l"/>
              </a:tabLst>
              <a:defRPr>
                <a:solidFill>
                  <a:schemeClr val="tx1"/>
                </a:solidFill>
                <a:latin typeface="Arial" pitchFamily="34" charset="0"/>
                <a:cs typeface="Arial" pitchFamily="34" charset="0"/>
              </a:defRPr>
            </a:lvl3pPr>
            <a:lvl4pPr fontAlgn="base">
              <a:spcBef>
                <a:spcPct val="0"/>
              </a:spcBef>
              <a:spcAft>
                <a:spcPct val="0"/>
              </a:spcAft>
              <a:tabLst>
                <a:tab pos="361950" algn="l"/>
              </a:tabLst>
              <a:defRPr>
                <a:solidFill>
                  <a:schemeClr val="tx1"/>
                </a:solidFill>
                <a:latin typeface="Arial" pitchFamily="34" charset="0"/>
                <a:cs typeface="Arial" pitchFamily="34" charset="0"/>
              </a:defRPr>
            </a:lvl4pPr>
            <a:lvl5pPr fontAlgn="base">
              <a:spcBef>
                <a:spcPct val="0"/>
              </a:spcBef>
              <a:spcAft>
                <a:spcPct val="0"/>
              </a:spcAft>
              <a:tabLst>
                <a:tab pos="361950" algn="l"/>
              </a:tabLst>
              <a:defRPr>
                <a:solidFill>
                  <a:schemeClr val="tx1"/>
                </a:solidFill>
                <a:latin typeface="Arial" pitchFamily="34" charset="0"/>
                <a:cs typeface="Arial" pitchFamily="34" charset="0"/>
              </a:defRPr>
            </a:lvl5pPr>
            <a:lvl6pPr fontAlgn="base">
              <a:spcBef>
                <a:spcPct val="0"/>
              </a:spcBef>
              <a:spcAft>
                <a:spcPct val="0"/>
              </a:spcAft>
              <a:tabLst>
                <a:tab pos="361950" algn="l"/>
              </a:tabLst>
              <a:defRPr>
                <a:solidFill>
                  <a:schemeClr val="tx1"/>
                </a:solidFill>
                <a:latin typeface="Arial" pitchFamily="34" charset="0"/>
                <a:cs typeface="Arial" pitchFamily="34" charset="0"/>
              </a:defRPr>
            </a:lvl6pPr>
            <a:lvl7pPr fontAlgn="base">
              <a:spcBef>
                <a:spcPct val="0"/>
              </a:spcBef>
              <a:spcAft>
                <a:spcPct val="0"/>
              </a:spcAft>
              <a:tabLst>
                <a:tab pos="361950" algn="l"/>
              </a:tabLst>
              <a:defRPr>
                <a:solidFill>
                  <a:schemeClr val="tx1"/>
                </a:solidFill>
                <a:latin typeface="Arial" pitchFamily="34" charset="0"/>
                <a:cs typeface="Arial" pitchFamily="34" charset="0"/>
              </a:defRPr>
            </a:lvl7pPr>
            <a:lvl8pPr fontAlgn="base">
              <a:spcBef>
                <a:spcPct val="0"/>
              </a:spcBef>
              <a:spcAft>
                <a:spcPct val="0"/>
              </a:spcAft>
              <a:tabLst>
                <a:tab pos="361950" algn="l"/>
              </a:tabLst>
              <a:defRPr>
                <a:solidFill>
                  <a:schemeClr val="tx1"/>
                </a:solidFill>
                <a:latin typeface="Arial" pitchFamily="34" charset="0"/>
                <a:cs typeface="Arial" pitchFamily="34" charset="0"/>
              </a:defRPr>
            </a:lvl8pPr>
            <a:lvl9pPr fontAlgn="base">
              <a:spcBef>
                <a:spcPct val="0"/>
              </a:spcBef>
              <a:spcAft>
                <a:spcPct val="0"/>
              </a:spcAft>
              <a:tabLst>
                <a:tab pos="361950" algn="l"/>
              </a:tabLst>
              <a:defRPr>
                <a:solidFill>
                  <a:schemeClr val="tx1"/>
                </a:solidFill>
                <a:latin typeface="Arial" pitchFamily="34" charset="0"/>
                <a:cs typeface="Arial" pitchFamily="34" charset="0"/>
              </a:defRPr>
            </a:lvl9pPr>
          </a:lstStyle>
          <a:p>
            <a:pPr marL="0" marR="0" lvl="0" indent="360363" algn="ctr" defTabSz="914400" rtl="0" eaLnBrk="1" fontAlgn="base" latinLnBrk="0" hangingPunct="1">
              <a:lnSpc>
                <a:spcPct val="100000"/>
              </a:lnSpc>
              <a:spcBef>
                <a:spcPct val="0"/>
              </a:spcBef>
              <a:spcAft>
                <a:spcPct val="0"/>
              </a:spcAft>
              <a:buClrTx/>
              <a:buSzTx/>
              <a:buFontTx/>
              <a:buNone/>
              <a:tabLst>
                <a:tab pos="361950" algn="l"/>
              </a:tabLst>
            </a:pPr>
            <a:r>
              <a:rPr kumimoji="0" lang="kk-KZ" altLang="ru-RU" sz="1600" b="1" i="0" u="none" strike="noStrike" cap="none" normalizeH="0" baseline="0" dirty="0">
                <a:ln>
                  <a:noFill/>
                </a:ln>
                <a:solidFill>
                  <a:schemeClr val="bg1"/>
                </a:solidFill>
                <a:effectLst/>
                <a:ea typeface="Times New Roman" pitchFamily="18" charset="0"/>
              </a:rPr>
              <a:t>АТА-АНАЛАРМЕН ЖҮРГІЗІЛГЕН ЖҰМЫСТАР</a:t>
            </a:r>
            <a:endParaRPr kumimoji="0" lang="ru-RU" altLang="ru-RU" sz="1600" b="1" i="0" u="none" strike="noStrike" cap="none" normalizeH="0" baseline="0" dirty="0">
              <a:ln>
                <a:noFill/>
              </a:ln>
              <a:solidFill>
                <a:schemeClr val="bg1"/>
              </a:solidFill>
              <a:effectLst/>
              <a:ea typeface="Times New Roman" pitchFamily="18" charset="0"/>
            </a:endParaRPr>
          </a:p>
        </p:txBody>
      </p:sp>
      <p:sp>
        <p:nvSpPr>
          <p:cNvPr id="4" name="TextBox 3">
            <a:extLst>
              <a:ext uri="{FF2B5EF4-FFF2-40B4-BE49-F238E27FC236}">
                <a16:creationId xmlns:a16="http://schemas.microsoft.com/office/drawing/2014/main" id="{425FB7B8-6EFA-A68A-7B26-CF26CD226572}"/>
              </a:ext>
            </a:extLst>
          </p:cNvPr>
          <p:cNvSpPr txBox="1"/>
          <p:nvPr/>
        </p:nvSpPr>
        <p:spPr>
          <a:xfrm>
            <a:off x="395536" y="885111"/>
            <a:ext cx="4176464" cy="5373522"/>
          </a:xfrm>
          <a:prstGeom prst="rect">
            <a:avLst/>
          </a:prstGeom>
          <a:noFill/>
        </p:spPr>
        <p:txBody>
          <a:bodyPr wrap="square">
            <a:spAutoFit/>
          </a:bodyPr>
          <a:lstStyle/>
          <a:p>
            <a:pPr algn="just">
              <a:lnSpc>
                <a:spcPct val="115000"/>
              </a:lnSpc>
              <a:spcAft>
                <a:spcPts val="1000"/>
              </a:spcAft>
            </a:pPr>
            <a:r>
              <a:rPr lang="kk-KZ" sz="1400" dirty="0">
                <a:effectLst/>
                <a:latin typeface="Arial" panose="020B0604020202020204" pitchFamily="34" charset="0"/>
                <a:ea typeface="Calibri" panose="020F0502020204030204" pitchFamily="34" charset="0"/>
                <a:cs typeface="Arial" panose="020B0604020202020204" pitchFamily="34" charset="0"/>
              </a:rPr>
              <a:t>- </a:t>
            </a:r>
            <a:r>
              <a:rPr lang="kk-KZ" sz="1400" dirty="0">
                <a:latin typeface="Arial" panose="020B0604020202020204" pitchFamily="34" charset="0"/>
                <a:ea typeface="Calibri" panose="020F0502020204030204" pitchFamily="34" charset="0"/>
                <a:cs typeface="Arial" panose="020B0604020202020204" pitchFamily="34" charset="0"/>
              </a:rPr>
              <a:t>П</a:t>
            </a:r>
            <a:r>
              <a:rPr lang="kk-KZ" sz="1400" dirty="0">
                <a:effectLst/>
                <a:latin typeface="Arial" panose="020B0604020202020204" pitchFamily="34" charset="0"/>
                <a:ea typeface="Calibri" panose="020F0502020204030204" pitchFamily="34" charset="0"/>
                <a:cs typeface="Arial" panose="020B0604020202020204" pitchFamily="34" charset="0"/>
              </a:rPr>
              <a:t>едагогтер мен ата-аналарға арналған цифрлық сауаттылық және пайдаланушылардың қауіпсіздігі мәселелері  бойынша </a:t>
            </a:r>
            <a:r>
              <a:rPr lang="kk-KZ" sz="1400" b="1" dirty="0">
                <a:effectLst/>
                <a:latin typeface="Arial" panose="020B0604020202020204" pitchFamily="34" charset="0"/>
                <a:ea typeface="Calibri" panose="020F0502020204030204" pitchFamily="34" charset="0"/>
                <a:cs typeface="Arial" panose="020B0604020202020204" pitchFamily="34" charset="0"/>
              </a:rPr>
              <a:t>республикалық вебинарға  </a:t>
            </a:r>
            <a:r>
              <a:rPr lang="kk-KZ" sz="1400" dirty="0">
                <a:effectLst/>
                <a:latin typeface="Arial" panose="020B0604020202020204" pitchFamily="34" charset="0"/>
                <a:ea typeface="Calibri" panose="020F0502020204030204" pitchFamily="34" charset="0"/>
                <a:cs typeface="Arial" panose="020B0604020202020204" pitchFamily="34" charset="0"/>
              </a:rPr>
              <a:t>7 ата—ана;</a:t>
            </a:r>
            <a:endParaRPr lang="ru-KZ" sz="14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15000"/>
              </a:lnSpc>
              <a:spcAft>
                <a:spcPts val="1000"/>
              </a:spcAft>
            </a:pPr>
            <a:r>
              <a:rPr lang="kk-KZ" sz="1400" dirty="0">
                <a:effectLst/>
                <a:latin typeface="Arial" panose="020B0604020202020204" pitchFamily="34" charset="0"/>
                <a:ea typeface="Calibri" panose="020F0502020204030204" pitchFamily="34" charset="0"/>
                <a:cs typeface="Arial" panose="020B0604020202020204" pitchFamily="34" charset="0"/>
              </a:rPr>
              <a:t>- </a:t>
            </a:r>
            <a:r>
              <a:rPr lang="kk-KZ" sz="1400" b="1"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«Баланың басты ұстазы ата-ана»</a:t>
            </a:r>
            <a:r>
              <a:rPr lang="kk-KZ" sz="14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тақырыбында ата-аналарға арналған ашық есік күніне 1315 ата-ана</a:t>
            </a:r>
            <a:r>
              <a:rPr lang="kk-KZ" sz="1400" dirty="0">
                <a:effectLst/>
                <a:latin typeface="Arial" panose="020B0604020202020204" pitchFamily="34" charset="0"/>
                <a:ea typeface="Calibri" panose="020F0502020204030204" pitchFamily="34" charset="0"/>
                <a:cs typeface="Arial" panose="020B0604020202020204" pitchFamily="34" charset="0"/>
              </a:rPr>
              <a:t>; </a:t>
            </a:r>
            <a:endParaRPr lang="ru-KZ" sz="14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15000"/>
              </a:lnSpc>
              <a:spcAft>
                <a:spcPts val="1000"/>
              </a:spcAft>
            </a:pPr>
            <a:r>
              <a:rPr lang="kk-KZ" sz="1400" dirty="0">
                <a:effectLst/>
                <a:latin typeface="Arial" panose="020B0604020202020204" pitchFamily="34" charset="0"/>
                <a:ea typeface="Calibri" panose="020F0502020204030204" pitchFamily="34" charset="0"/>
                <a:cs typeface="Arial" panose="020B0604020202020204" pitchFamily="34" charset="0"/>
              </a:rPr>
              <a:t>- «Ұрпақтар сабақтастығы» атты Республикалық </a:t>
            </a:r>
            <a:r>
              <a:rPr lang="kk-KZ" sz="1400" b="1" dirty="0">
                <a:effectLst/>
                <a:latin typeface="Arial" panose="020B0604020202020204" pitchFamily="34" charset="0"/>
                <a:ea typeface="Calibri" panose="020F0502020204030204" pitchFamily="34" charset="0"/>
                <a:cs typeface="Arial" panose="020B0604020202020204" pitchFamily="34" charset="0"/>
              </a:rPr>
              <a:t>ата-аналар форумына  </a:t>
            </a:r>
          </a:p>
          <a:p>
            <a:pPr algn="just">
              <a:lnSpc>
                <a:spcPct val="115000"/>
              </a:lnSpc>
              <a:spcAft>
                <a:spcPts val="1000"/>
              </a:spcAft>
            </a:pPr>
            <a:r>
              <a:rPr lang="kk-KZ" sz="14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«Саламатты Ел» Қоғамдық қоры «Отбасы құндылықтарын насихаттау» атты жобасы.</a:t>
            </a:r>
            <a:r>
              <a:rPr lang="kk-KZ" sz="1400" dirty="0">
                <a:latin typeface="Arial" panose="020B0604020202020204" pitchFamily="34" charset="0"/>
                <a:ea typeface="Calibri" panose="020F0502020204030204" pitchFamily="34" charset="0"/>
                <a:cs typeface="Arial" panose="020B0604020202020204" pitchFamily="34" charset="0"/>
              </a:rPr>
              <a:t> </a:t>
            </a:r>
            <a:r>
              <a:rPr lang="kk-KZ" sz="1400" b="1"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«Бала тәрбиесіндегі әкенің рөлі» атты семинар – тренингке</a:t>
            </a:r>
            <a:r>
              <a:rPr lang="kk-KZ" sz="14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102 жас әке;</a:t>
            </a:r>
          </a:p>
          <a:p>
            <a:pPr algn="just">
              <a:lnSpc>
                <a:spcPct val="115000"/>
              </a:lnSpc>
              <a:spcAft>
                <a:spcPts val="1000"/>
              </a:spcAft>
            </a:pPr>
            <a:r>
              <a:rPr lang="kk-KZ" sz="1400" dirty="0">
                <a:solidFill>
                  <a:srgbClr val="050505"/>
                </a:solidFill>
                <a:latin typeface="Arial" panose="020B0604020202020204" pitchFamily="34" charset="0"/>
                <a:ea typeface="Times New Roman" panose="02020603050405020304" pitchFamily="18" charset="0"/>
                <a:cs typeface="Arial" panose="020B0604020202020204" pitchFamily="34" charset="0"/>
              </a:rPr>
              <a:t>- </a:t>
            </a:r>
            <a:r>
              <a:rPr lang="kk-KZ" sz="1400" b="1"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«Әке-шаңырақтың негізгі тірегі»</a:t>
            </a:r>
            <a:r>
              <a:rPr lang="kk-KZ" sz="1400" b="1" dirty="0">
                <a:solidFill>
                  <a:srgbClr val="050505"/>
                </a:solidFill>
                <a:latin typeface="Arial" panose="020B0604020202020204" pitchFamily="34" charset="0"/>
                <a:ea typeface="Times New Roman" panose="02020603050405020304" pitchFamily="18" charset="0"/>
                <a:cs typeface="Times New Roman" panose="02020603050405020304" pitchFamily="18" charset="0"/>
              </a:rPr>
              <a:t> </a:t>
            </a:r>
            <a:r>
              <a:rPr lang="kk-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әкелер форумына  44 әке қатысты. </a:t>
            </a:r>
            <a:endParaRPr lang="ru-KZ"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endParaRPr lang="ru-KZ" sz="14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15000"/>
              </a:lnSpc>
              <a:spcAft>
                <a:spcPts val="1000"/>
              </a:spcAft>
            </a:pPr>
            <a:endParaRPr lang="ru-KZ"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5" name="Рисунок 14">
            <a:extLst>
              <a:ext uri="{FF2B5EF4-FFF2-40B4-BE49-F238E27FC236}">
                <a16:creationId xmlns:a16="http://schemas.microsoft.com/office/drawing/2014/main" id="{A3C4C848-3786-84D2-0A68-804EC37AF2CF}"/>
              </a:ext>
            </a:extLst>
          </p:cNvPr>
          <p:cNvPicPr>
            <a:picLocks noChangeAspect="1"/>
          </p:cNvPicPr>
          <p:nvPr/>
        </p:nvPicPr>
        <p:blipFill>
          <a:blip r:embed="rId3"/>
          <a:stretch>
            <a:fillRect/>
          </a:stretch>
        </p:blipFill>
        <p:spPr>
          <a:xfrm>
            <a:off x="5137067" y="908720"/>
            <a:ext cx="3678744" cy="2032275"/>
          </a:xfrm>
          <a:prstGeom prst="rect">
            <a:avLst/>
          </a:prstGeom>
        </p:spPr>
      </p:pic>
      <p:sp>
        <p:nvSpPr>
          <p:cNvPr id="17" name="TextBox 16">
            <a:extLst>
              <a:ext uri="{FF2B5EF4-FFF2-40B4-BE49-F238E27FC236}">
                <a16:creationId xmlns:a16="http://schemas.microsoft.com/office/drawing/2014/main" id="{E2144FD5-D181-183C-01E5-04813B0594D7}"/>
              </a:ext>
            </a:extLst>
          </p:cNvPr>
          <p:cNvSpPr txBox="1"/>
          <p:nvPr/>
        </p:nvSpPr>
        <p:spPr>
          <a:xfrm>
            <a:off x="4994499" y="3429000"/>
            <a:ext cx="4121482" cy="2252796"/>
          </a:xfrm>
          <a:prstGeom prst="rect">
            <a:avLst/>
          </a:prstGeom>
          <a:noFill/>
        </p:spPr>
        <p:txBody>
          <a:bodyPr wrap="square">
            <a:spAutoFit/>
          </a:bodyPr>
          <a:lstStyle/>
          <a:p>
            <a:pPr marR="88265" indent="450850" algn="just">
              <a:lnSpc>
                <a:spcPct val="107000"/>
              </a:lnSpc>
              <a:spcAft>
                <a:spcPts val="800"/>
              </a:spcAft>
            </a:pPr>
            <a:r>
              <a:rPr lang="kk-KZ" sz="1400" kern="100" dirty="0">
                <a:latin typeface="Arial" panose="020B0604020202020204" pitchFamily="34" charset="0"/>
                <a:ea typeface="Calibri" panose="020F0502020204030204" pitchFamily="34" charset="0"/>
                <a:cs typeface="Arial" panose="020B0604020202020204" pitchFamily="34" charset="0"/>
              </a:rPr>
              <a:t>Б</a:t>
            </a:r>
            <a:r>
              <a:rPr lang="kk-KZ" sz="1400" kern="100" dirty="0">
                <a:effectLst/>
                <a:latin typeface="Arial" panose="020B0604020202020204" pitchFamily="34" charset="0"/>
                <a:ea typeface="Calibri" panose="020F0502020204030204" pitchFamily="34" charset="0"/>
                <a:cs typeface="Arial" panose="020B0604020202020204" pitchFamily="34" charset="0"/>
              </a:rPr>
              <a:t>арлық білім беру ұйымдарында </a:t>
            </a:r>
            <a:r>
              <a:rPr lang="kk-KZ" sz="1400" b="1" kern="100" dirty="0">
                <a:effectLst/>
                <a:latin typeface="Arial" panose="020B0604020202020204" pitchFamily="34" charset="0"/>
                <a:ea typeface="Calibri" panose="020F0502020204030204" pitchFamily="34" charset="0"/>
                <a:cs typeface="Arial" panose="020B0604020202020204" pitchFamily="34" charset="0"/>
              </a:rPr>
              <a:t>Ата-аналарды педагогикалық қолдау орталықтары</a:t>
            </a:r>
            <a:r>
              <a:rPr lang="kk-KZ" sz="1400" kern="100" dirty="0">
                <a:effectLst/>
                <a:latin typeface="Arial" panose="020B0604020202020204" pitchFamily="34" charset="0"/>
                <a:ea typeface="Calibri" panose="020F0502020204030204" pitchFamily="34" charset="0"/>
                <a:cs typeface="Arial" panose="020B0604020202020204" pitchFamily="34" charset="0"/>
              </a:rPr>
              <a:t> құрылды. </a:t>
            </a:r>
          </a:p>
          <a:p>
            <a:pPr marR="88265" indent="450850" algn="just">
              <a:lnSpc>
                <a:spcPct val="107000"/>
              </a:lnSpc>
              <a:spcAft>
                <a:spcPts val="800"/>
              </a:spcAft>
            </a:pPr>
            <a:r>
              <a:rPr lang="ru-KZ" sz="1400" kern="100" dirty="0" err="1">
                <a:effectLst/>
                <a:latin typeface="Arial" panose="020B0604020202020204" pitchFamily="34" charset="0"/>
                <a:ea typeface="Calibri" panose="020F0502020204030204" pitchFamily="34" charset="0"/>
                <a:cs typeface="Arial" panose="020B0604020202020204" pitchFamily="34" charset="0"/>
              </a:rPr>
              <a:t>Адамның</a:t>
            </a:r>
            <a:r>
              <a:rPr lang="ru-KZ" sz="1400" kern="100" dirty="0">
                <a:effectLst/>
                <a:latin typeface="Arial" panose="020B0604020202020204" pitchFamily="34" charset="0"/>
                <a:ea typeface="Calibri" panose="020F0502020204030204" pitchFamily="34" charset="0"/>
                <a:cs typeface="Arial" panose="020B0604020202020204" pitchFamily="34" charset="0"/>
              </a:rPr>
              <a:t> </a:t>
            </a:r>
            <a:r>
              <a:rPr lang="ru-KZ" sz="1400" kern="100" dirty="0" err="1">
                <a:effectLst/>
                <a:latin typeface="Arial" panose="020B0604020202020204" pitchFamily="34" charset="0"/>
                <a:ea typeface="Calibri" panose="020F0502020204030204" pitchFamily="34" charset="0"/>
                <a:cs typeface="Arial" panose="020B0604020202020204" pitchFamily="34" charset="0"/>
              </a:rPr>
              <a:t>үйлесімді</a:t>
            </a:r>
            <a:r>
              <a:rPr lang="ru-KZ" sz="1400" kern="100" dirty="0">
                <a:effectLst/>
                <a:latin typeface="Arial" panose="020B0604020202020204" pitchFamily="34" charset="0"/>
                <a:ea typeface="Calibri" panose="020F0502020204030204" pitchFamily="34" charset="0"/>
                <a:cs typeface="Arial" panose="020B0604020202020204" pitchFamily="34" charset="0"/>
              </a:rPr>
              <a:t> </a:t>
            </a:r>
            <a:r>
              <a:rPr lang="ru-KZ" sz="1400" kern="100" dirty="0" err="1">
                <a:effectLst/>
                <a:latin typeface="Arial" panose="020B0604020202020204" pitchFamily="34" charset="0"/>
                <a:ea typeface="Calibri" panose="020F0502020204030204" pitchFamily="34" charset="0"/>
                <a:cs typeface="Arial" panose="020B0604020202020204" pitchFamily="34" charset="0"/>
              </a:rPr>
              <a:t>дамуы</a:t>
            </a:r>
            <a:r>
              <a:rPr lang="ru-KZ" sz="1400" kern="100" dirty="0">
                <a:effectLst/>
                <a:latin typeface="Arial" panose="020B0604020202020204" pitchFamily="34" charset="0"/>
                <a:ea typeface="Calibri" panose="020F0502020204030204" pitchFamily="34" charset="0"/>
                <a:cs typeface="Arial" panose="020B0604020202020204" pitchFamily="34" charset="0"/>
              </a:rPr>
              <a:t> </a:t>
            </a:r>
            <a:r>
              <a:rPr lang="ru-KZ" sz="1400" kern="100" dirty="0" err="1">
                <a:effectLst/>
                <a:latin typeface="Arial" panose="020B0604020202020204" pitchFamily="34" charset="0"/>
                <a:ea typeface="Calibri" panose="020F0502020204030204" pitchFamily="34" charset="0"/>
                <a:cs typeface="Arial" panose="020B0604020202020204" pitchFamily="34" charset="0"/>
              </a:rPr>
              <a:t>Ұлттық</a:t>
            </a:r>
            <a:r>
              <a:rPr lang="ru-KZ" sz="1400" kern="100" dirty="0">
                <a:effectLst/>
                <a:latin typeface="Arial" panose="020B0604020202020204" pitchFamily="34" charset="0"/>
                <a:ea typeface="Calibri" panose="020F0502020204030204" pitchFamily="34" charset="0"/>
                <a:cs typeface="Arial" panose="020B0604020202020204" pitchFamily="34" charset="0"/>
              </a:rPr>
              <a:t> институты</a:t>
            </a:r>
            <a:r>
              <a:rPr lang="kk-KZ" sz="1400" kern="100" dirty="0">
                <a:effectLst/>
                <a:latin typeface="Arial" panose="020B0604020202020204" pitchFamily="34" charset="0"/>
                <a:ea typeface="Calibri" panose="020F0502020204030204" pitchFamily="34" charset="0"/>
                <a:cs typeface="Arial" panose="020B0604020202020204" pitchFamily="34" charset="0"/>
              </a:rPr>
              <a:t>ның «Ата-аналарға психологиялық-педагогикалық білім берудің ғылыми-әдістемелік негіздері» тақырыбындағы  біліктілік арттыру курстарынан облыс бойынша 402 маман өтті. </a:t>
            </a:r>
            <a:endParaRPr lang="ru-KZ" sz="14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07760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C0519F93-06D6-6F88-7A16-60EA1059FDDC}"/>
              </a:ext>
            </a:extLst>
          </p:cNvPr>
          <p:cNvGraphicFramePr>
            <a:graphicFrameLocks noGrp="1"/>
          </p:cNvGraphicFramePr>
          <p:nvPr>
            <p:extLst>
              <p:ext uri="{D42A27DB-BD31-4B8C-83A1-F6EECF244321}">
                <p14:modId xmlns:p14="http://schemas.microsoft.com/office/powerpoint/2010/main" val="134078221"/>
              </p:ext>
            </p:extLst>
          </p:nvPr>
        </p:nvGraphicFramePr>
        <p:xfrm>
          <a:off x="518120" y="404664"/>
          <a:ext cx="8064896" cy="6274588"/>
        </p:xfrm>
        <a:graphic>
          <a:graphicData uri="http://schemas.openxmlformats.org/drawingml/2006/table">
            <a:tbl>
              <a:tblPr firstRow="1" firstCol="1" bandRow="1">
                <a:tableStyleId>{5C22544A-7EE6-4342-B048-85BDC9FD1C3A}</a:tableStyleId>
              </a:tblPr>
              <a:tblGrid>
                <a:gridCol w="312394">
                  <a:extLst>
                    <a:ext uri="{9D8B030D-6E8A-4147-A177-3AD203B41FA5}">
                      <a16:colId xmlns:a16="http://schemas.microsoft.com/office/drawing/2014/main" val="2771808988"/>
                    </a:ext>
                  </a:extLst>
                </a:gridCol>
                <a:gridCol w="3720054">
                  <a:extLst>
                    <a:ext uri="{9D8B030D-6E8A-4147-A177-3AD203B41FA5}">
                      <a16:colId xmlns:a16="http://schemas.microsoft.com/office/drawing/2014/main" val="843020086"/>
                    </a:ext>
                  </a:extLst>
                </a:gridCol>
                <a:gridCol w="4032448">
                  <a:extLst>
                    <a:ext uri="{9D8B030D-6E8A-4147-A177-3AD203B41FA5}">
                      <a16:colId xmlns:a16="http://schemas.microsoft.com/office/drawing/2014/main" val="978616579"/>
                    </a:ext>
                  </a:extLst>
                </a:gridCol>
              </a:tblGrid>
              <a:tr h="312718">
                <a:tc>
                  <a:txBody>
                    <a:bodyPr/>
                    <a:lstStyle/>
                    <a:p>
                      <a:pPr algn="ctr">
                        <a:lnSpc>
                          <a:spcPct val="115000"/>
                        </a:lnSpc>
                        <a:spcAft>
                          <a:spcPts val="1000"/>
                        </a:spcAft>
                        <a:tabLst>
                          <a:tab pos="-90170" algn="l"/>
                        </a:tabLst>
                      </a:pPr>
                      <a:r>
                        <a:rPr lang="ru-RU" sz="1400" dirty="0">
                          <a:effectLst/>
                          <a:latin typeface="Arial" panose="020B0604020202020204" pitchFamily="34" charset="0"/>
                          <a:cs typeface="Arial" panose="020B0604020202020204" pitchFamily="34" charset="0"/>
                        </a:rPr>
                        <a:t>р/с</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algn="ctr">
                        <a:lnSpc>
                          <a:spcPct val="115000"/>
                        </a:lnSpc>
                        <a:spcAft>
                          <a:spcPts val="1000"/>
                        </a:spcAft>
                        <a:tabLst>
                          <a:tab pos="-90170" algn="l"/>
                        </a:tabLst>
                      </a:pPr>
                      <a:r>
                        <a:rPr lang="ru-RU" sz="1400" dirty="0" err="1">
                          <a:effectLst/>
                          <a:latin typeface="Arial" panose="020B0604020202020204" pitchFamily="34" charset="0"/>
                          <a:cs typeface="Arial" panose="020B0604020202020204" pitchFamily="34" charset="0"/>
                        </a:rPr>
                        <a:t>Жоба</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атаулары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algn="ctr">
                        <a:lnSpc>
                          <a:spcPct val="115000"/>
                        </a:lnSpc>
                        <a:spcAft>
                          <a:spcPts val="1000"/>
                        </a:spcAft>
                        <a:tabLst>
                          <a:tab pos="-90170" algn="l"/>
                        </a:tabLst>
                      </a:pPr>
                      <a:r>
                        <a:rPr lang="ru-RU" sz="1400">
                          <a:effectLst/>
                          <a:latin typeface="Arial" panose="020B0604020202020204" pitchFamily="34" charset="0"/>
                          <a:cs typeface="Arial" panose="020B0604020202020204" pitchFamily="34" charset="0"/>
                        </a:rPr>
                        <a:t>Қамтылғандар саны</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1453067550"/>
                  </a:ext>
                </a:extLst>
              </a:tr>
              <a:tr h="328868">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1</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ru-RU" sz="1400" dirty="0">
                          <a:effectLst/>
                          <a:latin typeface="Arial" panose="020B0604020202020204" pitchFamily="34" charset="0"/>
                          <a:cs typeface="Arial" panose="020B0604020202020204" pitchFamily="34" charset="0"/>
                        </a:rPr>
                        <a:t>«</a:t>
                      </a:r>
                      <a:r>
                        <a:rPr lang="ru-RU" sz="1400" dirty="0" err="1">
                          <a:effectLst/>
                          <a:latin typeface="Arial" panose="020B0604020202020204" pitchFamily="34" charset="0"/>
                          <a:cs typeface="Arial" panose="020B0604020202020204" pitchFamily="34" charset="0"/>
                        </a:rPr>
                        <a:t>Оқуға</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құштар</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мектеп</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жобасы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109 білім беру ұйымында жұмыс жасайды. Қамтылғандар саны:42846</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2082357457"/>
                  </a:ext>
                </a:extLst>
              </a:tr>
              <a:tr h="328868">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2</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«Отбасы – орта мектеп</a:t>
                      </a:r>
                      <a:r>
                        <a:rPr lang="ru-RU" sz="1400" dirty="0">
                          <a:effectLst/>
                          <a:latin typeface="Arial" panose="020B0604020202020204" pitchFamily="34" charset="0"/>
                          <a:cs typeface="Arial" panose="020B0604020202020204" pitchFamily="34" charset="0"/>
                        </a:rPr>
                        <a:t>»</a:t>
                      </a:r>
                      <a:r>
                        <a:rPr lang="kk-KZ" sz="1400" dirty="0">
                          <a:effectLst/>
                          <a:latin typeface="Arial" panose="020B0604020202020204" pitchFamily="34" charset="0"/>
                          <a:cs typeface="Arial" panose="020B0604020202020204" pitchFamily="34" charset="0"/>
                        </a:rPr>
                        <a:t> аналар, әкелер, әжелер мектебі</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жоба</a:t>
                      </a:r>
                      <a:r>
                        <a:rPr lang="kk-KZ" sz="1400" dirty="0">
                          <a:effectLst/>
                          <a:latin typeface="Arial" panose="020B0604020202020204" pitchFamily="34" charset="0"/>
                          <a:cs typeface="Arial" panose="020B0604020202020204" pitchFamily="34" charset="0"/>
                        </a:rPr>
                        <a:t>лары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53 білім беру ұйымында жұмыс жасайды. Қамтылғандар саны:5762</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273774866"/>
                  </a:ext>
                </a:extLst>
              </a:tr>
              <a:tr h="495991">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3</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«Дәстүр мен ғұрып»  жобасы, «Ұлттық құндылықтар тәрбиенің түп қазығы» жобасы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8</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білім</a:t>
                      </a:r>
                      <a:r>
                        <a:rPr lang="ru-RU" sz="1400" dirty="0">
                          <a:effectLst/>
                          <a:latin typeface="Arial" panose="020B0604020202020204" pitchFamily="34" charset="0"/>
                          <a:cs typeface="Arial" panose="020B0604020202020204" pitchFamily="34" charset="0"/>
                        </a:rPr>
                        <a:t> беру </a:t>
                      </a:r>
                      <a:r>
                        <a:rPr lang="ru-RU" sz="1400" dirty="0" err="1">
                          <a:effectLst/>
                          <a:latin typeface="Arial" panose="020B0604020202020204" pitchFamily="34" charset="0"/>
                          <a:cs typeface="Arial" panose="020B0604020202020204" pitchFamily="34" charset="0"/>
                        </a:rPr>
                        <a:t>ұйымында</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жұмыс</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жасайды</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Қамтылғандар</a:t>
                      </a:r>
                      <a:r>
                        <a:rPr lang="ru-RU" sz="1400" dirty="0">
                          <a:effectLst/>
                          <a:latin typeface="Arial" panose="020B0604020202020204" pitchFamily="34" charset="0"/>
                          <a:cs typeface="Arial" panose="020B0604020202020204" pitchFamily="34" charset="0"/>
                        </a:rPr>
                        <a:t> саны:</a:t>
                      </a:r>
                      <a:r>
                        <a:rPr lang="kk-KZ" sz="1400" dirty="0">
                          <a:effectLst/>
                          <a:latin typeface="Arial" panose="020B0604020202020204" pitchFamily="34" charset="0"/>
                          <a:cs typeface="Arial" panose="020B0604020202020204" pitchFamily="34" charset="0"/>
                        </a:rPr>
                        <a:t>4603</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3360217575"/>
                  </a:ext>
                </a:extLst>
              </a:tr>
              <a:tr h="245306">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4</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ru-RU" sz="1400" dirty="0">
                          <a:effectLst/>
                          <a:latin typeface="Arial" panose="020B0604020202020204" pitchFamily="34" charset="0"/>
                          <a:cs typeface="Arial" panose="020B0604020202020204" pitchFamily="34" charset="0"/>
                        </a:rPr>
                        <a:t>«</a:t>
                      </a:r>
                      <a:r>
                        <a:rPr lang="kk-KZ" sz="1400" dirty="0">
                          <a:effectLst/>
                          <a:latin typeface="Arial" panose="020B0604020202020204" pitchFamily="34" charset="0"/>
                          <a:cs typeface="Arial" panose="020B0604020202020204" pitchFamily="34" charset="0"/>
                        </a:rPr>
                        <a:t>Дебат қозғалысы</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жобасы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92 білім беру ұйымында жұмыс жасайды. Қамтылғандар саны:3920</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3312458848"/>
                  </a:ext>
                </a:extLst>
              </a:tr>
              <a:tr h="495991">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5</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«Өзін-өзі басқару» ұйымдары  жобасы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85 білім беру ұйымында жұмыс жасайды. Қамтылғандар саны:7818</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3962325108"/>
                  </a:ext>
                </a:extLst>
              </a:tr>
              <a:tr h="495991">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6</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Адал ұрпақ  жобасы (қайырымдылық)</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ru-KZ" sz="1400" dirty="0">
                          <a:effectLst/>
                          <a:latin typeface="Arial" panose="020B0604020202020204" pitchFamily="34" charset="0"/>
                          <a:cs typeface="Arial" panose="020B0604020202020204" pitchFamily="34" charset="0"/>
                        </a:rPr>
                        <a:t>38 </a:t>
                      </a:r>
                      <a:r>
                        <a:rPr lang="ru-KZ" sz="1400" dirty="0" err="1">
                          <a:effectLst/>
                          <a:latin typeface="Arial" panose="020B0604020202020204" pitchFamily="34" charset="0"/>
                          <a:cs typeface="Arial" panose="020B0604020202020204" pitchFamily="34" charset="0"/>
                        </a:rPr>
                        <a:t>білім</a:t>
                      </a:r>
                      <a:r>
                        <a:rPr lang="ru-KZ" sz="1400" dirty="0">
                          <a:effectLst/>
                          <a:latin typeface="Arial" panose="020B0604020202020204" pitchFamily="34" charset="0"/>
                          <a:cs typeface="Arial" panose="020B0604020202020204" pitchFamily="34" charset="0"/>
                        </a:rPr>
                        <a:t> беру </a:t>
                      </a:r>
                      <a:r>
                        <a:rPr lang="ru-KZ" sz="1400" dirty="0" err="1">
                          <a:effectLst/>
                          <a:latin typeface="Arial" panose="020B0604020202020204" pitchFamily="34" charset="0"/>
                          <a:cs typeface="Arial" panose="020B0604020202020204" pitchFamily="34" charset="0"/>
                        </a:rPr>
                        <a:t>ұйымында</a:t>
                      </a:r>
                      <a:r>
                        <a:rPr lang="ru-KZ" sz="1400" dirty="0">
                          <a:effectLst/>
                          <a:latin typeface="Arial" panose="020B0604020202020204" pitchFamily="34" charset="0"/>
                          <a:cs typeface="Arial" panose="020B0604020202020204" pitchFamily="34" charset="0"/>
                        </a:rPr>
                        <a:t> </a:t>
                      </a:r>
                      <a:r>
                        <a:rPr lang="ru-KZ" sz="1400" dirty="0" err="1">
                          <a:effectLst/>
                          <a:latin typeface="Arial" panose="020B0604020202020204" pitchFamily="34" charset="0"/>
                          <a:cs typeface="Arial" panose="020B0604020202020204" pitchFamily="34" charset="0"/>
                        </a:rPr>
                        <a:t>жұмыс</a:t>
                      </a:r>
                      <a:r>
                        <a:rPr lang="ru-KZ" sz="1400" dirty="0">
                          <a:effectLst/>
                          <a:latin typeface="Arial" panose="020B0604020202020204" pitchFamily="34" charset="0"/>
                          <a:cs typeface="Arial" panose="020B0604020202020204" pitchFamily="34" charset="0"/>
                        </a:rPr>
                        <a:t> </a:t>
                      </a:r>
                      <a:r>
                        <a:rPr lang="ru-KZ" sz="1400" dirty="0" err="1">
                          <a:effectLst/>
                          <a:latin typeface="Arial" panose="020B0604020202020204" pitchFamily="34" charset="0"/>
                          <a:cs typeface="Arial" panose="020B0604020202020204" pitchFamily="34" charset="0"/>
                        </a:rPr>
                        <a:t>жасайды</a:t>
                      </a:r>
                      <a:r>
                        <a:rPr lang="ru-KZ" sz="1400" dirty="0">
                          <a:effectLst/>
                          <a:latin typeface="Arial" panose="020B0604020202020204" pitchFamily="34" charset="0"/>
                          <a:cs typeface="Arial" panose="020B0604020202020204" pitchFamily="34" charset="0"/>
                        </a:rPr>
                        <a:t>. </a:t>
                      </a:r>
                      <a:r>
                        <a:rPr lang="ru-KZ" sz="1400" dirty="0" err="1">
                          <a:effectLst/>
                          <a:latin typeface="Arial" panose="020B0604020202020204" pitchFamily="34" charset="0"/>
                          <a:cs typeface="Arial" panose="020B0604020202020204" pitchFamily="34" charset="0"/>
                        </a:rPr>
                        <a:t>Қамтылғандар</a:t>
                      </a:r>
                      <a:r>
                        <a:rPr lang="ru-KZ" sz="1400" dirty="0">
                          <a:effectLst/>
                          <a:latin typeface="Arial" panose="020B0604020202020204" pitchFamily="34" charset="0"/>
                          <a:cs typeface="Arial" panose="020B0604020202020204" pitchFamily="34" charset="0"/>
                        </a:rPr>
                        <a:t> саны:3003</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1444462184"/>
                  </a:ext>
                </a:extLst>
              </a:tr>
              <a:tr h="412429">
                <a:tc>
                  <a:txBody>
                    <a:bodyPr/>
                    <a:lstStyle/>
                    <a:p>
                      <a:pPr algn="ctr">
                        <a:lnSpc>
                          <a:spcPct val="115000"/>
                        </a:lnSpc>
                        <a:spcAft>
                          <a:spcPts val="1000"/>
                        </a:spcAft>
                        <a:tabLst>
                          <a:tab pos="90170" algn="l"/>
                        </a:tabLst>
                      </a:pPr>
                      <a:r>
                        <a:rPr lang="ru-KZ" sz="1400">
                          <a:effectLst/>
                          <a:latin typeface="Arial" panose="020B0604020202020204" pitchFamily="34" charset="0"/>
                          <a:cs typeface="Arial" panose="020B0604020202020204" pitchFamily="34" charset="0"/>
                        </a:rPr>
                        <a:t>7</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ru-RU" sz="1400" dirty="0">
                          <a:effectLst/>
                          <a:latin typeface="Arial" panose="020B0604020202020204" pitchFamily="34" charset="0"/>
                          <a:cs typeface="Arial" panose="020B0604020202020204" pitchFamily="34" charset="0"/>
                        </a:rPr>
                        <a:t>«</a:t>
                      </a:r>
                      <a:r>
                        <a:rPr lang="ru-RU" sz="1400" dirty="0" err="1">
                          <a:effectLst/>
                          <a:latin typeface="Arial" panose="020B0604020202020204" pitchFamily="34" charset="0"/>
                          <a:cs typeface="Arial" panose="020B0604020202020204" pitchFamily="34" charset="0"/>
                        </a:rPr>
                        <a:t>Балалар</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және</a:t>
                      </a:r>
                      <a:r>
                        <a:rPr lang="ru-RU" sz="1400" dirty="0">
                          <a:effectLst/>
                          <a:latin typeface="Arial" panose="020B0604020202020204" pitchFamily="34" charset="0"/>
                          <a:cs typeface="Arial" panose="020B0604020202020204" pitchFamily="34" charset="0"/>
                        </a:rPr>
                        <a:t> театр»  </a:t>
                      </a:r>
                      <a:r>
                        <a:rPr lang="ru-RU" sz="1400" dirty="0" err="1">
                          <a:effectLst/>
                          <a:latin typeface="Arial" panose="020B0604020202020204" pitchFamily="34" charset="0"/>
                          <a:cs typeface="Arial" panose="020B0604020202020204" pitchFamily="34" charset="0"/>
                        </a:rPr>
                        <a:t>жобасы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62 білім беру ұйымында жұмыс жасайды. Қамтылғандар саны:1828</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3143505698"/>
                  </a:ext>
                </a:extLst>
              </a:tr>
              <a:tr h="328868">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8</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ru-RU" sz="1400" dirty="0">
                          <a:effectLst/>
                          <a:latin typeface="Arial" panose="020B0604020202020204" pitchFamily="34" charset="0"/>
                          <a:cs typeface="Arial" panose="020B0604020202020204" pitchFamily="34" charset="0"/>
                        </a:rPr>
                        <a:t>«</a:t>
                      </a:r>
                      <a:r>
                        <a:rPr lang="ru-RU" sz="1400" dirty="0" err="1">
                          <a:effectLst/>
                          <a:latin typeface="Arial" panose="020B0604020202020204" pitchFamily="34" charset="0"/>
                          <a:cs typeface="Arial" panose="020B0604020202020204" pitchFamily="34" charset="0"/>
                        </a:rPr>
                        <a:t>Домбыра</a:t>
                      </a:r>
                      <a:r>
                        <a:rPr lang="ru-RU" sz="1400" dirty="0">
                          <a:effectLst/>
                          <a:latin typeface="Arial" panose="020B0604020202020204" pitchFamily="34" charset="0"/>
                          <a:cs typeface="Arial" panose="020B0604020202020204" pitchFamily="34" charset="0"/>
                        </a:rPr>
                        <a:t>-дастан» </a:t>
                      </a:r>
                      <a:r>
                        <a:rPr lang="ru-RU" sz="1400" dirty="0" err="1">
                          <a:effectLst/>
                          <a:latin typeface="Arial" panose="020B0604020202020204" pitchFamily="34" charset="0"/>
                          <a:cs typeface="Arial" panose="020B0604020202020204" pitchFamily="34" charset="0"/>
                        </a:rPr>
                        <a:t>жобасы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49 </a:t>
                      </a:r>
                      <a:r>
                        <a:rPr lang="ru-RU" sz="1400" dirty="0" err="1">
                          <a:effectLst/>
                          <a:latin typeface="Arial" panose="020B0604020202020204" pitchFamily="34" charset="0"/>
                          <a:cs typeface="Arial" panose="020B0604020202020204" pitchFamily="34" charset="0"/>
                        </a:rPr>
                        <a:t>білім</a:t>
                      </a:r>
                      <a:r>
                        <a:rPr lang="ru-RU" sz="1400" dirty="0">
                          <a:effectLst/>
                          <a:latin typeface="Arial" panose="020B0604020202020204" pitchFamily="34" charset="0"/>
                          <a:cs typeface="Arial" panose="020B0604020202020204" pitchFamily="34" charset="0"/>
                        </a:rPr>
                        <a:t> беру </a:t>
                      </a:r>
                      <a:r>
                        <a:rPr lang="ru-RU" sz="1400" dirty="0" err="1">
                          <a:effectLst/>
                          <a:latin typeface="Arial" panose="020B0604020202020204" pitchFamily="34" charset="0"/>
                          <a:cs typeface="Arial" panose="020B0604020202020204" pitchFamily="34" charset="0"/>
                        </a:rPr>
                        <a:t>ұйымында</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жұмыс</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жасайды</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Қамтылғандар</a:t>
                      </a:r>
                      <a:r>
                        <a:rPr lang="ru-RU" sz="1400" dirty="0">
                          <a:effectLst/>
                          <a:latin typeface="Arial" panose="020B0604020202020204" pitchFamily="34" charset="0"/>
                          <a:cs typeface="Arial" panose="020B0604020202020204" pitchFamily="34" charset="0"/>
                        </a:rPr>
                        <a:t> саны:</a:t>
                      </a:r>
                      <a:r>
                        <a:rPr lang="kk-KZ" sz="1400" dirty="0">
                          <a:effectLst/>
                          <a:latin typeface="Arial" panose="020B0604020202020204" pitchFamily="34" charset="0"/>
                          <a:cs typeface="Arial" panose="020B0604020202020204" pitchFamily="34" charset="0"/>
                        </a:rPr>
                        <a:t>967</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120343164"/>
                  </a:ext>
                </a:extLst>
              </a:tr>
              <a:tr h="328868">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9</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«Еңбек- елдің мұраты», «Еңбегі адал жас өрен» жобасы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21 білім беру ұйымында жұмыс жасайды. Қамтылғандар саны:2683</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418432262"/>
                  </a:ext>
                </a:extLst>
              </a:tr>
              <a:tr h="495991">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10</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a:t>
                      </a:r>
                      <a:r>
                        <a:rPr lang="ru-RU" sz="1400" dirty="0" err="1">
                          <a:effectLst/>
                          <a:latin typeface="Arial" panose="020B0604020202020204" pitchFamily="34" charset="0"/>
                          <a:cs typeface="Arial" panose="020B0604020202020204" pitchFamily="34" charset="0"/>
                        </a:rPr>
                        <a:t>Жеткіншектің</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жеті</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жарғысы</a:t>
                      </a:r>
                      <a:r>
                        <a:rPr lang="kk-KZ" sz="1400" dirty="0">
                          <a:effectLst/>
                          <a:latin typeface="Arial" panose="020B0604020202020204" pitchFamily="34" charset="0"/>
                          <a:cs typeface="Arial" panose="020B0604020202020204" pitchFamily="34" charset="0"/>
                        </a:rPr>
                        <a:t>» жобасы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19 білім беру ұйымында жұмыс жасайды. </a:t>
                      </a:r>
                      <a:r>
                        <a:rPr lang="ru-RU" sz="1400" dirty="0" err="1">
                          <a:effectLst/>
                          <a:latin typeface="Arial" panose="020B0604020202020204" pitchFamily="34" charset="0"/>
                          <a:cs typeface="Arial" panose="020B0604020202020204" pitchFamily="34" charset="0"/>
                        </a:rPr>
                        <a:t>Қамтылғандар</a:t>
                      </a:r>
                      <a:r>
                        <a:rPr lang="ru-RU" sz="1400" dirty="0">
                          <a:effectLst/>
                          <a:latin typeface="Arial" panose="020B0604020202020204" pitchFamily="34" charset="0"/>
                          <a:cs typeface="Arial" panose="020B0604020202020204" pitchFamily="34" charset="0"/>
                        </a:rPr>
                        <a:t> саны:</a:t>
                      </a:r>
                      <a:r>
                        <a:rPr lang="kk-KZ" sz="1400" dirty="0">
                          <a:effectLst/>
                          <a:latin typeface="Arial" panose="020B0604020202020204" pitchFamily="34" charset="0"/>
                          <a:cs typeface="Arial" panose="020B0604020202020204" pitchFamily="34" charset="0"/>
                        </a:rPr>
                        <a:t>5170</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3326699591"/>
                  </a:ext>
                </a:extLst>
              </a:tr>
              <a:tr h="245306">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11</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Адал ұрпақ, Ұлағатты ұрпақ, патриоттық бағыт жобалары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51 білім беру ұйымында жұмыс жасайды. Қамтылғандар саны:3482</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428081670"/>
                  </a:ext>
                </a:extLst>
              </a:tr>
              <a:tr h="245306">
                <a:tc>
                  <a:txBody>
                    <a:bodyPr/>
                    <a:lstStyle/>
                    <a:p>
                      <a:pPr algn="ctr">
                        <a:lnSpc>
                          <a:spcPct val="115000"/>
                        </a:lnSpc>
                        <a:spcAft>
                          <a:spcPts val="1000"/>
                        </a:spcAft>
                        <a:tabLst>
                          <a:tab pos="90170" algn="l"/>
                        </a:tabLst>
                      </a:pPr>
                      <a:r>
                        <a:rPr lang="kk-KZ" sz="1400">
                          <a:effectLst/>
                          <a:latin typeface="Arial" panose="020B0604020202020204" pitchFamily="34" charset="0"/>
                          <a:cs typeface="Arial" panose="020B0604020202020204" pitchFamily="34" charset="0"/>
                        </a:rPr>
                        <a:t>12</a:t>
                      </a:r>
                      <a:endParaRPr lang="ru-KZ" sz="140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L="22225" marR="116205"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Қайрымдылық жобасы</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tc>
                  <a:txBody>
                    <a:bodyPr/>
                    <a:lstStyle/>
                    <a:p>
                      <a:pPr marR="21590" algn="l">
                        <a:lnSpc>
                          <a:spcPct val="115000"/>
                        </a:lnSpc>
                        <a:spcAft>
                          <a:spcPts val="1000"/>
                        </a:spcAft>
                        <a:tabLst>
                          <a:tab pos="90170" algn="l"/>
                        </a:tabLst>
                      </a:pPr>
                      <a:r>
                        <a:rPr lang="kk-KZ" sz="1400" dirty="0">
                          <a:effectLst/>
                          <a:latin typeface="Arial" panose="020B0604020202020204" pitchFamily="34" charset="0"/>
                          <a:cs typeface="Arial" panose="020B0604020202020204" pitchFamily="34" charset="0"/>
                        </a:rPr>
                        <a:t>9 білім беру ұйымында жұмыс жасайды. Қамтылғандар саны:2375</a:t>
                      </a:r>
                      <a:endParaRPr lang="ru-KZ" sz="1400" dirty="0">
                        <a:effectLst/>
                        <a:latin typeface="Arial" panose="020B0604020202020204" pitchFamily="34" charset="0"/>
                        <a:ea typeface="Calibri" panose="020F0502020204030204" pitchFamily="34" charset="0"/>
                        <a:cs typeface="Arial" panose="020B0604020202020204" pitchFamily="34" charset="0"/>
                      </a:endParaRPr>
                    </a:p>
                  </a:txBody>
                  <a:tcPr marL="25152" marR="25152" marT="0" marB="0"/>
                </a:tc>
                <a:extLst>
                  <a:ext uri="{0D108BD9-81ED-4DB2-BD59-A6C34878D82A}">
                    <a16:rowId xmlns:a16="http://schemas.microsoft.com/office/drawing/2014/main" val="967089437"/>
                  </a:ext>
                </a:extLst>
              </a:tr>
            </a:tbl>
          </a:graphicData>
        </a:graphic>
      </p:graphicFrame>
      <p:sp>
        <p:nvSpPr>
          <p:cNvPr id="3" name="Rectangle 1">
            <a:extLst>
              <a:ext uri="{FF2B5EF4-FFF2-40B4-BE49-F238E27FC236}">
                <a16:creationId xmlns:a16="http://schemas.microsoft.com/office/drawing/2014/main" id="{5E1C7588-BA10-0E9E-BAD9-7512BB117144}"/>
              </a:ext>
            </a:extLst>
          </p:cNvPr>
          <p:cNvSpPr>
            <a:spLocks noChangeArrowheads="1"/>
          </p:cNvSpPr>
          <p:nvPr/>
        </p:nvSpPr>
        <p:spPr bwMode="auto">
          <a:xfrm>
            <a:off x="-26930" y="-4936"/>
            <a:ext cx="9154997" cy="369332"/>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lvl1pPr indent="360363" fontAlgn="base">
              <a:spcBef>
                <a:spcPct val="0"/>
              </a:spcBef>
              <a:spcAft>
                <a:spcPct val="0"/>
              </a:spcAft>
              <a:tabLst>
                <a:tab pos="361950" algn="l"/>
              </a:tabLst>
              <a:defRPr>
                <a:solidFill>
                  <a:schemeClr val="tx1"/>
                </a:solidFill>
                <a:latin typeface="Arial" pitchFamily="34" charset="0"/>
                <a:cs typeface="Arial" pitchFamily="34" charset="0"/>
              </a:defRPr>
            </a:lvl1pPr>
            <a:lvl2pPr fontAlgn="base">
              <a:spcBef>
                <a:spcPct val="0"/>
              </a:spcBef>
              <a:spcAft>
                <a:spcPct val="0"/>
              </a:spcAft>
              <a:tabLst>
                <a:tab pos="361950" algn="l"/>
              </a:tabLst>
              <a:defRPr>
                <a:solidFill>
                  <a:schemeClr val="tx1"/>
                </a:solidFill>
                <a:latin typeface="Arial" pitchFamily="34" charset="0"/>
                <a:cs typeface="Arial" pitchFamily="34" charset="0"/>
              </a:defRPr>
            </a:lvl2pPr>
            <a:lvl3pPr fontAlgn="base">
              <a:spcBef>
                <a:spcPct val="0"/>
              </a:spcBef>
              <a:spcAft>
                <a:spcPct val="0"/>
              </a:spcAft>
              <a:tabLst>
                <a:tab pos="361950" algn="l"/>
              </a:tabLst>
              <a:defRPr>
                <a:solidFill>
                  <a:schemeClr val="tx1"/>
                </a:solidFill>
                <a:latin typeface="Arial" pitchFamily="34" charset="0"/>
                <a:cs typeface="Arial" pitchFamily="34" charset="0"/>
              </a:defRPr>
            </a:lvl3pPr>
            <a:lvl4pPr fontAlgn="base">
              <a:spcBef>
                <a:spcPct val="0"/>
              </a:spcBef>
              <a:spcAft>
                <a:spcPct val="0"/>
              </a:spcAft>
              <a:tabLst>
                <a:tab pos="361950" algn="l"/>
              </a:tabLst>
              <a:defRPr>
                <a:solidFill>
                  <a:schemeClr val="tx1"/>
                </a:solidFill>
                <a:latin typeface="Arial" pitchFamily="34" charset="0"/>
                <a:cs typeface="Arial" pitchFamily="34" charset="0"/>
              </a:defRPr>
            </a:lvl4pPr>
            <a:lvl5pPr fontAlgn="base">
              <a:spcBef>
                <a:spcPct val="0"/>
              </a:spcBef>
              <a:spcAft>
                <a:spcPct val="0"/>
              </a:spcAft>
              <a:tabLst>
                <a:tab pos="361950" algn="l"/>
              </a:tabLst>
              <a:defRPr>
                <a:solidFill>
                  <a:schemeClr val="tx1"/>
                </a:solidFill>
                <a:latin typeface="Arial" pitchFamily="34" charset="0"/>
                <a:cs typeface="Arial" pitchFamily="34" charset="0"/>
              </a:defRPr>
            </a:lvl5pPr>
            <a:lvl6pPr fontAlgn="base">
              <a:spcBef>
                <a:spcPct val="0"/>
              </a:spcBef>
              <a:spcAft>
                <a:spcPct val="0"/>
              </a:spcAft>
              <a:tabLst>
                <a:tab pos="361950" algn="l"/>
              </a:tabLst>
              <a:defRPr>
                <a:solidFill>
                  <a:schemeClr val="tx1"/>
                </a:solidFill>
                <a:latin typeface="Arial" pitchFamily="34" charset="0"/>
                <a:cs typeface="Arial" pitchFamily="34" charset="0"/>
              </a:defRPr>
            </a:lvl6pPr>
            <a:lvl7pPr fontAlgn="base">
              <a:spcBef>
                <a:spcPct val="0"/>
              </a:spcBef>
              <a:spcAft>
                <a:spcPct val="0"/>
              </a:spcAft>
              <a:tabLst>
                <a:tab pos="361950" algn="l"/>
              </a:tabLst>
              <a:defRPr>
                <a:solidFill>
                  <a:schemeClr val="tx1"/>
                </a:solidFill>
                <a:latin typeface="Arial" pitchFamily="34" charset="0"/>
                <a:cs typeface="Arial" pitchFamily="34" charset="0"/>
              </a:defRPr>
            </a:lvl7pPr>
            <a:lvl8pPr fontAlgn="base">
              <a:spcBef>
                <a:spcPct val="0"/>
              </a:spcBef>
              <a:spcAft>
                <a:spcPct val="0"/>
              </a:spcAft>
              <a:tabLst>
                <a:tab pos="361950" algn="l"/>
              </a:tabLst>
              <a:defRPr>
                <a:solidFill>
                  <a:schemeClr val="tx1"/>
                </a:solidFill>
                <a:latin typeface="Arial" pitchFamily="34" charset="0"/>
                <a:cs typeface="Arial" pitchFamily="34" charset="0"/>
              </a:defRPr>
            </a:lvl8pPr>
            <a:lvl9pPr fontAlgn="base">
              <a:spcBef>
                <a:spcPct val="0"/>
              </a:spcBef>
              <a:spcAft>
                <a:spcPct val="0"/>
              </a:spcAft>
              <a:tabLst>
                <a:tab pos="361950" algn="l"/>
              </a:tabLst>
              <a:defRPr>
                <a:solidFill>
                  <a:schemeClr val="tx1"/>
                </a:solidFill>
                <a:latin typeface="Arial" pitchFamily="34" charset="0"/>
                <a:cs typeface="Arial" pitchFamily="34" charset="0"/>
              </a:defRPr>
            </a:lvl9pPr>
          </a:lstStyle>
          <a:p>
            <a:pPr marL="0" marR="0" lvl="0" indent="360363" algn="ctr" defTabSz="914400" rtl="0" eaLnBrk="1" fontAlgn="base" latinLnBrk="0" hangingPunct="1">
              <a:lnSpc>
                <a:spcPct val="100000"/>
              </a:lnSpc>
              <a:spcBef>
                <a:spcPct val="0"/>
              </a:spcBef>
              <a:spcAft>
                <a:spcPct val="0"/>
              </a:spcAft>
              <a:buClrTx/>
              <a:buSzTx/>
              <a:buFontTx/>
              <a:buNone/>
              <a:tabLst>
                <a:tab pos="361950" algn="l"/>
              </a:tabLst>
            </a:pPr>
            <a:r>
              <a:rPr kumimoji="0" lang="kk-KZ" altLang="ru-RU" b="1" i="0" u="none" strike="noStrike" cap="none" normalizeH="0" baseline="0" dirty="0">
                <a:ln>
                  <a:noFill/>
                </a:ln>
                <a:solidFill>
                  <a:schemeClr val="bg1"/>
                </a:solidFill>
                <a:effectLst/>
                <a:ea typeface="Times New Roman" pitchFamily="18" charset="0"/>
              </a:rPr>
              <a:t>ЖОБАЛАР</a:t>
            </a:r>
            <a:endParaRPr kumimoji="0" lang="ru-RU" altLang="ru-RU" b="1" i="0" u="none" strike="noStrike" cap="none" normalizeH="0" baseline="0" dirty="0">
              <a:ln>
                <a:noFill/>
              </a:ln>
              <a:solidFill>
                <a:schemeClr val="bg1"/>
              </a:solidFill>
              <a:effectLst/>
              <a:ea typeface="Times New Roman" pitchFamily="18" charset="0"/>
            </a:endParaRPr>
          </a:p>
        </p:txBody>
      </p:sp>
    </p:spTree>
    <p:extLst>
      <p:ext uri="{BB962C8B-B14F-4D97-AF65-F5344CB8AC3E}">
        <p14:creationId xmlns:p14="http://schemas.microsoft.com/office/powerpoint/2010/main" val="3641096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95536" y="103932"/>
            <a:ext cx="3528392" cy="400110"/>
          </a:xfrm>
          <a:prstGeom prst="rect">
            <a:avLst/>
          </a:prstGeom>
        </p:spPr>
        <p:txBody>
          <a:bodyPr wrap="square">
            <a:spAutoFit/>
          </a:bodyPr>
          <a:lstStyle/>
          <a:p>
            <a:pPr algn="ctr"/>
            <a:r>
              <a:rPr lang="kk-KZ" sz="2000" b="1" dirty="0">
                <a:solidFill>
                  <a:prstClr val="black"/>
                </a:solidFill>
                <a:latin typeface="Arial" panose="020B0604020202020204" pitchFamily="34" charset="0"/>
                <a:cs typeface="Arial" panose="020B0604020202020204" pitchFamily="34" charset="0"/>
              </a:rPr>
              <a:t> </a:t>
            </a:r>
            <a:endParaRPr lang="ru-RU" sz="2000" dirty="0">
              <a:solidFill>
                <a:prstClr val="black"/>
              </a:solidFill>
              <a:latin typeface="Arial" panose="020B0604020202020204" pitchFamily="34" charset="0"/>
              <a:cs typeface="Arial" panose="020B0604020202020204" pitchFamily="34" charset="0"/>
            </a:endParaRPr>
          </a:p>
        </p:txBody>
      </p:sp>
      <p:cxnSp>
        <p:nvCxnSpPr>
          <p:cNvPr id="14" name="Прямая соединительная линия 13"/>
          <p:cNvCxnSpPr/>
          <p:nvPr/>
        </p:nvCxnSpPr>
        <p:spPr>
          <a:xfrm flipH="1">
            <a:off x="4644008" y="744538"/>
            <a:ext cx="1" cy="6113462"/>
          </a:xfrm>
          <a:prstGeom prst="line">
            <a:avLst/>
          </a:prstGeom>
        </p:spPr>
        <p:style>
          <a:lnRef idx="3">
            <a:schemeClr val="accent1"/>
          </a:lnRef>
          <a:fillRef idx="0">
            <a:schemeClr val="accent1"/>
          </a:fillRef>
          <a:effectRef idx="2">
            <a:schemeClr val="accent1"/>
          </a:effectRef>
          <a:fontRef idx="minor">
            <a:schemeClr val="tx1"/>
          </a:fontRef>
        </p:style>
      </p:cxnSp>
      <p:sp>
        <p:nvSpPr>
          <p:cNvPr id="10" name="Rectangle 1">
            <a:extLst>
              <a:ext uri="{FF2B5EF4-FFF2-40B4-BE49-F238E27FC236}">
                <a16:creationId xmlns:a16="http://schemas.microsoft.com/office/drawing/2014/main" id="{CEE0F7B6-B5F6-33BE-5839-169903549822}"/>
              </a:ext>
            </a:extLst>
          </p:cNvPr>
          <p:cNvSpPr>
            <a:spLocks noChangeArrowheads="1"/>
          </p:cNvSpPr>
          <p:nvPr/>
        </p:nvSpPr>
        <p:spPr bwMode="auto">
          <a:xfrm>
            <a:off x="0" y="-2531"/>
            <a:ext cx="4644008" cy="708912"/>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lvl1pPr indent="360363" fontAlgn="base">
              <a:spcBef>
                <a:spcPct val="0"/>
              </a:spcBef>
              <a:spcAft>
                <a:spcPct val="0"/>
              </a:spcAft>
              <a:tabLst>
                <a:tab pos="361950" algn="l"/>
              </a:tabLst>
              <a:defRPr>
                <a:solidFill>
                  <a:schemeClr val="tx1"/>
                </a:solidFill>
                <a:latin typeface="Arial" pitchFamily="34" charset="0"/>
                <a:cs typeface="Arial" pitchFamily="34" charset="0"/>
              </a:defRPr>
            </a:lvl1pPr>
            <a:lvl2pPr fontAlgn="base">
              <a:spcBef>
                <a:spcPct val="0"/>
              </a:spcBef>
              <a:spcAft>
                <a:spcPct val="0"/>
              </a:spcAft>
              <a:tabLst>
                <a:tab pos="361950" algn="l"/>
              </a:tabLst>
              <a:defRPr>
                <a:solidFill>
                  <a:schemeClr val="tx1"/>
                </a:solidFill>
                <a:latin typeface="Arial" pitchFamily="34" charset="0"/>
                <a:cs typeface="Arial" pitchFamily="34" charset="0"/>
              </a:defRPr>
            </a:lvl2pPr>
            <a:lvl3pPr fontAlgn="base">
              <a:spcBef>
                <a:spcPct val="0"/>
              </a:spcBef>
              <a:spcAft>
                <a:spcPct val="0"/>
              </a:spcAft>
              <a:tabLst>
                <a:tab pos="361950" algn="l"/>
              </a:tabLst>
              <a:defRPr>
                <a:solidFill>
                  <a:schemeClr val="tx1"/>
                </a:solidFill>
                <a:latin typeface="Arial" pitchFamily="34" charset="0"/>
                <a:cs typeface="Arial" pitchFamily="34" charset="0"/>
              </a:defRPr>
            </a:lvl3pPr>
            <a:lvl4pPr fontAlgn="base">
              <a:spcBef>
                <a:spcPct val="0"/>
              </a:spcBef>
              <a:spcAft>
                <a:spcPct val="0"/>
              </a:spcAft>
              <a:tabLst>
                <a:tab pos="361950" algn="l"/>
              </a:tabLst>
              <a:defRPr>
                <a:solidFill>
                  <a:schemeClr val="tx1"/>
                </a:solidFill>
                <a:latin typeface="Arial" pitchFamily="34" charset="0"/>
                <a:cs typeface="Arial" pitchFamily="34" charset="0"/>
              </a:defRPr>
            </a:lvl4pPr>
            <a:lvl5pPr fontAlgn="base">
              <a:spcBef>
                <a:spcPct val="0"/>
              </a:spcBef>
              <a:spcAft>
                <a:spcPct val="0"/>
              </a:spcAft>
              <a:tabLst>
                <a:tab pos="361950" algn="l"/>
              </a:tabLst>
              <a:defRPr>
                <a:solidFill>
                  <a:schemeClr val="tx1"/>
                </a:solidFill>
                <a:latin typeface="Arial" pitchFamily="34" charset="0"/>
                <a:cs typeface="Arial" pitchFamily="34" charset="0"/>
              </a:defRPr>
            </a:lvl5pPr>
            <a:lvl6pPr fontAlgn="base">
              <a:spcBef>
                <a:spcPct val="0"/>
              </a:spcBef>
              <a:spcAft>
                <a:spcPct val="0"/>
              </a:spcAft>
              <a:tabLst>
                <a:tab pos="361950" algn="l"/>
              </a:tabLst>
              <a:defRPr>
                <a:solidFill>
                  <a:schemeClr val="tx1"/>
                </a:solidFill>
                <a:latin typeface="Arial" pitchFamily="34" charset="0"/>
                <a:cs typeface="Arial" pitchFamily="34" charset="0"/>
              </a:defRPr>
            </a:lvl6pPr>
            <a:lvl7pPr fontAlgn="base">
              <a:spcBef>
                <a:spcPct val="0"/>
              </a:spcBef>
              <a:spcAft>
                <a:spcPct val="0"/>
              </a:spcAft>
              <a:tabLst>
                <a:tab pos="361950" algn="l"/>
              </a:tabLst>
              <a:defRPr>
                <a:solidFill>
                  <a:schemeClr val="tx1"/>
                </a:solidFill>
                <a:latin typeface="Arial" pitchFamily="34" charset="0"/>
                <a:cs typeface="Arial" pitchFamily="34" charset="0"/>
              </a:defRPr>
            </a:lvl7pPr>
            <a:lvl8pPr fontAlgn="base">
              <a:spcBef>
                <a:spcPct val="0"/>
              </a:spcBef>
              <a:spcAft>
                <a:spcPct val="0"/>
              </a:spcAft>
              <a:tabLst>
                <a:tab pos="361950" algn="l"/>
              </a:tabLst>
              <a:defRPr>
                <a:solidFill>
                  <a:schemeClr val="tx1"/>
                </a:solidFill>
                <a:latin typeface="Arial" pitchFamily="34" charset="0"/>
                <a:cs typeface="Arial" pitchFamily="34" charset="0"/>
              </a:defRPr>
            </a:lvl8pPr>
            <a:lvl9pPr fontAlgn="base">
              <a:spcBef>
                <a:spcPct val="0"/>
              </a:spcBef>
              <a:spcAft>
                <a:spcPct val="0"/>
              </a:spcAft>
              <a:tabLst>
                <a:tab pos="361950" algn="l"/>
              </a:tabLst>
              <a:defRPr>
                <a:solidFill>
                  <a:schemeClr val="tx1"/>
                </a:solidFill>
                <a:latin typeface="Arial" pitchFamily="34" charset="0"/>
                <a:cs typeface="Arial" pitchFamily="34" charset="0"/>
              </a:defRPr>
            </a:lvl9pPr>
          </a:lstStyle>
          <a:p>
            <a:pPr marR="89535" indent="360680" algn="ctr">
              <a:lnSpc>
                <a:spcPct val="115000"/>
              </a:lnSpc>
              <a:spcAft>
                <a:spcPts val="1000"/>
              </a:spcAft>
            </a:pPr>
            <a:r>
              <a:rPr lang="kk-KZ" sz="18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ЖЕРГІЛІКТІ МЕКЕМЕЛЕРМЕН БІРІККЕН ЖҰМЫСТАР АҚПАРАТЫ</a:t>
            </a:r>
            <a:endParaRPr lang="ru-KZ"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050BBDCC-4B44-552B-2FE3-F9936E253019}"/>
              </a:ext>
            </a:extLst>
          </p:cNvPr>
          <p:cNvSpPr txBox="1"/>
          <p:nvPr/>
        </p:nvSpPr>
        <p:spPr>
          <a:xfrm>
            <a:off x="33763" y="908720"/>
            <a:ext cx="4576482" cy="5135445"/>
          </a:xfrm>
          <a:prstGeom prst="rect">
            <a:avLst/>
          </a:prstGeom>
          <a:noFill/>
        </p:spPr>
        <p:txBody>
          <a:bodyPr wrap="square">
            <a:spAutoFit/>
          </a:bodyPr>
          <a:lstStyle/>
          <a:p>
            <a:pPr indent="360680" algn="just">
              <a:lnSpc>
                <a:spcPct val="115000"/>
              </a:lnSpc>
              <a:spcAft>
                <a:spcPts val="1000"/>
              </a:spcAft>
            </a:pPr>
            <a:r>
              <a:rPr lang="kk-KZ" sz="1200" dirty="0">
                <a:effectLst/>
                <a:latin typeface="Arial" panose="020B0604020202020204" pitchFamily="34" charset="0"/>
                <a:ea typeface="Calibri" panose="020F0502020204030204" pitchFamily="34" charset="0"/>
                <a:cs typeface="Times New Roman" panose="02020603050405020304" pitchFamily="18" charset="0"/>
              </a:rPr>
              <a:t>Ақтау қаласы химия-биология бағытындағы Назарбаев Зияткерлік мектебінің 30.01.2023 жылғы №31-01-13/45 хаты негізінде «Ауылдық жетекші мектептердің потенциалын дамыту» жобасы аясында өткізілген бір күндік </a:t>
            </a:r>
            <a:r>
              <a:rPr lang="kk-KZ" sz="1200" b="1" dirty="0">
                <a:effectLst/>
                <a:latin typeface="Arial" panose="020B0604020202020204" pitchFamily="34" charset="0"/>
                <a:ea typeface="Calibri" panose="020F0502020204030204" pitchFamily="34" charset="0"/>
                <a:cs typeface="Times New Roman" panose="02020603050405020304" pitchFamily="18" charset="0"/>
              </a:rPr>
              <a:t>педагогикалық практикасына</a:t>
            </a:r>
            <a:r>
              <a:rPr lang="kk-KZ" sz="1200" dirty="0">
                <a:effectLst/>
                <a:latin typeface="Arial" panose="020B0604020202020204" pitchFamily="34" charset="0"/>
                <a:ea typeface="Calibri" panose="020F0502020204030204" pitchFamily="34" charset="0"/>
                <a:cs typeface="Times New Roman" panose="02020603050405020304" pitchFamily="18" charset="0"/>
              </a:rPr>
              <a:t> Бейнеу ауданы, Күйкен жалпы білім беретін мектебінің сынып жетекшілері, кітапханашы мен педагог-психологтарынан 15 маман (13 сынып жетекші, 1 кітапханашы, 1 педагог-психолог) қатысты.</a:t>
            </a:r>
          </a:p>
          <a:p>
            <a:pPr indent="360680" algn="just">
              <a:lnSpc>
                <a:spcPct val="115000"/>
              </a:lnSpc>
              <a:spcAft>
                <a:spcPts val="1000"/>
              </a:spcAft>
            </a:pP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Саламатты</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Ел"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қоғамдық</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қорының</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ұйымдастыруымен</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Жастар</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және</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жасөспірімдердің</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жыныстық</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тәрбиесі</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тақырыбында</a:t>
            </a:r>
            <a:r>
              <a:rPr lang="ru-KZ" sz="1200" dirty="0">
                <a:solidFill>
                  <a:srgbClr val="050505"/>
                </a:solidFill>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latin typeface="Arial" panose="020B0604020202020204" pitchFamily="34" charset="0"/>
                <a:ea typeface="Times New Roman" panose="02020603050405020304" pitchFamily="18" charset="0"/>
                <a:cs typeface="Arial" panose="020B0604020202020204" pitchFamily="34" charset="0"/>
              </a:rPr>
              <a:t>өткізіл</a:t>
            </a:r>
            <a:r>
              <a:rPr lang="kk-KZ" sz="1200" dirty="0">
                <a:solidFill>
                  <a:srgbClr val="050505"/>
                </a:solidFill>
                <a:latin typeface="Arial" panose="020B0604020202020204" pitchFamily="34" charset="0"/>
                <a:ea typeface="Times New Roman" panose="02020603050405020304" pitchFamily="18" charset="0"/>
                <a:cs typeface="Arial" panose="020B0604020202020204" pitchFamily="34" charset="0"/>
              </a:rPr>
              <a:t>ген </a:t>
            </a:r>
            <a:r>
              <a:rPr lang="ru-KZ" sz="1200" dirty="0" err="1">
                <a:solidFill>
                  <a:srgbClr val="050505"/>
                </a:solidFill>
                <a:latin typeface="Arial" panose="020B0604020202020204" pitchFamily="34" charset="0"/>
                <a:ea typeface="Times New Roman" panose="02020603050405020304" pitchFamily="18" charset="0"/>
                <a:cs typeface="Arial" panose="020B0604020202020204" pitchFamily="34" charset="0"/>
              </a:rPr>
              <a:t>облыстық</a:t>
            </a:r>
            <a:r>
              <a:rPr lang="ru-KZ" sz="1200" dirty="0">
                <a:solidFill>
                  <a:srgbClr val="050505"/>
                </a:solidFill>
                <a:latin typeface="Arial" panose="020B0604020202020204" pitchFamily="34" charset="0"/>
                <a:ea typeface="Times New Roman" panose="02020603050405020304" pitchFamily="18" charset="0"/>
                <a:cs typeface="Arial" panose="020B0604020202020204" pitchFamily="34" charset="0"/>
              </a:rPr>
              <a:t> </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форум</a:t>
            </a:r>
            <a:r>
              <a:rPr lang="kk-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ға</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Форумға</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kk-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Ақтау қаласынан 250</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оқушы</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(9-11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сынып</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 100 студент, 90 ДТЖО мен педагог-психолог </a:t>
            </a:r>
            <a:r>
              <a:rPr lang="ru-KZ" sz="1200" dirty="0" err="1">
                <a:solidFill>
                  <a:srgbClr val="050505"/>
                </a:solidFill>
                <a:effectLst/>
                <a:latin typeface="Arial" panose="020B0604020202020204" pitchFamily="34" charset="0"/>
                <a:ea typeface="Times New Roman" panose="02020603050405020304" pitchFamily="18" charset="0"/>
                <a:cs typeface="Arial" panose="020B0604020202020204" pitchFamily="34" charset="0"/>
              </a:rPr>
              <a:t>қатысты</a:t>
            </a:r>
            <a:r>
              <a:rPr lang="ru-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rPr>
              <a:t>.</a:t>
            </a:r>
            <a:endParaRPr lang="kk-KZ" sz="1200" dirty="0">
              <a:solidFill>
                <a:srgbClr val="050505"/>
              </a:solidFill>
              <a:effectLst/>
              <a:latin typeface="Arial" panose="020B0604020202020204" pitchFamily="34" charset="0"/>
              <a:ea typeface="Times New Roman" panose="02020603050405020304" pitchFamily="18" charset="0"/>
              <a:cs typeface="Arial" panose="020B0604020202020204" pitchFamily="34" charset="0"/>
            </a:endParaRPr>
          </a:p>
          <a:p>
            <a:pPr indent="360680" algn="just">
              <a:lnSpc>
                <a:spcPct val="115000"/>
              </a:lnSpc>
              <a:spcAft>
                <a:spcPts val="1000"/>
              </a:spcAft>
            </a:pP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Маңғыстау</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облыстық</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мәслихаты</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мен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Маңғыстау</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облысының</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білім</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басқармасының</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ұйымдастыруымен</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Ұлт</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болашағы</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ұлттық</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тәрбие</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тақырыбындағы</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көпшілік</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тыңдау</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2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өтті</a:t>
            </a:r>
            <a:r>
              <a:rPr lang="ru-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kk-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endParaRPr>
          </a:p>
          <a:p>
            <a:pPr indent="360680" algn="just">
              <a:lnSpc>
                <a:spcPct val="115000"/>
              </a:lnSpc>
              <a:spcAft>
                <a:spcPts val="1000"/>
              </a:spcAft>
            </a:pPr>
            <a:r>
              <a:rPr lang="kk-KZ" sz="12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«Түпқараған жастары» жастар қоғамдық бірлестігі өткізген </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r>
              <a:rPr lang="ru-KZ" sz="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Педагогтердің</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ru-KZ" sz="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кәсіби</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ru-KZ" sz="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құзыреттілігін</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ru-KZ" sz="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арттыру</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ru-KZ" sz="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эмоционалды</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ru-KZ" sz="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тұрақтылығын</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ru-KZ" sz="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қамтамасыз</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ru-KZ" sz="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ету</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ru-KZ" sz="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тақырыбында</a:t>
            </a:r>
            <a:r>
              <a:rPr lang="ru-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семинар-тренинг</a:t>
            </a:r>
            <a:r>
              <a:rPr lang="kk-KZ"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ке </a:t>
            </a:r>
            <a:r>
              <a:rPr lang="kk-KZ" sz="1200" dirty="0">
                <a:effectLst/>
                <a:latin typeface="Arial" panose="020B0604020202020204" pitchFamily="34" charset="0"/>
                <a:ea typeface="Calibri" panose="020F0502020204030204" pitchFamily="34" charset="0"/>
                <a:cs typeface="Times New Roman" panose="02020603050405020304" pitchFamily="18" charset="0"/>
              </a:rPr>
              <a:t>68 тәрбие ісі жөніндегі орынбасарлар қатысты.</a:t>
            </a:r>
            <a:endParaRPr lang="ru-KZ"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
            <a:extLst>
              <a:ext uri="{FF2B5EF4-FFF2-40B4-BE49-F238E27FC236}">
                <a16:creationId xmlns:a16="http://schemas.microsoft.com/office/drawing/2014/main" id="{51B1DA2D-BE4A-397D-7493-6695FDBCAC37}"/>
              </a:ext>
            </a:extLst>
          </p:cNvPr>
          <p:cNvSpPr>
            <a:spLocks noChangeArrowheads="1"/>
          </p:cNvSpPr>
          <p:nvPr/>
        </p:nvSpPr>
        <p:spPr bwMode="auto">
          <a:xfrm>
            <a:off x="4644008" y="-2531"/>
            <a:ext cx="4499992" cy="708912"/>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lvl1pPr indent="360363" fontAlgn="base">
              <a:spcBef>
                <a:spcPct val="0"/>
              </a:spcBef>
              <a:spcAft>
                <a:spcPct val="0"/>
              </a:spcAft>
              <a:tabLst>
                <a:tab pos="361950" algn="l"/>
              </a:tabLst>
              <a:defRPr>
                <a:solidFill>
                  <a:schemeClr val="tx1"/>
                </a:solidFill>
                <a:latin typeface="Arial" pitchFamily="34" charset="0"/>
                <a:cs typeface="Arial" pitchFamily="34" charset="0"/>
              </a:defRPr>
            </a:lvl1pPr>
            <a:lvl2pPr fontAlgn="base">
              <a:spcBef>
                <a:spcPct val="0"/>
              </a:spcBef>
              <a:spcAft>
                <a:spcPct val="0"/>
              </a:spcAft>
              <a:tabLst>
                <a:tab pos="361950" algn="l"/>
              </a:tabLst>
              <a:defRPr>
                <a:solidFill>
                  <a:schemeClr val="tx1"/>
                </a:solidFill>
                <a:latin typeface="Arial" pitchFamily="34" charset="0"/>
                <a:cs typeface="Arial" pitchFamily="34" charset="0"/>
              </a:defRPr>
            </a:lvl2pPr>
            <a:lvl3pPr fontAlgn="base">
              <a:spcBef>
                <a:spcPct val="0"/>
              </a:spcBef>
              <a:spcAft>
                <a:spcPct val="0"/>
              </a:spcAft>
              <a:tabLst>
                <a:tab pos="361950" algn="l"/>
              </a:tabLst>
              <a:defRPr>
                <a:solidFill>
                  <a:schemeClr val="tx1"/>
                </a:solidFill>
                <a:latin typeface="Arial" pitchFamily="34" charset="0"/>
                <a:cs typeface="Arial" pitchFamily="34" charset="0"/>
              </a:defRPr>
            </a:lvl3pPr>
            <a:lvl4pPr fontAlgn="base">
              <a:spcBef>
                <a:spcPct val="0"/>
              </a:spcBef>
              <a:spcAft>
                <a:spcPct val="0"/>
              </a:spcAft>
              <a:tabLst>
                <a:tab pos="361950" algn="l"/>
              </a:tabLst>
              <a:defRPr>
                <a:solidFill>
                  <a:schemeClr val="tx1"/>
                </a:solidFill>
                <a:latin typeface="Arial" pitchFamily="34" charset="0"/>
                <a:cs typeface="Arial" pitchFamily="34" charset="0"/>
              </a:defRPr>
            </a:lvl4pPr>
            <a:lvl5pPr fontAlgn="base">
              <a:spcBef>
                <a:spcPct val="0"/>
              </a:spcBef>
              <a:spcAft>
                <a:spcPct val="0"/>
              </a:spcAft>
              <a:tabLst>
                <a:tab pos="361950" algn="l"/>
              </a:tabLst>
              <a:defRPr>
                <a:solidFill>
                  <a:schemeClr val="tx1"/>
                </a:solidFill>
                <a:latin typeface="Arial" pitchFamily="34" charset="0"/>
                <a:cs typeface="Arial" pitchFamily="34" charset="0"/>
              </a:defRPr>
            </a:lvl5pPr>
            <a:lvl6pPr fontAlgn="base">
              <a:spcBef>
                <a:spcPct val="0"/>
              </a:spcBef>
              <a:spcAft>
                <a:spcPct val="0"/>
              </a:spcAft>
              <a:tabLst>
                <a:tab pos="361950" algn="l"/>
              </a:tabLst>
              <a:defRPr>
                <a:solidFill>
                  <a:schemeClr val="tx1"/>
                </a:solidFill>
                <a:latin typeface="Arial" pitchFamily="34" charset="0"/>
                <a:cs typeface="Arial" pitchFamily="34" charset="0"/>
              </a:defRPr>
            </a:lvl6pPr>
            <a:lvl7pPr fontAlgn="base">
              <a:spcBef>
                <a:spcPct val="0"/>
              </a:spcBef>
              <a:spcAft>
                <a:spcPct val="0"/>
              </a:spcAft>
              <a:tabLst>
                <a:tab pos="361950" algn="l"/>
              </a:tabLst>
              <a:defRPr>
                <a:solidFill>
                  <a:schemeClr val="tx1"/>
                </a:solidFill>
                <a:latin typeface="Arial" pitchFamily="34" charset="0"/>
                <a:cs typeface="Arial" pitchFamily="34" charset="0"/>
              </a:defRPr>
            </a:lvl7pPr>
            <a:lvl8pPr fontAlgn="base">
              <a:spcBef>
                <a:spcPct val="0"/>
              </a:spcBef>
              <a:spcAft>
                <a:spcPct val="0"/>
              </a:spcAft>
              <a:tabLst>
                <a:tab pos="361950" algn="l"/>
              </a:tabLst>
              <a:defRPr>
                <a:solidFill>
                  <a:schemeClr val="tx1"/>
                </a:solidFill>
                <a:latin typeface="Arial" pitchFamily="34" charset="0"/>
                <a:cs typeface="Arial" pitchFamily="34" charset="0"/>
              </a:defRPr>
            </a:lvl8pPr>
            <a:lvl9pPr fontAlgn="base">
              <a:spcBef>
                <a:spcPct val="0"/>
              </a:spcBef>
              <a:spcAft>
                <a:spcPct val="0"/>
              </a:spcAft>
              <a:tabLst>
                <a:tab pos="361950" algn="l"/>
              </a:tabLst>
              <a:defRPr>
                <a:solidFill>
                  <a:schemeClr val="tx1"/>
                </a:solidFill>
                <a:latin typeface="Arial" pitchFamily="34" charset="0"/>
                <a:cs typeface="Arial" pitchFamily="34" charset="0"/>
              </a:defRPr>
            </a:lvl9pPr>
          </a:lstStyle>
          <a:p>
            <a:pPr indent="450850" algn="ctr">
              <a:lnSpc>
                <a:spcPct val="115000"/>
              </a:lnSpc>
              <a:spcAft>
                <a:spcPts val="1000"/>
              </a:spcAft>
            </a:pPr>
            <a:r>
              <a:rPr lang="kk-KZ" sz="18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«АЙРЫҚ» ҚҚ ЖҮРГІЗІЛГЕН ЖҰМЫСТАР АҚПАРАТЫ</a:t>
            </a:r>
            <a:endParaRPr lang="ru-KZ"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TextBox 19">
            <a:extLst>
              <a:ext uri="{FF2B5EF4-FFF2-40B4-BE49-F238E27FC236}">
                <a16:creationId xmlns:a16="http://schemas.microsoft.com/office/drawing/2014/main" id="{31FC1E53-F925-6A8D-0F41-CC0CDD2722A2}"/>
              </a:ext>
            </a:extLst>
          </p:cNvPr>
          <p:cNvSpPr txBox="1"/>
          <p:nvPr/>
        </p:nvSpPr>
        <p:spPr>
          <a:xfrm>
            <a:off x="4677772" y="1052736"/>
            <a:ext cx="4286713" cy="3673250"/>
          </a:xfrm>
          <a:prstGeom prst="rect">
            <a:avLst/>
          </a:prstGeom>
          <a:noFill/>
        </p:spPr>
        <p:txBody>
          <a:bodyPr wrap="square">
            <a:spAutoFit/>
          </a:bodyPr>
          <a:lstStyle/>
          <a:p>
            <a:pPr algn="just">
              <a:lnSpc>
                <a:spcPct val="115000"/>
              </a:lnSpc>
              <a:spcAft>
                <a:spcPts val="1000"/>
              </a:spcAft>
            </a:pPr>
            <a:r>
              <a:rPr lang="kk-KZ" sz="1400" dirty="0">
                <a:effectLst/>
                <a:latin typeface="Arial" panose="020B0604020202020204" pitchFamily="34" charset="0"/>
                <a:ea typeface="Calibri" panose="020F0502020204030204" pitchFamily="34" charset="0"/>
                <a:cs typeface="Times New Roman" panose="02020603050405020304" pitchFamily="18" charset="0"/>
              </a:rPr>
              <a:t>- «Ұлт тағдыры-бүгіннен» тағылымдық-ақпараттық жобасы аясында білім беру ұйымдарында ө</a:t>
            </a:r>
            <a:r>
              <a:rPr lang="kk-KZ"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скелең ұрпақтың репродуктивті денсаулығын сақтау және ерте жүктілікті алдын алуға ықпал ету мақсатында </a:t>
            </a:r>
            <a:r>
              <a:rPr lang="kk-KZ" sz="14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5440 білім алушы мен 3</a:t>
            </a:r>
            <a:r>
              <a:rPr lang="kk-KZ" sz="1400" i="1" dirty="0">
                <a:solidFill>
                  <a:srgbClr val="000000"/>
                </a:solidFill>
                <a:latin typeface="Arial" panose="020B0604020202020204" pitchFamily="34" charset="0"/>
                <a:ea typeface="Calibri" panose="020F0502020204030204" pitchFamily="34" charset="0"/>
                <a:cs typeface="Times New Roman" panose="02020603050405020304" pitchFamily="18" charset="0"/>
              </a:rPr>
              <a:t>6</a:t>
            </a:r>
            <a:r>
              <a:rPr lang="kk-KZ" sz="14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педагог пен ата-ана </a:t>
            </a:r>
            <a:r>
              <a:rPr lang="kk-KZ"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арасында кездесулер </a:t>
            </a:r>
            <a:r>
              <a:rPr lang="kk-KZ" sz="1400" dirty="0">
                <a:effectLst/>
                <a:latin typeface="Arial" panose="020B0604020202020204" pitchFamily="34" charset="0"/>
                <a:ea typeface="Calibri" panose="020F0502020204030204" pitchFamily="34" charset="0"/>
                <a:cs typeface="Times New Roman" panose="02020603050405020304" pitchFamily="18" charset="0"/>
              </a:rPr>
              <a:t>жүргізді.</a:t>
            </a:r>
          </a:p>
          <a:p>
            <a:pPr algn="just">
              <a:lnSpc>
                <a:spcPct val="115000"/>
              </a:lnSpc>
              <a:spcAft>
                <a:spcPts val="1000"/>
              </a:spcAft>
            </a:pPr>
            <a:r>
              <a:rPr lang="kk-KZ" sz="1400" dirty="0">
                <a:solidFill>
                  <a:srgbClr val="050505"/>
                </a:solidFill>
                <a:effectLst/>
                <a:latin typeface="Arial" panose="020B0604020202020204" pitchFamily="34" charset="0"/>
                <a:ea typeface="Times New Roman" panose="02020603050405020304" pitchFamily="18" charset="0"/>
              </a:rPr>
              <a:t>- </a:t>
            </a:r>
            <a:r>
              <a:rPr lang="ru-KZ" sz="1400" dirty="0">
                <a:solidFill>
                  <a:srgbClr val="050505"/>
                </a:solidFill>
                <a:effectLst/>
                <a:latin typeface="Arial" panose="020B0604020202020204" pitchFamily="34" charset="0"/>
                <a:ea typeface="Times New Roman" panose="02020603050405020304" pitchFamily="18" charset="0"/>
              </a:rPr>
              <a:t>"</a:t>
            </a:r>
            <a:r>
              <a:rPr lang="kk-KZ" sz="1400" dirty="0">
                <a:solidFill>
                  <a:srgbClr val="050505"/>
                </a:solidFill>
                <a:effectLst/>
                <a:latin typeface="Arial" panose="020B0604020202020204" pitchFamily="34" charset="0"/>
                <a:ea typeface="Times New Roman" panose="02020603050405020304" pitchFamily="18" charset="0"/>
              </a:rPr>
              <a:t>Қ</a:t>
            </a:r>
            <a:r>
              <a:rPr lang="ru-KZ" sz="1400" dirty="0" err="1">
                <a:solidFill>
                  <a:srgbClr val="050505"/>
                </a:solidFill>
                <a:effectLst/>
                <a:latin typeface="Arial" panose="020B0604020202020204" pitchFamily="34" charset="0"/>
                <a:ea typeface="Times New Roman" panose="02020603050405020304" pitchFamily="18" charset="0"/>
              </a:rPr>
              <a:t>ыз</a:t>
            </a:r>
            <a:r>
              <a:rPr lang="ru-KZ" sz="1400" dirty="0">
                <a:solidFill>
                  <a:srgbClr val="050505"/>
                </a:solidFill>
                <a:effectLst/>
                <a:latin typeface="Arial" panose="020B0604020202020204" pitchFamily="34" charset="0"/>
                <a:ea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rPr>
              <a:t>еркем</a:t>
            </a:r>
            <a:r>
              <a:rPr lang="ru-KZ" sz="1400" dirty="0">
                <a:solidFill>
                  <a:srgbClr val="050505"/>
                </a:solidFill>
                <a:effectLst/>
                <a:latin typeface="Arial" panose="020B0604020202020204" pitchFamily="34" charset="0"/>
                <a:ea typeface="Times New Roman" panose="02020603050405020304" pitchFamily="18" charset="0"/>
              </a:rPr>
              <a:t> - </a:t>
            </a:r>
            <a:r>
              <a:rPr lang="ru-KZ" sz="1400" dirty="0" err="1">
                <a:solidFill>
                  <a:srgbClr val="050505"/>
                </a:solidFill>
                <a:effectLst/>
                <a:latin typeface="Arial" panose="020B0604020202020204" pitchFamily="34" charset="0"/>
                <a:ea typeface="Times New Roman" panose="02020603050405020304" pitchFamily="18" charset="0"/>
              </a:rPr>
              <a:t>қылығымен</a:t>
            </a:r>
            <a:r>
              <a:rPr lang="ru-KZ" sz="1400" dirty="0">
                <a:solidFill>
                  <a:srgbClr val="050505"/>
                </a:solidFill>
                <a:effectLst/>
                <a:latin typeface="Arial" panose="020B0604020202020204" pitchFamily="34" charset="0"/>
                <a:ea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rPr>
              <a:t>көркем</a:t>
            </a:r>
            <a:r>
              <a:rPr lang="ru-KZ" sz="1400" dirty="0">
                <a:solidFill>
                  <a:srgbClr val="050505"/>
                </a:solidFill>
                <a:effectLst/>
                <a:latin typeface="Arial" panose="020B0604020202020204" pitchFamily="34" charset="0"/>
                <a:ea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rPr>
              <a:t>тақырыбындағы</a:t>
            </a:r>
            <a:r>
              <a:rPr lang="ru-KZ" sz="1400" dirty="0">
                <a:solidFill>
                  <a:srgbClr val="050505"/>
                </a:solidFill>
                <a:effectLst/>
                <a:latin typeface="Arial" panose="020B0604020202020204" pitchFamily="34" charset="0"/>
                <a:ea typeface="Times New Roman" panose="02020603050405020304" pitchFamily="18" charset="0"/>
              </a:rPr>
              <a:t> эссе </a:t>
            </a:r>
            <a:r>
              <a:rPr lang="kk-KZ" sz="1400" dirty="0">
                <a:solidFill>
                  <a:srgbClr val="050505"/>
                </a:solidFill>
                <a:effectLst/>
                <a:latin typeface="Arial" panose="020B0604020202020204" pitchFamily="34" charset="0"/>
                <a:ea typeface="Times New Roman" panose="02020603050405020304" pitchFamily="18" charset="0"/>
              </a:rPr>
              <a:t>және </a:t>
            </a:r>
            <a:r>
              <a:rPr lang="ru-KZ" sz="1400" dirty="0">
                <a:solidFill>
                  <a:srgbClr val="050505"/>
                </a:solidFill>
                <a:effectLst/>
                <a:latin typeface="Arial" panose="020B0604020202020204" pitchFamily="34" charset="0"/>
                <a:ea typeface="Times New Roman" panose="02020603050405020304" pitchFamily="18" charset="0"/>
              </a:rPr>
              <a:t>«</a:t>
            </a:r>
            <a:r>
              <a:rPr lang="ru-KZ" sz="1400" dirty="0" err="1">
                <a:solidFill>
                  <a:srgbClr val="050505"/>
                </a:solidFill>
                <a:effectLst/>
                <a:latin typeface="Arial" panose="020B0604020202020204" pitchFamily="34" charset="0"/>
                <a:ea typeface="Times New Roman" panose="02020603050405020304" pitchFamily="18" charset="0"/>
              </a:rPr>
              <a:t>Қызым</a:t>
            </a:r>
            <a:r>
              <a:rPr lang="ru-KZ" sz="1400" dirty="0">
                <a:solidFill>
                  <a:srgbClr val="050505"/>
                </a:solidFill>
                <a:effectLst/>
                <a:latin typeface="Arial" panose="020B0604020202020204" pitchFamily="34" charset="0"/>
                <a:ea typeface="Times New Roman" panose="02020603050405020304" pitchFamily="18" charset="0"/>
              </a:rPr>
              <a:t> - </a:t>
            </a:r>
            <a:r>
              <a:rPr lang="ru-KZ" sz="1400" dirty="0" err="1">
                <a:solidFill>
                  <a:srgbClr val="050505"/>
                </a:solidFill>
                <a:effectLst/>
                <a:latin typeface="Arial" panose="020B0604020202020204" pitchFamily="34" charset="0"/>
                <a:ea typeface="Times New Roman" panose="02020603050405020304" pitchFamily="18" charset="0"/>
              </a:rPr>
              <a:t>үйде</a:t>
            </a:r>
            <a:r>
              <a:rPr lang="ru-KZ" sz="1400" dirty="0">
                <a:solidFill>
                  <a:srgbClr val="050505"/>
                </a:solidFill>
                <a:effectLst/>
                <a:latin typeface="Arial" panose="020B0604020202020204" pitchFamily="34" charset="0"/>
                <a:ea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rPr>
              <a:t>қылығы</a:t>
            </a:r>
            <a:r>
              <a:rPr lang="ru-KZ" sz="1400" dirty="0">
                <a:solidFill>
                  <a:srgbClr val="050505"/>
                </a:solidFill>
                <a:effectLst/>
                <a:latin typeface="Arial" panose="020B0604020202020204" pitchFamily="34" charset="0"/>
                <a:ea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rPr>
              <a:t>түзде</a:t>
            </a:r>
            <a:r>
              <a:rPr lang="ru-KZ" sz="1400" dirty="0">
                <a:solidFill>
                  <a:srgbClr val="050505"/>
                </a:solidFill>
                <a:effectLst/>
                <a:latin typeface="Arial" panose="020B0604020202020204" pitchFamily="34" charset="0"/>
                <a:ea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rPr>
              <a:t>тақырыбы</a:t>
            </a:r>
            <a:r>
              <a:rPr lang="ru-KZ" sz="1400" dirty="0">
                <a:solidFill>
                  <a:srgbClr val="050505"/>
                </a:solidFill>
                <a:effectLst/>
                <a:latin typeface="Arial" panose="020B0604020202020204" pitchFamily="34" charset="0"/>
                <a:ea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rPr>
              <a:t>бойынша</a:t>
            </a:r>
            <a:r>
              <a:rPr lang="ru-KZ" sz="1400" dirty="0">
                <a:solidFill>
                  <a:srgbClr val="050505"/>
                </a:solidFill>
                <a:effectLst/>
                <a:latin typeface="Arial" panose="020B0604020202020204" pitchFamily="34" charset="0"/>
                <a:ea typeface="Times New Roman" panose="02020603050405020304" pitchFamily="18" charset="0"/>
              </a:rPr>
              <a:t> пост, </a:t>
            </a:r>
            <a:r>
              <a:rPr lang="ru-KZ" sz="1400" dirty="0" err="1">
                <a:solidFill>
                  <a:srgbClr val="050505"/>
                </a:solidFill>
                <a:effectLst/>
                <a:latin typeface="Arial" panose="020B0604020202020204" pitchFamily="34" charset="0"/>
                <a:ea typeface="Times New Roman" panose="02020603050405020304" pitchFamily="18" charset="0"/>
              </a:rPr>
              <a:t>мақала</a:t>
            </a:r>
            <a:r>
              <a:rPr lang="ru-KZ" sz="1400" dirty="0">
                <a:solidFill>
                  <a:srgbClr val="050505"/>
                </a:solidFill>
                <a:effectLst/>
                <a:latin typeface="Arial" panose="020B0604020202020204" pitchFamily="34" charset="0"/>
                <a:ea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rPr>
              <a:t>байқауларын</a:t>
            </a:r>
            <a:r>
              <a:rPr lang="kk-KZ" sz="1400" dirty="0">
                <a:solidFill>
                  <a:srgbClr val="050505"/>
                </a:solidFill>
                <a:effectLst/>
                <a:latin typeface="Arial" panose="020B0604020202020204" pitchFamily="34" charset="0"/>
                <a:ea typeface="Times New Roman" panose="02020603050405020304" pitchFamily="18" charset="0"/>
              </a:rPr>
              <a:t> өткізіп, </a:t>
            </a:r>
            <a:r>
              <a:rPr lang="kk-KZ" sz="1400" dirty="0">
                <a:solidFill>
                  <a:srgbClr val="050505"/>
                </a:solidFill>
                <a:latin typeface="Arial" panose="020B0604020202020204" pitchFamily="34" charset="0"/>
                <a:ea typeface="Times New Roman" panose="02020603050405020304" pitchFamily="18" charset="0"/>
                <a:cs typeface="Times New Roman" panose="02020603050405020304" pitchFamily="18" charset="0"/>
              </a:rPr>
              <a:t>ж</a:t>
            </a:r>
            <a:r>
              <a:rPr lang="ru-KZ" sz="14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еңімпаздардың</a:t>
            </a:r>
            <a:r>
              <a:rPr lang="ru-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барлығына</a:t>
            </a:r>
            <a:r>
              <a:rPr lang="ru-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Дипломдар</a:t>
            </a:r>
            <a:r>
              <a:rPr lang="ru-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мен </a:t>
            </a:r>
            <a:r>
              <a:rPr lang="ru-KZ" sz="14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ақшалай</a:t>
            </a:r>
            <a:r>
              <a:rPr lang="ru-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сыйлықтар</a:t>
            </a:r>
            <a:r>
              <a:rPr lang="kk-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20</a:t>
            </a:r>
            <a:r>
              <a:rPr lang="kk-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000</a:t>
            </a:r>
            <a:r>
              <a:rPr lang="ru-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15 000,10 000, 5 000 </a:t>
            </a:r>
            <a:r>
              <a:rPr lang="ru-KZ" sz="14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көлемінде</a:t>
            </a:r>
            <a:r>
              <a:rPr lang="kk-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a:t>
            </a:r>
            <a:r>
              <a:rPr lang="ru-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сертификаттар</a:t>
            </a:r>
            <a:r>
              <a:rPr lang="ru-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r>
              <a:rPr lang="ru-KZ" sz="1400" dirty="0" err="1">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табыстады</a:t>
            </a:r>
            <a:r>
              <a:rPr lang="ru-KZ" sz="1400" dirty="0">
                <a:solidFill>
                  <a:srgbClr val="050505"/>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ru-KZ"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74282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674" y="-12516"/>
            <a:ext cx="9144000" cy="338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ru-RU" sz="1600" b="1" dirty="0">
              <a:solidFill>
                <a:schemeClr val="tx1"/>
              </a:solidFill>
              <a:latin typeface="Arial" panose="020B0604020202020204" pitchFamily="34" charset="0"/>
              <a:cs typeface="Arial" panose="020B0604020202020204" pitchFamily="34" charset="0"/>
            </a:endParaRPr>
          </a:p>
        </p:txBody>
      </p:sp>
      <p:sp>
        <p:nvSpPr>
          <p:cNvPr id="7" name="Прямоугольник 6"/>
          <p:cNvSpPr/>
          <p:nvPr/>
        </p:nvSpPr>
        <p:spPr>
          <a:xfrm>
            <a:off x="395536" y="103932"/>
            <a:ext cx="3528392" cy="400110"/>
          </a:xfrm>
          <a:prstGeom prst="rect">
            <a:avLst/>
          </a:prstGeom>
        </p:spPr>
        <p:txBody>
          <a:bodyPr wrap="square">
            <a:spAutoFit/>
          </a:bodyPr>
          <a:lstStyle/>
          <a:p>
            <a:pPr algn="ctr"/>
            <a:r>
              <a:rPr lang="kk-KZ" sz="2000" b="1" dirty="0">
                <a:solidFill>
                  <a:prstClr val="black"/>
                </a:solidFill>
                <a:latin typeface="Arial" panose="020B0604020202020204" pitchFamily="34" charset="0"/>
                <a:cs typeface="Arial" panose="020B0604020202020204" pitchFamily="34" charset="0"/>
              </a:rPr>
              <a:t> </a:t>
            </a:r>
            <a:endParaRPr lang="ru-RU" sz="2000" dirty="0">
              <a:solidFill>
                <a:prstClr val="black"/>
              </a:solidFill>
              <a:latin typeface="Arial" panose="020B0604020202020204" pitchFamily="34" charset="0"/>
              <a:cs typeface="Arial" panose="020B0604020202020204" pitchFamily="34" charset="0"/>
            </a:endParaRPr>
          </a:p>
        </p:txBody>
      </p:sp>
      <p:cxnSp>
        <p:nvCxnSpPr>
          <p:cNvPr id="14" name="Прямая соединительная линия 13"/>
          <p:cNvCxnSpPr>
            <a:cxnSpLocks/>
          </p:cNvCxnSpPr>
          <p:nvPr/>
        </p:nvCxnSpPr>
        <p:spPr>
          <a:xfrm>
            <a:off x="4642557" y="303987"/>
            <a:ext cx="17058" cy="6554013"/>
          </a:xfrm>
          <a:prstGeom prst="line">
            <a:avLst/>
          </a:prstGeom>
        </p:spPr>
        <p:style>
          <a:lnRef idx="3">
            <a:schemeClr val="accent1"/>
          </a:lnRef>
          <a:fillRef idx="0">
            <a:schemeClr val="accent1"/>
          </a:fillRef>
          <a:effectRef idx="2">
            <a:schemeClr val="accent1"/>
          </a:effectRef>
          <a:fontRef idx="minor">
            <a:schemeClr val="tx1"/>
          </a:fontRef>
        </p:style>
      </p:cxnSp>
      <p:graphicFrame>
        <p:nvGraphicFramePr>
          <p:cNvPr id="2" name="Таблица 1"/>
          <p:cNvGraphicFramePr>
            <a:graphicFrameLocks noGrp="1"/>
          </p:cNvGraphicFramePr>
          <p:nvPr>
            <p:extLst>
              <p:ext uri="{D42A27DB-BD31-4B8C-83A1-F6EECF244321}">
                <p14:modId xmlns:p14="http://schemas.microsoft.com/office/powerpoint/2010/main" val="3997869255"/>
              </p:ext>
            </p:extLst>
          </p:nvPr>
        </p:nvGraphicFramePr>
        <p:xfrm>
          <a:off x="180965" y="769201"/>
          <a:ext cx="4320480" cy="5854405"/>
        </p:xfrm>
        <a:graphic>
          <a:graphicData uri="http://schemas.openxmlformats.org/drawingml/2006/table">
            <a:tbl>
              <a:tblPr firstRow="1" firstCol="1" bandRow="1">
                <a:tableStyleId>{5C22544A-7EE6-4342-B048-85BDC9FD1C3A}</a:tableStyleId>
              </a:tblPr>
              <a:tblGrid>
                <a:gridCol w="1967350">
                  <a:extLst>
                    <a:ext uri="{9D8B030D-6E8A-4147-A177-3AD203B41FA5}">
                      <a16:colId xmlns:a16="http://schemas.microsoft.com/office/drawing/2014/main" val="20000"/>
                    </a:ext>
                  </a:extLst>
                </a:gridCol>
                <a:gridCol w="2353130">
                  <a:extLst>
                    <a:ext uri="{9D8B030D-6E8A-4147-A177-3AD203B41FA5}">
                      <a16:colId xmlns:a16="http://schemas.microsoft.com/office/drawing/2014/main" val="20001"/>
                    </a:ext>
                  </a:extLst>
                </a:gridCol>
              </a:tblGrid>
              <a:tr h="328045">
                <a:tc>
                  <a:txBody>
                    <a:bodyPr/>
                    <a:lstStyle/>
                    <a:p>
                      <a:pPr algn="ctr">
                        <a:lnSpc>
                          <a:spcPct val="115000"/>
                        </a:lnSpc>
                        <a:spcAft>
                          <a:spcPts val="0"/>
                        </a:spcAft>
                      </a:pPr>
                      <a:r>
                        <a:rPr lang="kk-KZ" sz="900" b="1" dirty="0">
                          <a:effectLst/>
                          <a:latin typeface="Arial" panose="020B0604020202020204" pitchFamily="34" charset="0"/>
                          <a:cs typeface="Arial" panose="020B0604020202020204" pitchFamily="34" charset="0"/>
                        </a:rPr>
                        <a:t>Күшті жақтары</a:t>
                      </a:r>
                      <a:endParaRPr lang="ru-RU" sz="900" b="1"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900" b="1" dirty="0" err="1">
                          <a:effectLst/>
                          <a:latin typeface="Arial" panose="020B0604020202020204" pitchFamily="34" charset="0"/>
                          <a:cs typeface="Arial" panose="020B0604020202020204" pitchFamily="34" charset="0"/>
                        </a:rPr>
                        <a:t>Әлсіз</a:t>
                      </a:r>
                      <a:r>
                        <a:rPr lang="ru-RU" sz="900" b="1" dirty="0">
                          <a:effectLst/>
                          <a:latin typeface="Arial" panose="020B0604020202020204" pitchFamily="34" charset="0"/>
                          <a:cs typeface="Arial" panose="020B0604020202020204" pitchFamily="34" charset="0"/>
                        </a:rPr>
                        <a:t> </a:t>
                      </a:r>
                      <a:r>
                        <a:rPr lang="ru-RU" sz="900" b="1" dirty="0" err="1">
                          <a:effectLst/>
                          <a:latin typeface="Arial" panose="020B0604020202020204" pitchFamily="34" charset="0"/>
                          <a:cs typeface="Arial" panose="020B0604020202020204" pitchFamily="34" charset="0"/>
                        </a:rPr>
                        <a:t>жақтары</a:t>
                      </a:r>
                      <a:endParaRPr lang="ru-RU" sz="900" b="1" dirty="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0"/>
                  </a:ext>
                </a:extLst>
              </a:tr>
              <a:tr h="2692141">
                <a:tc>
                  <a:txBody>
                    <a:bodyPr/>
                    <a:lstStyle/>
                    <a:p>
                      <a:r>
                        <a:rPr lang="kk-KZ" sz="900" b="1" kern="1200" dirty="0">
                          <a:solidFill>
                            <a:schemeClr val="lt1"/>
                          </a:solidFill>
                          <a:effectLst/>
                          <a:latin typeface="Arial" panose="020B0604020202020204" pitchFamily="34" charset="0"/>
                          <a:ea typeface="+mn-ea"/>
                          <a:cs typeface="Arial" panose="020B0604020202020204" pitchFamily="34" charset="0"/>
                        </a:rPr>
                        <a:t>1. Жұмыс барысында басшылыққа алынатын нақты нормативтік құжаттардың болуы;</a:t>
                      </a:r>
                      <a:endParaRPr lang="ru-KZ" sz="900" b="1" kern="1200" dirty="0">
                        <a:solidFill>
                          <a:schemeClr val="lt1"/>
                        </a:solidFill>
                        <a:effectLst/>
                        <a:latin typeface="Arial" panose="020B0604020202020204" pitchFamily="34" charset="0"/>
                        <a:ea typeface="+mn-ea"/>
                        <a:cs typeface="Arial" panose="020B0604020202020204" pitchFamily="34" charset="0"/>
                      </a:endParaRPr>
                    </a:p>
                    <a:p>
                      <a:r>
                        <a:rPr lang="kk-KZ" sz="900" b="1" kern="1200" dirty="0">
                          <a:solidFill>
                            <a:schemeClr val="lt1"/>
                          </a:solidFill>
                          <a:effectLst/>
                          <a:latin typeface="Arial" panose="020B0604020202020204" pitchFamily="34" charset="0"/>
                          <a:ea typeface="+mn-ea"/>
                          <a:cs typeface="Arial" panose="020B0604020202020204" pitchFamily="34" charset="0"/>
                        </a:rPr>
                        <a:t>2. Біліктілік арттыру курстарынан өткен кәсіби мамандардың артуы;</a:t>
                      </a:r>
                      <a:endParaRPr lang="ru-KZ" sz="900" b="1" kern="1200" dirty="0">
                        <a:solidFill>
                          <a:schemeClr val="lt1"/>
                        </a:solidFill>
                        <a:effectLst/>
                        <a:latin typeface="Arial" panose="020B0604020202020204" pitchFamily="34" charset="0"/>
                        <a:ea typeface="+mn-ea"/>
                        <a:cs typeface="Arial" panose="020B0604020202020204" pitchFamily="34" charset="0"/>
                      </a:endParaRPr>
                    </a:p>
                    <a:p>
                      <a:r>
                        <a:rPr lang="kk-KZ" sz="900" b="1" kern="1200" dirty="0">
                          <a:solidFill>
                            <a:schemeClr val="lt1"/>
                          </a:solidFill>
                          <a:effectLst/>
                          <a:latin typeface="Arial" panose="020B0604020202020204" pitchFamily="34" charset="0"/>
                          <a:ea typeface="+mn-ea"/>
                          <a:cs typeface="Arial" panose="020B0604020202020204" pitchFamily="34" charset="0"/>
                        </a:rPr>
                        <a:t>3. Облыстық, аудандық ДТЖО қауымдастығының жоспарлы түрде жұмыс жасауы;</a:t>
                      </a:r>
                      <a:endParaRPr lang="ru-KZ" sz="900" b="1" kern="1200" dirty="0">
                        <a:solidFill>
                          <a:schemeClr val="lt1"/>
                        </a:solidFill>
                        <a:effectLst/>
                        <a:latin typeface="Arial" panose="020B0604020202020204" pitchFamily="34" charset="0"/>
                        <a:ea typeface="+mn-ea"/>
                        <a:cs typeface="Arial" panose="020B0604020202020204" pitchFamily="34" charset="0"/>
                      </a:endParaRPr>
                    </a:p>
                    <a:p>
                      <a:r>
                        <a:rPr lang="kk-KZ" sz="900" b="1" kern="1200" dirty="0">
                          <a:solidFill>
                            <a:schemeClr val="lt1"/>
                          </a:solidFill>
                          <a:effectLst/>
                          <a:latin typeface="Arial" panose="020B0604020202020204" pitchFamily="34" charset="0"/>
                          <a:ea typeface="+mn-ea"/>
                          <a:cs typeface="Arial" panose="020B0604020202020204" pitchFamily="34" charset="0"/>
                        </a:rPr>
                        <a:t>4. ДТЖО, сынып жетекші, тәлімгерлердің кәсіби шеберліктерін арттыру мақсатында іс-шараларға қатысуы;</a:t>
                      </a:r>
                      <a:endParaRPr lang="ru-KZ" sz="900" b="1" kern="1200" dirty="0">
                        <a:solidFill>
                          <a:schemeClr val="lt1"/>
                        </a:solidFill>
                        <a:effectLst/>
                        <a:latin typeface="Arial" panose="020B0604020202020204" pitchFamily="34" charset="0"/>
                        <a:ea typeface="+mn-ea"/>
                        <a:cs typeface="Arial" panose="020B0604020202020204" pitchFamily="34" charset="0"/>
                      </a:endParaRPr>
                    </a:p>
                    <a:p>
                      <a:r>
                        <a:rPr lang="kk-KZ" sz="900" b="1" kern="1200" dirty="0">
                          <a:solidFill>
                            <a:schemeClr val="lt1"/>
                          </a:solidFill>
                          <a:effectLst/>
                          <a:latin typeface="Arial" panose="020B0604020202020204" pitchFamily="34" charset="0"/>
                          <a:ea typeface="+mn-ea"/>
                          <a:cs typeface="Arial" panose="020B0604020202020204" pitchFamily="34" charset="0"/>
                        </a:rPr>
                        <a:t>5. Үштік одақтың жұмысының жолға қойылып келе жатқандығы, білім беру ұйымдарында ата-аналарды педагогикалық орталықтарының ашылуы.</a:t>
                      </a:r>
                      <a:endParaRPr lang="ru-RU" sz="900" b="1" dirty="0">
                        <a:effectLst/>
                        <a:latin typeface="Arial" panose="020B0604020202020204" pitchFamily="34" charset="0"/>
                        <a:ea typeface="Calibri"/>
                        <a:cs typeface="Arial" panose="020B0604020202020204" pitchFamily="34" charset="0"/>
                      </a:endParaRPr>
                    </a:p>
                  </a:txBody>
                  <a:tcPr marL="68580" marR="68580" marT="0" marB="0"/>
                </a:tc>
                <a:tc>
                  <a:txBody>
                    <a:bodyPr/>
                    <a:lstStyle/>
                    <a:p>
                      <a:r>
                        <a:rPr lang="kk-KZ" sz="1000" b="1" kern="1200" dirty="0">
                          <a:solidFill>
                            <a:schemeClr val="dk1"/>
                          </a:solidFill>
                          <a:effectLst/>
                          <a:latin typeface="Arial" panose="020B0604020202020204" pitchFamily="34" charset="0"/>
                          <a:ea typeface="+mn-ea"/>
                          <a:cs typeface="Arial" panose="020B0604020202020204" pitchFamily="34" charset="0"/>
                        </a:rPr>
                        <a:t>1. Тәрбие жөніндегі орынбасарлардың жиі ауысуы;</a:t>
                      </a:r>
                      <a:endParaRPr lang="ru-KZ" sz="1000" b="1" kern="1200" dirty="0">
                        <a:solidFill>
                          <a:schemeClr val="dk1"/>
                        </a:solidFill>
                        <a:effectLst/>
                        <a:latin typeface="Arial" panose="020B0604020202020204" pitchFamily="34" charset="0"/>
                        <a:ea typeface="+mn-ea"/>
                        <a:cs typeface="Arial" panose="020B0604020202020204" pitchFamily="34" charset="0"/>
                      </a:endParaRPr>
                    </a:p>
                    <a:p>
                      <a:r>
                        <a:rPr lang="kk-KZ" sz="1000" b="1" kern="1200" dirty="0">
                          <a:solidFill>
                            <a:schemeClr val="dk1"/>
                          </a:solidFill>
                          <a:effectLst/>
                          <a:latin typeface="Arial" panose="020B0604020202020204" pitchFamily="34" charset="0"/>
                          <a:ea typeface="+mn-ea"/>
                          <a:cs typeface="Arial" panose="020B0604020202020204" pitchFamily="34" charset="0"/>
                        </a:rPr>
                        <a:t>2. Республикалық деңгейдегі іс-шаралардың аздығы; </a:t>
                      </a:r>
                      <a:endParaRPr lang="ru-KZ" sz="1000" b="1" kern="1200" dirty="0">
                        <a:solidFill>
                          <a:schemeClr val="dk1"/>
                        </a:solidFill>
                        <a:effectLst/>
                        <a:latin typeface="Arial" panose="020B0604020202020204" pitchFamily="34" charset="0"/>
                        <a:ea typeface="+mn-ea"/>
                        <a:cs typeface="Arial" panose="020B0604020202020204" pitchFamily="34" charset="0"/>
                      </a:endParaRPr>
                    </a:p>
                    <a:p>
                      <a:r>
                        <a:rPr lang="kk-KZ" sz="1000" b="1" kern="1200" dirty="0">
                          <a:solidFill>
                            <a:schemeClr val="dk1"/>
                          </a:solidFill>
                          <a:effectLst/>
                          <a:latin typeface="Arial" panose="020B0604020202020204" pitchFamily="34" charset="0"/>
                          <a:ea typeface="+mn-ea"/>
                          <a:cs typeface="Arial" panose="020B0604020202020204" pitchFamily="34" charset="0"/>
                        </a:rPr>
                        <a:t>3. Білім беру ұйымдарында тәрбие бағытындағы мамандардың өзара байланыстарының дұрыс жолға қойылмауы; </a:t>
                      </a:r>
                      <a:endParaRPr lang="ru-KZ" sz="1000" b="1" kern="1200" dirty="0">
                        <a:solidFill>
                          <a:schemeClr val="dk1"/>
                        </a:solidFill>
                        <a:effectLst/>
                        <a:latin typeface="Arial" panose="020B0604020202020204" pitchFamily="34" charset="0"/>
                        <a:ea typeface="+mn-ea"/>
                        <a:cs typeface="Arial" panose="020B0604020202020204" pitchFamily="34" charset="0"/>
                      </a:endParaRPr>
                    </a:p>
                    <a:p>
                      <a:r>
                        <a:rPr lang="kk-KZ" sz="1000" b="1" kern="1200" dirty="0">
                          <a:solidFill>
                            <a:schemeClr val="dk1"/>
                          </a:solidFill>
                          <a:effectLst/>
                          <a:latin typeface="Arial" panose="020B0604020202020204" pitchFamily="34" charset="0"/>
                          <a:ea typeface="+mn-ea"/>
                          <a:cs typeface="Arial" panose="020B0604020202020204" pitchFamily="34" charset="0"/>
                        </a:rPr>
                        <a:t>4. Аудандық, қалалық оқу-әдістемелік орталықтарында сынып жетекшілер мен тәлімгерлер жұмысын сүйемелдейтін әдіскердің жұмысының жеткіліксіздігі </a:t>
                      </a:r>
                      <a:endParaRPr lang="ru-RU" sz="1000" b="1" dirty="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1"/>
                  </a:ext>
                </a:extLst>
              </a:tr>
              <a:tr h="360000">
                <a:tc>
                  <a:txBody>
                    <a:bodyPr/>
                    <a:lstStyle/>
                    <a:p>
                      <a:pPr marL="90170" marR="203835" algn="ctr">
                        <a:lnSpc>
                          <a:spcPct val="115000"/>
                        </a:lnSpc>
                        <a:spcAft>
                          <a:spcPts val="0"/>
                        </a:spcAft>
                      </a:pPr>
                      <a:r>
                        <a:rPr lang="kk-KZ" sz="900" b="1">
                          <a:effectLst/>
                          <a:latin typeface="Arial" panose="020B0604020202020204" pitchFamily="34" charset="0"/>
                          <a:cs typeface="Arial" panose="020B0604020202020204" pitchFamily="34" charset="0"/>
                        </a:rPr>
                        <a:t>Мүмкіншіліктері</a:t>
                      </a:r>
                      <a:endParaRPr lang="ru-RU" sz="900" b="1">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900" b="1" dirty="0">
                          <a:effectLst/>
                          <a:latin typeface="Arial" panose="020B0604020202020204" pitchFamily="34" charset="0"/>
                          <a:cs typeface="Arial" panose="020B0604020202020204" pitchFamily="34" charset="0"/>
                        </a:rPr>
                        <a:t>Қауіп</a:t>
                      </a:r>
                      <a:endParaRPr lang="ru-RU" sz="900" b="1" dirty="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2"/>
                  </a:ext>
                </a:extLst>
              </a:tr>
              <a:tr h="2019106">
                <a:tc>
                  <a:txBody>
                    <a:bodyPr/>
                    <a:lstStyle/>
                    <a:p>
                      <a:r>
                        <a:rPr lang="kk-KZ" sz="1000" b="1" kern="1200" dirty="0">
                          <a:solidFill>
                            <a:schemeClr val="lt1"/>
                          </a:solidFill>
                          <a:effectLst/>
                          <a:latin typeface="Arial" panose="020B0604020202020204" pitchFamily="34" charset="0"/>
                          <a:ea typeface="+mn-ea"/>
                          <a:cs typeface="Arial" panose="020B0604020202020204" pitchFamily="34" charset="0"/>
                        </a:rPr>
                        <a:t>1.Шығармашылықпен жұмыс жасайтын мамандардың тәжірибесін зерттеу, жинақтау, тарату жұмыстарын ұйымдастыру; </a:t>
                      </a:r>
                      <a:endParaRPr lang="ru-KZ" sz="1000" b="1" kern="1200" dirty="0">
                        <a:solidFill>
                          <a:schemeClr val="lt1"/>
                        </a:solidFill>
                        <a:effectLst/>
                        <a:latin typeface="Arial" panose="020B0604020202020204" pitchFamily="34" charset="0"/>
                        <a:ea typeface="+mn-ea"/>
                        <a:cs typeface="Arial" panose="020B0604020202020204" pitchFamily="34" charset="0"/>
                      </a:endParaRPr>
                    </a:p>
                    <a:p>
                      <a:r>
                        <a:rPr lang="kk-KZ" sz="1000" b="1" kern="1200" dirty="0">
                          <a:solidFill>
                            <a:schemeClr val="lt1"/>
                          </a:solidFill>
                          <a:effectLst/>
                          <a:latin typeface="Arial" panose="020B0604020202020204" pitchFamily="34" charset="0"/>
                          <a:ea typeface="+mn-ea"/>
                          <a:cs typeface="Arial" panose="020B0604020202020204" pitchFamily="34" charset="0"/>
                        </a:rPr>
                        <a:t>2.Жаңа идеяшыл, шығармашыл мамандарды ынталандыру;</a:t>
                      </a:r>
                      <a:endParaRPr lang="ru-KZ" sz="1000" b="1" kern="1200" dirty="0">
                        <a:solidFill>
                          <a:schemeClr val="lt1"/>
                        </a:solidFill>
                        <a:effectLst/>
                        <a:latin typeface="Arial" panose="020B0604020202020204" pitchFamily="34" charset="0"/>
                        <a:ea typeface="+mn-ea"/>
                        <a:cs typeface="Arial" panose="020B0604020202020204" pitchFamily="34" charset="0"/>
                      </a:endParaRPr>
                    </a:p>
                    <a:p>
                      <a:r>
                        <a:rPr lang="kk-KZ" sz="1000" b="1" kern="1200" dirty="0">
                          <a:solidFill>
                            <a:schemeClr val="lt1"/>
                          </a:solidFill>
                          <a:effectLst/>
                          <a:latin typeface="Arial" panose="020B0604020202020204" pitchFamily="34" charset="0"/>
                          <a:ea typeface="+mn-ea"/>
                          <a:cs typeface="Arial" panose="020B0604020202020204" pitchFamily="34" charset="0"/>
                        </a:rPr>
                        <a:t>3. Жобаларды әзірлеп, іске асыру;</a:t>
                      </a:r>
                      <a:endParaRPr lang="ru-KZ" sz="1000" b="1" kern="1200" dirty="0">
                        <a:solidFill>
                          <a:schemeClr val="lt1"/>
                        </a:solidFill>
                        <a:effectLst/>
                        <a:latin typeface="Arial" panose="020B0604020202020204" pitchFamily="34" charset="0"/>
                        <a:ea typeface="+mn-ea"/>
                        <a:cs typeface="Arial" panose="020B0604020202020204" pitchFamily="34" charset="0"/>
                      </a:endParaRPr>
                    </a:p>
                    <a:p>
                      <a:r>
                        <a:rPr lang="kk-KZ" sz="1000" b="1" kern="1200" dirty="0">
                          <a:solidFill>
                            <a:schemeClr val="lt1"/>
                          </a:solidFill>
                          <a:effectLst/>
                          <a:latin typeface="Arial" panose="020B0604020202020204" pitchFamily="34" charset="0"/>
                          <a:ea typeface="+mn-ea"/>
                          <a:cs typeface="Arial" panose="020B0604020202020204" pitchFamily="34" charset="0"/>
                        </a:rPr>
                        <a:t>4. Мамандардың  кәсіби шеберлігін арттыруда жұмыстарды жалғастыру; 5.Ата-аналармен жүйелі жұмыс жүргізу</a:t>
                      </a:r>
                      <a:endParaRPr lang="ru-RU" sz="1000" b="1"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marR="83185" algn="l">
                        <a:lnSpc>
                          <a:spcPct val="115000"/>
                        </a:lnSpc>
                        <a:spcAft>
                          <a:spcPts val="0"/>
                        </a:spcAft>
                      </a:pPr>
                      <a:r>
                        <a:rPr lang="kk-KZ" sz="900" b="1" dirty="0">
                          <a:effectLst/>
                          <a:latin typeface="Arial" panose="020B0604020202020204" pitchFamily="34" charset="0"/>
                          <a:cs typeface="Arial" panose="020B0604020202020204" pitchFamily="34" charset="0"/>
                        </a:rPr>
                        <a:t> </a:t>
                      </a:r>
                      <a:r>
                        <a:rPr lang="kk-KZ" sz="1000" b="1" kern="1200" dirty="0">
                          <a:solidFill>
                            <a:schemeClr val="dk1"/>
                          </a:solidFill>
                          <a:effectLst/>
                          <a:latin typeface="Arial" panose="020B0604020202020204" pitchFamily="34" charset="0"/>
                          <a:ea typeface="+mn-ea"/>
                          <a:cs typeface="Arial" panose="020B0604020202020204" pitchFamily="34" charset="0"/>
                        </a:rPr>
                        <a:t>1. Тәрбие жөніндегі орынбасарлардың тұрақсыздығы;</a:t>
                      </a:r>
                      <a:endParaRPr lang="ru-KZ" sz="1000" b="1" kern="1200" dirty="0">
                        <a:solidFill>
                          <a:schemeClr val="dk1"/>
                        </a:solidFill>
                        <a:effectLst/>
                        <a:latin typeface="Arial" panose="020B0604020202020204" pitchFamily="34" charset="0"/>
                        <a:ea typeface="+mn-ea"/>
                        <a:cs typeface="Arial" panose="020B0604020202020204" pitchFamily="34" charset="0"/>
                      </a:endParaRPr>
                    </a:p>
                    <a:p>
                      <a:r>
                        <a:rPr lang="kk-KZ" sz="1000" b="1" kern="1200" dirty="0">
                          <a:solidFill>
                            <a:schemeClr val="dk1"/>
                          </a:solidFill>
                          <a:effectLst/>
                          <a:latin typeface="Arial" panose="020B0604020202020204" pitchFamily="34" charset="0"/>
                          <a:ea typeface="+mn-ea"/>
                          <a:cs typeface="Arial" panose="020B0604020202020204" pitchFamily="34" charset="0"/>
                        </a:rPr>
                        <a:t>2. Ата-ананың жауапкершілік деңгейінің төмен болуы;                           3. Тәжірибе жинақтауда тәлімгерлердің бекітілмеуі</a:t>
                      </a:r>
                      <a:endParaRPr lang="ru-KZ" sz="1000" b="1" kern="1200" dirty="0">
                        <a:solidFill>
                          <a:schemeClr val="dk1"/>
                        </a:solidFill>
                        <a:effectLst/>
                        <a:latin typeface="Arial" panose="020B0604020202020204" pitchFamily="34" charset="0"/>
                        <a:ea typeface="+mn-ea"/>
                        <a:cs typeface="Arial" panose="020B0604020202020204" pitchFamily="34" charset="0"/>
                      </a:endParaRPr>
                    </a:p>
                    <a:p>
                      <a:pPr marR="83185" algn="l">
                        <a:lnSpc>
                          <a:spcPct val="115000"/>
                        </a:lnSpc>
                        <a:spcAft>
                          <a:spcPts val="0"/>
                        </a:spcAft>
                      </a:pPr>
                      <a:endParaRPr lang="ru-RU" sz="900" b="1" dirty="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3"/>
                  </a:ext>
                </a:extLst>
              </a:tr>
            </a:tbl>
          </a:graphicData>
        </a:graphic>
      </p:graphicFrame>
      <p:sp>
        <p:nvSpPr>
          <p:cNvPr id="3" name="Rectangle 1"/>
          <p:cNvSpPr>
            <a:spLocks noChangeArrowheads="1"/>
          </p:cNvSpPr>
          <p:nvPr/>
        </p:nvSpPr>
        <p:spPr bwMode="auto">
          <a:xfrm>
            <a:off x="287524" y="485712"/>
            <a:ext cx="374441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tabLst>
                <a:tab pos="742950" algn="l"/>
              </a:tabLst>
              <a:defRPr>
                <a:solidFill>
                  <a:schemeClr val="tx1"/>
                </a:solidFill>
                <a:latin typeface="Arial" pitchFamily="34" charset="0"/>
                <a:cs typeface="Arial" pitchFamily="34" charset="0"/>
              </a:defRPr>
            </a:lvl1pPr>
            <a:lvl2pPr fontAlgn="base">
              <a:spcBef>
                <a:spcPct val="0"/>
              </a:spcBef>
              <a:spcAft>
                <a:spcPct val="0"/>
              </a:spcAft>
              <a:tabLst>
                <a:tab pos="742950" algn="l"/>
              </a:tabLst>
              <a:defRPr>
                <a:solidFill>
                  <a:schemeClr val="tx1"/>
                </a:solidFill>
                <a:latin typeface="Arial" pitchFamily="34" charset="0"/>
                <a:cs typeface="Arial" pitchFamily="34" charset="0"/>
              </a:defRPr>
            </a:lvl2pPr>
            <a:lvl3pPr fontAlgn="base">
              <a:spcBef>
                <a:spcPct val="0"/>
              </a:spcBef>
              <a:spcAft>
                <a:spcPct val="0"/>
              </a:spcAft>
              <a:tabLst>
                <a:tab pos="742950" algn="l"/>
              </a:tabLst>
              <a:defRPr>
                <a:solidFill>
                  <a:schemeClr val="tx1"/>
                </a:solidFill>
                <a:latin typeface="Arial" pitchFamily="34" charset="0"/>
                <a:cs typeface="Arial" pitchFamily="34" charset="0"/>
              </a:defRPr>
            </a:lvl3pPr>
            <a:lvl4pPr fontAlgn="base">
              <a:spcBef>
                <a:spcPct val="0"/>
              </a:spcBef>
              <a:spcAft>
                <a:spcPct val="0"/>
              </a:spcAft>
              <a:tabLst>
                <a:tab pos="742950" algn="l"/>
              </a:tabLst>
              <a:defRPr>
                <a:solidFill>
                  <a:schemeClr val="tx1"/>
                </a:solidFill>
                <a:latin typeface="Arial" pitchFamily="34" charset="0"/>
                <a:cs typeface="Arial" pitchFamily="34" charset="0"/>
              </a:defRPr>
            </a:lvl4pPr>
            <a:lvl5pPr fontAlgn="base">
              <a:spcBef>
                <a:spcPct val="0"/>
              </a:spcBef>
              <a:spcAft>
                <a:spcPct val="0"/>
              </a:spcAft>
              <a:tabLst>
                <a:tab pos="742950" algn="l"/>
              </a:tabLst>
              <a:defRPr>
                <a:solidFill>
                  <a:schemeClr val="tx1"/>
                </a:solidFill>
                <a:latin typeface="Arial" pitchFamily="34" charset="0"/>
                <a:cs typeface="Arial" pitchFamily="34" charset="0"/>
              </a:defRPr>
            </a:lvl5pPr>
            <a:lvl6pPr fontAlgn="base">
              <a:spcBef>
                <a:spcPct val="0"/>
              </a:spcBef>
              <a:spcAft>
                <a:spcPct val="0"/>
              </a:spcAft>
              <a:tabLst>
                <a:tab pos="742950" algn="l"/>
              </a:tabLst>
              <a:defRPr>
                <a:solidFill>
                  <a:schemeClr val="tx1"/>
                </a:solidFill>
                <a:latin typeface="Arial" pitchFamily="34" charset="0"/>
                <a:cs typeface="Arial" pitchFamily="34" charset="0"/>
              </a:defRPr>
            </a:lvl6pPr>
            <a:lvl7pPr fontAlgn="base">
              <a:spcBef>
                <a:spcPct val="0"/>
              </a:spcBef>
              <a:spcAft>
                <a:spcPct val="0"/>
              </a:spcAft>
              <a:tabLst>
                <a:tab pos="742950" algn="l"/>
              </a:tabLst>
              <a:defRPr>
                <a:solidFill>
                  <a:schemeClr val="tx1"/>
                </a:solidFill>
                <a:latin typeface="Arial" pitchFamily="34" charset="0"/>
                <a:cs typeface="Arial" pitchFamily="34" charset="0"/>
              </a:defRPr>
            </a:lvl7pPr>
            <a:lvl8pPr fontAlgn="base">
              <a:spcBef>
                <a:spcPct val="0"/>
              </a:spcBef>
              <a:spcAft>
                <a:spcPct val="0"/>
              </a:spcAft>
              <a:tabLst>
                <a:tab pos="742950" algn="l"/>
              </a:tabLst>
              <a:defRPr>
                <a:solidFill>
                  <a:schemeClr val="tx1"/>
                </a:solidFill>
                <a:latin typeface="Arial" pitchFamily="34" charset="0"/>
                <a:cs typeface="Arial" pitchFamily="34" charset="0"/>
              </a:defRPr>
            </a:lvl8pPr>
            <a:lvl9pPr fontAlgn="base">
              <a:spcBef>
                <a:spcPct val="0"/>
              </a:spcBef>
              <a:spcAft>
                <a:spcPct val="0"/>
              </a:spcAft>
              <a:tabLst>
                <a:tab pos="742950" algn="l"/>
              </a:tabLst>
              <a:defRPr>
                <a:solidFill>
                  <a:schemeClr val="tx1"/>
                </a:solidFill>
                <a:latin typeface="Arial" pitchFamily="34" charset="0"/>
                <a:cs typeface="Arial" pitchFamily="34" charset="0"/>
              </a:defRPr>
            </a:lvl9pPr>
          </a:lstStyle>
          <a:p>
            <a:pPr marL="0" marR="0" lvl="0" indent="360363" algn="ctr" defTabSz="914400" rtl="0" eaLnBrk="1" fontAlgn="base" latinLnBrk="0" hangingPunct="1">
              <a:lnSpc>
                <a:spcPct val="100000"/>
              </a:lnSpc>
              <a:spcBef>
                <a:spcPct val="0"/>
              </a:spcBef>
              <a:spcAft>
                <a:spcPct val="0"/>
              </a:spcAft>
              <a:buClrTx/>
              <a:buSzTx/>
              <a:buFontTx/>
              <a:buNone/>
              <a:tabLst>
                <a:tab pos="742950" algn="l"/>
              </a:tabLst>
            </a:pPr>
            <a:r>
              <a:rPr kumimoji="0" lang="en-US" altLang="ru-RU" sz="1200" b="1" i="0" u="none" strike="noStrike" cap="none" normalizeH="0" baseline="0" dirty="0">
                <a:ln>
                  <a:noFill/>
                </a:ln>
                <a:solidFill>
                  <a:schemeClr val="tx1"/>
                </a:solidFill>
                <a:effectLst/>
                <a:latin typeface="Arial" pitchFamily="34" charset="0"/>
                <a:ea typeface="Calibri" pitchFamily="34" charset="0"/>
                <a:cs typeface="Arial" pitchFamily="34" charset="0"/>
              </a:rPr>
              <a:t>SWOT </a:t>
            </a:r>
            <a:r>
              <a:rPr kumimoji="0" lang="en-US" altLang="ru-RU" sz="1200" b="1" i="0" u="none" strike="noStrike" cap="none" normalizeH="0" baseline="0" dirty="0">
                <a:ln>
                  <a:noFill/>
                </a:ln>
                <a:solidFill>
                  <a:schemeClr val="tx1"/>
                </a:solidFill>
                <a:effectLst/>
                <a:latin typeface="Calibri"/>
                <a:ea typeface="Calibri" pitchFamily="34" charset="0"/>
                <a:cs typeface="Arial" pitchFamily="34" charset="0"/>
              </a:rPr>
              <a:t>–</a:t>
            </a:r>
            <a:r>
              <a:rPr kumimoji="0" lang="en-US" altLang="ru-RU" sz="1200" b="1"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kk-KZ" altLang="ru-RU" sz="1200" b="1" i="0" u="none" strike="noStrike" cap="none" normalizeH="0" baseline="0" dirty="0">
                <a:ln>
                  <a:noFill/>
                </a:ln>
                <a:solidFill>
                  <a:schemeClr val="tx1"/>
                </a:solidFill>
                <a:effectLst/>
                <a:latin typeface="Arial" pitchFamily="34" charset="0"/>
                <a:ea typeface="Calibri" pitchFamily="34" charset="0"/>
                <a:cs typeface="Arial" pitchFamily="34" charset="0"/>
              </a:rPr>
              <a:t>ТАЛДАУ (Тәрбие бағыты)</a:t>
            </a:r>
            <a:endParaRPr kumimoji="0" lang="kk-KZ" altLang="ru-RU" sz="1800" b="0" i="0" u="none" strike="noStrike" cap="none" normalizeH="0" baseline="0" dirty="0">
              <a:ln>
                <a:noFill/>
              </a:ln>
              <a:solidFill>
                <a:schemeClr val="tx1"/>
              </a:solidFill>
              <a:effectLst/>
              <a:latin typeface="Arial" pitchFamily="34" charset="0"/>
              <a:cs typeface="Arial"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762135987"/>
              </p:ext>
            </p:extLst>
          </p:nvPr>
        </p:nvGraphicFramePr>
        <p:xfrm>
          <a:off x="4823520" y="835851"/>
          <a:ext cx="4176464" cy="4867040"/>
        </p:xfrm>
        <a:graphic>
          <a:graphicData uri="http://schemas.openxmlformats.org/drawingml/2006/table">
            <a:tbl>
              <a:tblPr firstRow="1" firstCol="1" bandRow="1">
                <a:tableStyleId>{5C22544A-7EE6-4342-B048-85BDC9FD1C3A}</a:tableStyleId>
              </a:tblPr>
              <a:tblGrid>
                <a:gridCol w="1967045">
                  <a:extLst>
                    <a:ext uri="{9D8B030D-6E8A-4147-A177-3AD203B41FA5}">
                      <a16:colId xmlns:a16="http://schemas.microsoft.com/office/drawing/2014/main" val="20000"/>
                    </a:ext>
                  </a:extLst>
                </a:gridCol>
                <a:gridCol w="2209419">
                  <a:extLst>
                    <a:ext uri="{9D8B030D-6E8A-4147-A177-3AD203B41FA5}">
                      <a16:colId xmlns:a16="http://schemas.microsoft.com/office/drawing/2014/main" val="20001"/>
                    </a:ext>
                  </a:extLst>
                </a:gridCol>
              </a:tblGrid>
              <a:tr h="356661">
                <a:tc>
                  <a:txBody>
                    <a:bodyPr/>
                    <a:lstStyle/>
                    <a:p>
                      <a:pPr algn="ctr">
                        <a:lnSpc>
                          <a:spcPct val="115000"/>
                        </a:lnSpc>
                        <a:spcAft>
                          <a:spcPts val="0"/>
                        </a:spcAft>
                      </a:pPr>
                      <a:r>
                        <a:rPr lang="kk-KZ" sz="900" dirty="0">
                          <a:effectLst/>
                          <a:latin typeface="Arial" panose="020B0604020202020204" pitchFamily="34" charset="0"/>
                          <a:cs typeface="Arial" panose="020B0604020202020204" pitchFamily="34" charset="0"/>
                        </a:rPr>
                        <a:t>Күшті жақтары</a:t>
                      </a:r>
                      <a:endParaRPr lang="ru-RU" sz="105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900">
                          <a:effectLst/>
                          <a:latin typeface="Arial" panose="020B0604020202020204" pitchFamily="34" charset="0"/>
                          <a:cs typeface="Arial" panose="020B0604020202020204" pitchFamily="34" charset="0"/>
                        </a:rPr>
                        <a:t>Әлсіз жақтары</a:t>
                      </a:r>
                      <a:endParaRPr lang="ru-RU" sz="105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0"/>
                  </a:ext>
                </a:extLst>
              </a:tr>
              <a:tr h="1906848">
                <a:tc>
                  <a:txBody>
                    <a:bodyPr/>
                    <a:lstStyle/>
                    <a:p>
                      <a:r>
                        <a:rPr lang="kk-KZ" sz="1000" b="1" kern="1200" dirty="0">
                          <a:solidFill>
                            <a:schemeClr val="lt1"/>
                          </a:solidFill>
                          <a:effectLst/>
                          <a:latin typeface="Arial" panose="020B0604020202020204" pitchFamily="34" charset="0"/>
                          <a:ea typeface="+mn-ea"/>
                          <a:cs typeface="Arial" panose="020B0604020202020204" pitchFamily="34" charset="0"/>
                        </a:rPr>
                        <a:t>1. Жұмыс барысында басшылыққа алынатын нақты нормативтік құжаттардың болуы;</a:t>
                      </a:r>
                      <a:endParaRPr lang="ru-KZ" sz="1000" b="1" kern="1200" dirty="0">
                        <a:solidFill>
                          <a:schemeClr val="lt1"/>
                        </a:solidFill>
                        <a:effectLst/>
                        <a:latin typeface="Arial" panose="020B0604020202020204" pitchFamily="34" charset="0"/>
                        <a:ea typeface="+mn-ea"/>
                        <a:cs typeface="Arial" panose="020B0604020202020204" pitchFamily="34" charset="0"/>
                      </a:endParaRPr>
                    </a:p>
                    <a:p>
                      <a:r>
                        <a:rPr lang="kk-KZ" sz="1000" b="1" kern="1200" dirty="0">
                          <a:solidFill>
                            <a:schemeClr val="lt1"/>
                          </a:solidFill>
                          <a:effectLst/>
                          <a:latin typeface="Arial" panose="020B0604020202020204" pitchFamily="34" charset="0"/>
                          <a:ea typeface="+mn-ea"/>
                          <a:cs typeface="Arial" panose="020B0604020202020204" pitchFamily="34" charset="0"/>
                        </a:rPr>
                        <a:t>2. Біліктілік арттыру курстарынан өткен кәсіби мамандардың артуы;</a:t>
                      </a:r>
                      <a:endParaRPr lang="ru-KZ" sz="1000" b="1" kern="1200" dirty="0">
                        <a:solidFill>
                          <a:schemeClr val="lt1"/>
                        </a:solidFill>
                        <a:effectLst/>
                        <a:latin typeface="Arial" panose="020B0604020202020204" pitchFamily="34" charset="0"/>
                        <a:ea typeface="+mn-ea"/>
                        <a:cs typeface="Arial" panose="020B0604020202020204" pitchFamily="34" charset="0"/>
                      </a:endParaRPr>
                    </a:p>
                    <a:p>
                      <a:r>
                        <a:rPr lang="kk-KZ" sz="1000" b="1" kern="1200" dirty="0">
                          <a:solidFill>
                            <a:schemeClr val="lt1"/>
                          </a:solidFill>
                          <a:effectLst/>
                          <a:latin typeface="Arial" panose="020B0604020202020204" pitchFamily="34" charset="0"/>
                          <a:ea typeface="+mn-ea"/>
                          <a:cs typeface="Arial" panose="020B0604020202020204" pitchFamily="34" charset="0"/>
                        </a:rPr>
                        <a:t>3. Облыстық қауымдастықтың жоспарлы түрде жұмыс жасауы.</a:t>
                      </a:r>
                      <a:endParaRPr lang="ru-KZ" sz="1000" b="1" kern="1200" dirty="0">
                        <a:solidFill>
                          <a:schemeClr val="lt1"/>
                        </a:solidFill>
                        <a:effectLst/>
                        <a:latin typeface="Arial" panose="020B0604020202020204" pitchFamily="34" charset="0"/>
                        <a:ea typeface="+mn-ea"/>
                        <a:cs typeface="Arial" panose="020B0604020202020204" pitchFamily="34" charset="0"/>
                      </a:endParaRPr>
                    </a:p>
                  </a:txBody>
                  <a:tcPr marL="68580" marR="68580" marT="0" marB="0"/>
                </a:tc>
                <a:tc>
                  <a:txBody>
                    <a:bodyPr/>
                    <a:lstStyle/>
                    <a:p>
                      <a:r>
                        <a:rPr lang="kk-KZ" sz="1000" b="1" kern="1200" dirty="0">
                          <a:solidFill>
                            <a:schemeClr val="tx1"/>
                          </a:solidFill>
                          <a:effectLst/>
                          <a:latin typeface="Arial" panose="020B0604020202020204" pitchFamily="34" charset="0"/>
                          <a:ea typeface="+mn-ea"/>
                          <a:cs typeface="Arial" panose="020B0604020202020204" pitchFamily="34" charset="0"/>
                        </a:rPr>
                        <a:t>1. Кәсіби мамандардың жеткіліксіздігі;</a:t>
                      </a:r>
                      <a:endParaRPr lang="ru-KZ" sz="1000" b="1" kern="1200" dirty="0">
                        <a:solidFill>
                          <a:schemeClr val="tx1"/>
                        </a:solidFill>
                        <a:effectLst/>
                        <a:latin typeface="Arial" panose="020B0604020202020204" pitchFamily="34" charset="0"/>
                        <a:ea typeface="+mn-ea"/>
                        <a:cs typeface="Arial" panose="020B0604020202020204" pitchFamily="34" charset="0"/>
                      </a:endParaRPr>
                    </a:p>
                    <a:p>
                      <a:r>
                        <a:rPr lang="kk-KZ" sz="1000" b="1" kern="1200" dirty="0">
                          <a:solidFill>
                            <a:schemeClr val="tx1"/>
                          </a:solidFill>
                          <a:effectLst/>
                          <a:latin typeface="Arial" panose="020B0604020202020204" pitchFamily="34" charset="0"/>
                          <a:ea typeface="+mn-ea"/>
                          <a:cs typeface="Arial" panose="020B0604020202020204" pitchFamily="34" charset="0"/>
                        </a:rPr>
                        <a:t>2.Заманауи материалдық-техникалық базамен жабдықталмауы;      3.Кәсіби деңгейдегі іс-шаралардың аздығы;      4. Аудандық, қалалық оқу-әдістемелік орталықтарында қосымша білім беру педагогінің жұмысын сүйемелдейтін әдіскердің жұмысының жеткіліксіздігі </a:t>
                      </a:r>
                      <a:endParaRPr lang="ru-RU" sz="1000" b="1" dirty="0">
                        <a:solidFill>
                          <a:schemeClr val="tx1"/>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1"/>
                  </a:ext>
                </a:extLst>
              </a:tr>
              <a:tr h="329640">
                <a:tc>
                  <a:txBody>
                    <a:bodyPr/>
                    <a:lstStyle/>
                    <a:p>
                      <a:pPr marL="90170" marR="203835" algn="ctr">
                        <a:lnSpc>
                          <a:spcPct val="115000"/>
                        </a:lnSpc>
                        <a:spcAft>
                          <a:spcPts val="0"/>
                        </a:spcAft>
                      </a:pPr>
                      <a:r>
                        <a:rPr lang="kk-KZ" sz="1000" b="1">
                          <a:effectLst/>
                          <a:latin typeface="Arial" panose="020B0604020202020204" pitchFamily="34" charset="0"/>
                          <a:cs typeface="Arial" panose="020B0604020202020204" pitchFamily="34" charset="0"/>
                        </a:rPr>
                        <a:t>Мүмкіншіліктері</a:t>
                      </a:r>
                      <a:endParaRPr lang="ru-RU" sz="1000" b="1">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000" b="1">
                          <a:effectLst/>
                          <a:latin typeface="Arial" panose="020B0604020202020204" pitchFamily="34" charset="0"/>
                          <a:cs typeface="Arial" panose="020B0604020202020204" pitchFamily="34" charset="0"/>
                        </a:rPr>
                        <a:t>Қауіп</a:t>
                      </a:r>
                      <a:endParaRPr lang="ru-RU" sz="1000" b="1">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2"/>
                  </a:ext>
                </a:extLst>
              </a:tr>
              <a:tr h="2273891">
                <a:tc>
                  <a:txBody>
                    <a:bodyPr/>
                    <a:lstStyle/>
                    <a:p>
                      <a:r>
                        <a:rPr lang="kk-KZ" sz="1000" b="1" kern="1200" dirty="0">
                          <a:solidFill>
                            <a:schemeClr val="lt1"/>
                          </a:solidFill>
                          <a:effectLst/>
                          <a:latin typeface="Arial" panose="020B0604020202020204" pitchFamily="34" charset="0"/>
                          <a:ea typeface="+mn-ea"/>
                          <a:cs typeface="Arial" panose="020B0604020202020204" pitchFamily="34" charset="0"/>
                        </a:rPr>
                        <a:t>1.Шығармашылықпен жұмыс жасайтын мамандардың тәжірибесін зерттеу, жинақтау, тарату жұмыстарын ұйымдастыру; </a:t>
                      </a:r>
                      <a:endParaRPr lang="ru-KZ" sz="1000" b="1" kern="1200" dirty="0">
                        <a:solidFill>
                          <a:schemeClr val="lt1"/>
                        </a:solidFill>
                        <a:effectLst/>
                        <a:latin typeface="Arial" panose="020B0604020202020204" pitchFamily="34" charset="0"/>
                        <a:ea typeface="+mn-ea"/>
                        <a:cs typeface="Arial" panose="020B0604020202020204" pitchFamily="34" charset="0"/>
                      </a:endParaRPr>
                    </a:p>
                    <a:p>
                      <a:r>
                        <a:rPr lang="kk-KZ" sz="1000" b="1" kern="1200" dirty="0">
                          <a:solidFill>
                            <a:schemeClr val="lt1"/>
                          </a:solidFill>
                          <a:effectLst/>
                          <a:latin typeface="Arial" panose="020B0604020202020204" pitchFamily="34" charset="0"/>
                          <a:ea typeface="+mn-ea"/>
                          <a:cs typeface="Arial" panose="020B0604020202020204" pitchFamily="34" charset="0"/>
                        </a:rPr>
                        <a:t>2.Жаңа идеяшыл, шығармашыл мамандарды ынталандыру;</a:t>
                      </a:r>
                      <a:endParaRPr lang="ru-KZ" sz="1000" b="1" kern="1200" dirty="0">
                        <a:solidFill>
                          <a:schemeClr val="lt1"/>
                        </a:solidFill>
                        <a:effectLst/>
                        <a:latin typeface="Arial" panose="020B0604020202020204" pitchFamily="34" charset="0"/>
                        <a:ea typeface="+mn-ea"/>
                        <a:cs typeface="Arial" panose="020B0604020202020204" pitchFamily="34" charset="0"/>
                      </a:endParaRPr>
                    </a:p>
                    <a:p>
                      <a:r>
                        <a:rPr lang="kk-KZ" sz="1000" b="1" kern="1200" dirty="0">
                          <a:solidFill>
                            <a:schemeClr val="lt1"/>
                          </a:solidFill>
                          <a:effectLst/>
                          <a:latin typeface="Arial" panose="020B0604020202020204" pitchFamily="34" charset="0"/>
                          <a:ea typeface="+mn-ea"/>
                          <a:cs typeface="Arial" panose="020B0604020202020204" pitchFamily="34" charset="0"/>
                        </a:rPr>
                        <a:t>3. Жобаларды әзірлеп, іске асыру;</a:t>
                      </a:r>
                      <a:endParaRPr lang="ru-KZ" sz="1000" b="1" kern="1200" dirty="0">
                        <a:solidFill>
                          <a:schemeClr val="lt1"/>
                        </a:solidFill>
                        <a:effectLst/>
                        <a:latin typeface="Arial" panose="020B0604020202020204" pitchFamily="34" charset="0"/>
                        <a:ea typeface="+mn-ea"/>
                        <a:cs typeface="Arial" panose="020B0604020202020204" pitchFamily="34" charset="0"/>
                      </a:endParaRPr>
                    </a:p>
                    <a:p>
                      <a:r>
                        <a:rPr lang="kk-KZ" sz="1000" b="1" kern="1200" dirty="0">
                          <a:solidFill>
                            <a:schemeClr val="lt1"/>
                          </a:solidFill>
                          <a:effectLst/>
                          <a:latin typeface="Arial" panose="020B0604020202020204" pitchFamily="34" charset="0"/>
                          <a:ea typeface="+mn-ea"/>
                          <a:cs typeface="Arial" panose="020B0604020202020204" pitchFamily="34" charset="0"/>
                        </a:rPr>
                        <a:t>4. Мамандардың  кәсіби шеберлігін арттыруда жұмыстарды жалғастыру; </a:t>
                      </a:r>
                      <a:endParaRPr lang="ru-RU" sz="1000" b="1" dirty="0">
                        <a:effectLst/>
                        <a:latin typeface="Arial" panose="020B0604020202020204" pitchFamily="34" charset="0"/>
                        <a:ea typeface="Calibri"/>
                        <a:cs typeface="Arial" panose="020B0604020202020204" pitchFamily="34" charset="0"/>
                      </a:endParaRPr>
                    </a:p>
                  </a:txBody>
                  <a:tcPr marL="68580" marR="68580" marT="0" marB="0"/>
                </a:tc>
                <a:tc>
                  <a:txBody>
                    <a:bodyPr/>
                    <a:lstStyle/>
                    <a:p>
                      <a:r>
                        <a:rPr lang="kk-KZ" sz="1000" b="1" kern="1200" dirty="0">
                          <a:solidFill>
                            <a:schemeClr val="dk1"/>
                          </a:solidFill>
                          <a:effectLst/>
                          <a:latin typeface="Arial" panose="020B0604020202020204" pitchFamily="34" charset="0"/>
                          <a:ea typeface="+mn-ea"/>
                          <a:cs typeface="Arial" panose="020B0604020202020204" pitchFamily="34" charset="0"/>
                        </a:rPr>
                        <a:t>1. Мамандардың тұрақсыздығы;</a:t>
                      </a:r>
                      <a:endParaRPr lang="ru-KZ" sz="1000" b="1" kern="1200" dirty="0">
                        <a:solidFill>
                          <a:schemeClr val="dk1"/>
                        </a:solidFill>
                        <a:effectLst/>
                        <a:latin typeface="Arial" panose="020B0604020202020204" pitchFamily="34" charset="0"/>
                        <a:ea typeface="+mn-ea"/>
                        <a:cs typeface="Arial" panose="020B0604020202020204" pitchFamily="34" charset="0"/>
                      </a:endParaRPr>
                    </a:p>
                    <a:p>
                      <a:r>
                        <a:rPr lang="kk-KZ" sz="1000" b="1" kern="1200" dirty="0">
                          <a:solidFill>
                            <a:schemeClr val="dk1"/>
                          </a:solidFill>
                          <a:effectLst/>
                          <a:latin typeface="Arial" panose="020B0604020202020204" pitchFamily="34" charset="0"/>
                          <a:ea typeface="+mn-ea"/>
                          <a:cs typeface="Arial" panose="020B0604020202020204" pitchFamily="34" charset="0"/>
                        </a:rPr>
                        <a:t>2. Мамандардың жетіспеушілігінен білім алушылардың қосымша білімге қызығушылығының төмендеуі</a:t>
                      </a:r>
                      <a:endParaRPr lang="ru-KZ" sz="1000" b="1" kern="1200" dirty="0">
                        <a:solidFill>
                          <a:schemeClr val="dk1"/>
                        </a:solidFill>
                        <a:effectLst/>
                        <a:latin typeface="Arial" panose="020B0604020202020204" pitchFamily="34" charset="0"/>
                        <a:ea typeface="+mn-ea"/>
                        <a:cs typeface="Arial" panose="020B0604020202020204" pitchFamily="34" charset="0"/>
                      </a:endParaRPr>
                    </a:p>
                    <a:p>
                      <a:pPr marR="83185" algn="l">
                        <a:lnSpc>
                          <a:spcPct val="115000"/>
                        </a:lnSpc>
                        <a:spcAft>
                          <a:spcPts val="0"/>
                        </a:spcAft>
                      </a:pPr>
                      <a:endParaRPr lang="ru-RU" sz="1000" b="1" dirty="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3"/>
                  </a:ext>
                </a:extLst>
              </a:tr>
            </a:tbl>
          </a:graphicData>
        </a:graphic>
      </p:graphicFrame>
      <p:sp>
        <p:nvSpPr>
          <p:cNvPr id="6" name="Rectangle 2"/>
          <p:cNvSpPr>
            <a:spLocks noChangeArrowheads="1"/>
          </p:cNvSpPr>
          <p:nvPr/>
        </p:nvSpPr>
        <p:spPr bwMode="auto">
          <a:xfrm>
            <a:off x="4644008" y="538369"/>
            <a:ext cx="435597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tabLst>
                <a:tab pos="742950" algn="l"/>
              </a:tabLst>
              <a:defRPr>
                <a:solidFill>
                  <a:schemeClr val="tx1"/>
                </a:solidFill>
                <a:latin typeface="Arial" pitchFamily="34" charset="0"/>
                <a:cs typeface="Arial" pitchFamily="34" charset="0"/>
              </a:defRPr>
            </a:lvl1pPr>
            <a:lvl2pPr fontAlgn="base">
              <a:spcBef>
                <a:spcPct val="0"/>
              </a:spcBef>
              <a:spcAft>
                <a:spcPct val="0"/>
              </a:spcAft>
              <a:tabLst>
                <a:tab pos="742950" algn="l"/>
              </a:tabLst>
              <a:defRPr>
                <a:solidFill>
                  <a:schemeClr val="tx1"/>
                </a:solidFill>
                <a:latin typeface="Arial" pitchFamily="34" charset="0"/>
                <a:cs typeface="Arial" pitchFamily="34" charset="0"/>
              </a:defRPr>
            </a:lvl2pPr>
            <a:lvl3pPr fontAlgn="base">
              <a:spcBef>
                <a:spcPct val="0"/>
              </a:spcBef>
              <a:spcAft>
                <a:spcPct val="0"/>
              </a:spcAft>
              <a:tabLst>
                <a:tab pos="742950" algn="l"/>
              </a:tabLst>
              <a:defRPr>
                <a:solidFill>
                  <a:schemeClr val="tx1"/>
                </a:solidFill>
                <a:latin typeface="Arial" pitchFamily="34" charset="0"/>
                <a:cs typeface="Arial" pitchFamily="34" charset="0"/>
              </a:defRPr>
            </a:lvl3pPr>
            <a:lvl4pPr fontAlgn="base">
              <a:spcBef>
                <a:spcPct val="0"/>
              </a:spcBef>
              <a:spcAft>
                <a:spcPct val="0"/>
              </a:spcAft>
              <a:tabLst>
                <a:tab pos="742950" algn="l"/>
              </a:tabLst>
              <a:defRPr>
                <a:solidFill>
                  <a:schemeClr val="tx1"/>
                </a:solidFill>
                <a:latin typeface="Arial" pitchFamily="34" charset="0"/>
                <a:cs typeface="Arial" pitchFamily="34" charset="0"/>
              </a:defRPr>
            </a:lvl4pPr>
            <a:lvl5pPr fontAlgn="base">
              <a:spcBef>
                <a:spcPct val="0"/>
              </a:spcBef>
              <a:spcAft>
                <a:spcPct val="0"/>
              </a:spcAft>
              <a:tabLst>
                <a:tab pos="742950" algn="l"/>
              </a:tabLst>
              <a:defRPr>
                <a:solidFill>
                  <a:schemeClr val="tx1"/>
                </a:solidFill>
                <a:latin typeface="Arial" pitchFamily="34" charset="0"/>
                <a:cs typeface="Arial" pitchFamily="34" charset="0"/>
              </a:defRPr>
            </a:lvl5pPr>
            <a:lvl6pPr fontAlgn="base">
              <a:spcBef>
                <a:spcPct val="0"/>
              </a:spcBef>
              <a:spcAft>
                <a:spcPct val="0"/>
              </a:spcAft>
              <a:tabLst>
                <a:tab pos="742950" algn="l"/>
              </a:tabLst>
              <a:defRPr>
                <a:solidFill>
                  <a:schemeClr val="tx1"/>
                </a:solidFill>
                <a:latin typeface="Arial" pitchFamily="34" charset="0"/>
                <a:cs typeface="Arial" pitchFamily="34" charset="0"/>
              </a:defRPr>
            </a:lvl6pPr>
            <a:lvl7pPr fontAlgn="base">
              <a:spcBef>
                <a:spcPct val="0"/>
              </a:spcBef>
              <a:spcAft>
                <a:spcPct val="0"/>
              </a:spcAft>
              <a:tabLst>
                <a:tab pos="742950" algn="l"/>
              </a:tabLst>
              <a:defRPr>
                <a:solidFill>
                  <a:schemeClr val="tx1"/>
                </a:solidFill>
                <a:latin typeface="Arial" pitchFamily="34" charset="0"/>
                <a:cs typeface="Arial" pitchFamily="34" charset="0"/>
              </a:defRPr>
            </a:lvl7pPr>
            <a:lvl8pPr fontAlgn="base">
              <a:spcBef>
                <a:spcPct val="0"/>
              </a:spcBef>
              <a:spcAft>
                <a:spcPct val="0"/>
              </a:spcAft>
              <a:tabLst>
                <a:tab pos="742950" algn="l"/>
              </a:tabLst>
              <a:defRPr>
                <a:solidFill>
                  <a:schemeClr val="tx1"/>
                </a:solidFill>
                <a:latin typeface="Arial" pitchFamily="34" charset="0"/>
                <a:cs typeface="Arial" pitchFamily="34" charset="0"/>
              </a:defRPr>
            </a:lvl8pPr>
            <a:lvl9pPr fontAlgn="base">
              <a:spcBef>
                <a:spcPct val="0"/>
              </a:spcBef>
              <a:spcAft>
                <a:spcPct val="0"/>
              </a:spcAft>
              <a:tabLst>
                <a:tab pos="742950" algn="l"/>
              </a:tabLst>
              <a:defRPr>
                <a:solidFill>
                  <a:schemeClr val="tx1"/>
                </a:solidFill>
                <a:latin typeface="Arial" pitchFamily="34" charset="0"/>
                <a:cs typeface="Arial" pitchFamily="34" charset="0"/>
              </a:defRPr>
            </a:lvl9pPr>
          </a:lstStyle>
          <a:p>
            <a:pPr marL="0" marR="0" lvl="0" indent="360363" algn="l" defTabSz="914400" rtl="0" eaLnBrk="1" fontAlgn="base" latinLnBrk="0" hangingPunct="1">
              <a:lnSpc>
                <a:spcPct val="100000"/>
              </a:lnSpc>
              <a:spcBef>
                <a:spcPct val="0"/>
              </a:spcBef>
              <a:spcAft>
                <a:spcPct val="0"/>
              </a:spcAft>
              <a:buClrTx/>
              <a:buSzTx/>
              <a:buFontTx/>
              <a:buNone/>
              <a:tabLst>
                <a:tab pos="742950" algn="l"/>
              </a:tabLst>
            </a:pPr>
            <a:r>
              <a:rPr kumimoji="0" lang="kk-KZ" altLang="ru-RU" sz="1200" b="1" i="0" u="none" strike="noStrike" cap="none" normalizeH="0" baseline="0" dirty="0">
                <a:ln>
                  <a:noFill/>
                </a:ln>
                <a:solidFill>
                  <a:schemeClr val="tx1"/>
                </a:solidFill>
                <a:effectLst/>
                <a:ea typeface="Calibri" pitchFamily="34" charset="0"/>
                <a:cs typeface="Arial" pitchFamily="34" charset="0"/>
              </a:rPr>
              <a:t>SWOT </a:t>
            </a:r>
            <a:r>
              <a:rPr kumimoji="0" lang="kk-KZ" altLang="ru-RU" sz="1200" b="1" i="0" u="none" strike="noStrike" cap="none" normalizeH="0" baseline="0" dirty="0">
                <a:ln>
                  <a:noFill/>
                </a:ln>
                <a:solidFill>
                  <a:schemeClr val="tx1"/>
                </a:solidFill>
                <a:effectLst/>
                <a:latin typeface="Calibri"/>
                <a:ea typeface="Calibri" pitchFamily="34" charset="0"/>
                <a:cs typeface="Arial" pitchFamily="34" charset="0"/>
              </a:rPr>
              <a:t>–</a:t>
            </a:r>
            <a:r>
              <a:rPr kumimoji="0" lang="kk-KZ" altLang="ru-RU" sz="1200" b="1" i="0" u="none" strike="noStrike" cap="none" normalizeH="0" baseline="0" dirty="0">
                <a:ln>
                  <a:noFill/>
                </a:ln>
                <a:solidFill>
                  <a:schemeClr val="tx1"/>
                </a:solidFill>
                <a:effectLst/>
                <a:ea typeface="Calibri" pitchFamily="34" charset="0"/>
                <a:cs typeface="Arial" pitchFamily="34" charset="0"/>
              </a:rPr>
              <a:t> ТАЛДАУ (Қосымша білім беру бағыты)</a:t>
            </a:r>
            <a:endParaRPr kumimoji="0" lang="ru-RU" altLang="ru-RU" sz="1200" b="0" i="0" u="none" strike="noStrike" cap="none" normalizeH="0" baseline="0" dirty="0">
              <a:ln>
                <a:noFill/>
              </a:ln>
              <a:solidFill>
                <a:schemeClr val="tx1"/>
              </a:solidFill>
              <a:effectLst/>
              <a:cs typeface="Arial" pitchFamily="34" charset="0"/>
            </a:endParaRPr>
          </a:p>
          <a:p>
            <a:pPr marL="0" marR="0" lvl="0" indent="360363" algn="l" defTabSz="914400" rtl="0" eaLnBrk="0" fontAlgn="base" latinLnBrk="0" hangingPunct="0">
              <a:lnSpc>
                <a:spcPct val="100000"/>
              </a:lnSpc>
              <a:spcBef>
                <a:spcPct val="0"/>
              </a:spcBef>
              <a:spcAft>
                <a:spcPct val="0"/>
              </a:spcAft>
              <a:buClrTx/>
              <a:buSzTx/>
              <a:buFontTx/>
              <a:buNone/>
              <a:tabLst>
                <a:tab pos="742950" algn="l"/>
              </a:tabLst>
            </a:pPr>
            <a:endParaRPr kumimoji="0" lang="ru-RU" altLang="ru-RU" sz="1200" b="0" i="0" u="none" strike="noStrike" cap="none" normalizeH="0" baseline="0" dirty="0">
              <a:ln>
                <a:noFill/>
              </a:ln>
              <a:solidFill>
                <a:schemeClr val="tx1"/>
              </a:solidFill>
              <a:effectLst/>
              <a:cs typeface="Arial" pitchFamily="34" charset="0"/>
            </a:endParaRPr>
          </a:p>
        </p:txBody>
      </p:sp>
      <p:sp>
        <p:nvSpPr>
          <p:cNvPr id="8" name="Rectangle 1">
            <a:extLst>
              <a:ext uri="{FF2B5EF4-FFF2-40B4-BE49-F238E27FC236}">
                <a16:creationId xmlns:a16="http://schemas.microsoft.com/office/drawing/2014/main" id="{4FF8DDAC-D548-4E1A-F8AE-FCA9BCFADF9F}"/>
              </a:ext>
            </a:extLst>
          </p:cNvPr>
          <p:cNvSpPr>
            <a:spLocks noChangeArrowheads="1"/>
          </p:cNvSpPr>
          <p:nvPr/>
        </p:nvSpPr>
        <p:spPr bwMode="auto">
          <a:xfrm>
            <a:off x="2341205" y="-43293"/>
            <a:ext cx="374441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tabLst>
                <a:tab pos="742950" algn="l"/>
              </a:tabLst>
              <a:defRPr>
                <a:solidFill>
                  <a:schemeClr val="tx1"/>
                </a:solidFill>
                <a:latin typeface="Arial" pitchFamily="34" charset="0"/>
                <a:cs typeface="Arial" pitchFamily="34" charset="0"/>
              </a:defRPr>
            </a:lvl1pPr>
            <a:lvl2pPr fontAlgn="base">
              <a:spcBef>
                <a:spcPct val="0"/>
              </a:spcBef>
              <a:spcAft>
                <a:spcPct val="0"/>
              </a:spcAft>
              <a:tabLst>
                <a:tab pos="742950" algn="l"/>
              </a:tabLst>
              <a:defRPr>
                <a:solidFill>
                  <a:schemeClr val="tx1"/>
                </a:solidFill>
                <a:latin typeface="Arial" pitchFamily="34" charset="0"/>
                <a:cs typeface="Arial" pitchFamily="34" charset="0"/>
              </a:defRPr>
            </a:lvl2pPr>
            <a:lvl3pPr fontAlgn="base">
              <a:spcBef>
                <a:spcPct val="0"/>
              </a:spcBef>
              <a:spcAft>
                <a:spcPct val="0"/>
              </a:spcAft>
              <a:tabLst>
                <a:tab pos="742950" algn="l"/>
              </a:tabLst>
              <a:defRPr>
                <a:solidFill>
                  <a:schemeClr val="tx1"/>
                </a:solidFill>
                <a:latin typeface="Arial" pitchFamily="34" charset="0"/>
                <a:cs typeface="Arial" pitchFamily="34" charset="0"/>
              </a:defRPr>
            </a:lvl3pPr>
            <a:lvl4pPr fontAlgn="base">
              <a:spcBef>
                <a:spcPct val="0"/>
              </a:spcBef>
              <a:spcAft>
                <a:spcPct val="0"/>
              </a:spcAft>
              <a:tabLst>
                <a:tab pos="742950" algn="l"/>
              </a:tabLst>
              <a:defRPr>
                <a:solidFill>
                  <a:schemeClr val="tx1"/>
                </a:solidFill>
                <a:latin typeface="Arial" pitchFamily="34" charset="0"/>
                <a:cs typeface="Arial" pitchFamily="34" charset="0"/>
              </a:defRPr>
            </a:lvl4pPr>
            <a:lvl5pPr fontAlgn="base">
              <a:spcBef>
                <a:spcPct val="0"/>
              </a:spcBef>
              <a:spcAft>
                <a:spcPct val="0"/>
              </a:spcAft>
              <a:tabLst>
                <a:tab pos="742950" algn="l"/>
              </a:tabLst>
              <a:defRPr>
                <a:solidFill>
                  <a:schemeClr val="tx1"/>
                </a:solidFill>
                <a:latin typeface="Arial" pitchFamily="34" charset="0"/>
                <a:cs typeface="Arial" pitchFamily="34" charset="0"/>
              </a:defRPr>
            </a:lvl5pPr>
            <a:lvl6pPr fontAlgn="base">
              <a:spcBef>
                <a:spcPct val="0"/>
              </a:spcBef>
              <a:spcAft>
                <a:spcPct val="0"/>
              </a:spcAft>
              <a:tabLst>
                <a:tab pos="742950" algn="l"/>
              </a:tabLst>
              <a:defRPr>
                <a:solidFill>
                  <a:schemeClr val="tx1"/>
                </a:solidFill>
                <a:latin typeface="Arial" pitchFamily="34" charset="0"/>
                <a:cs typeface="Arial" pitchFamily="34" charset="0"/>
              </a:defRPr>
            </a:lvl6pPr>
            <a:lvl7pPr fontAlgn="base">
              <a:spcBef>
                <a:spcPct val="0"/>
              </a:spcBef>
              <a:spcAft>
                <a:spcPct val="0"/>
              </a:spcAft>
              <a:tabLst>
                <a:tab pos="742950" algn="l"/>
              </a:tabLst>
              <a:defRPr>
                <a:solidFill>
                  <a:schemeClr val="tx1"/>
                </a:solidFill>
                <a:latin typeface="Arial" pitchFamily="34" charset="0"/>
                <a:cs typeface="Arial" pitchFamily="34" charset="0"/>
              </a:defRPr>
            </a:lvl7pPr>
            <a:lvl8pPr fontAlgn="base">
              <a:spcBef>
                <a:spcPct val="0"/>
              </a:spcBef>
              <a:spcAft>
                <a:spcPct val="0"/>
              </a:spcAft>
              <a:tabLst>
                <a:tab pos="742950" algn="l"/>
              </a:tabLst>
              <a:defRPr>
                <a:solidFill>
                  <a:schemeClr val="tx1"/>
                </a:solidFill>
                <a:latin typeface="Arial" pitchFamily="34" charset="0"/>
                <a:cs typeface="Arial" pitchFamily="34" charset="0"/>
              </a:defRPr>
            </a:lvl8pPr>
            <a:lvl9pPr fontAlgn="base">
              <a:spcBef>
                <a:spcPct val="0"/>
              </a:spcBef>
              <a:spcAft>
                <a:spcPct val="0"/>
              </a:spcAft>
              <a:tabLst>
                <a:tab pos="742950" algn="l"/>
              </a:tabLst>
              <a:defRPr>
                <a:solidFill>
                  <a:schemeClr val="tx1"/>
                </a:solidFill>
                <a:latin typeface="Arial" pitchFamily="34" charset="0"/>
                <a:cs typeface="Arial" pitchFamily="34" charset="0"/>
              </a:defRPr>
            </a:lvl9pPr>
          </a:lstStyle>
          <a:p>
            <a:pPr marL="0" marR="0" lvl="0" indent="360363" algn="ctr" defTabSz="914400" rtl="0" eaLnBrk="1" fontAlgn="base" latinLnBrk="0" hangingPunct="1">
              <a:lnSpc>
                <a:spcPct val="100000"/>
              </a:lnSpc>
              <a:spcBef>
                <a:spcPct val="0"/>
              </a:spcBef>
              <a:spcAft>
                <a:spcPct val="0"/>
              </a:spcAft>
              <a:buClrTx/>
              <a:buSzTx/>
              <a:buFontTx/>
              <a:buNone/>
              <a:tabLst>
                <a:tab pos="742950" algn="l"/>
              </a:tabLst>
            </a:pPr>
            <a:r>
              <a:rPr kumimoji="0" lang="en-US" altLang="ru-RU" sz="1600" b="1" i="0" u="none" strike="noStrike" cap="none" normalizeH="0" baseline="0" dirty="0">
                <a:ln>
                  <a:noFill/>
                </a:ln>
                <a:solidFill>
                  <a:schemeClr val="bg1"/>
                </a:solidFill>
                <a:effectLst/>
                <a:ea typeface="Calibri" pitchFamily="34" charset="0"/>
              </a:rPr>
              <a:t>SWOT – </a:t>
            </a:r>
            <a:r>
              <a:rPr kumimoji="0" lang="kk-KZ" altLang="ru-RU" sz="1600" b="1" i="0" u="none" strike="noStrike" cap="none" normalizeH="0" baseline="0" dirty="0">
                <a:ln>
                  <a:noFill/>
                </a:ln>
                <a:solidFill>
                  <a:schemeClr val="bg1"/>
                </a:solidFill>
                <a:effectLst/>
                <a:ea typeface="Calibri" pitchFamily="34" charset="0"/>
              </a:rPr>
              <a:t>ТАЛДАУ</a:t>
            </a:r>
            <a:endParaRPr kumimoji="0" lang="kk-KZ" altLang="ru-RU" sz="1600" b="0" i="0" u="none" strike="noStrike" cap="none" normalizeH="0" baseline="0" dirty="0">
              <a:ln>
                <a:noFill/>
              </a:ln>
              <a:solidFill>
                <a:schemeClr val="bg1"/>
              </a:solidFill>
              <a:effectLst/>
            </a:endParaRPr>
          </a:p>
        </p:txBody>
      </p:sp>
    </p:spTree>
    <p:extLst>
      <p:ext uri="{BB962C8B-B14F-4D97-AF65-F5344CB8AC3E}">
        <p14:creationId xmlns:p14="http://schemas.microsoft.com/office/powerpoint/2010/main" val="2199943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763" y="-26988"/>
            <a:ext cx="9144000" cy="7715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000" b="1" dirty="0">
              <a:solidFill>
                <a:prstClr val="white"/>
              </a:solidFill>
              <a:latin typeface="Arial" pitchFamily="34" charset="0"/>
              <a:cs typeface="Arial" pitchFamily="34" charset="0"/>
            </a:endParaRPr>
          </a:p>
        </p:txBody>
      </p:sp>
      <p:sp>
        <p:nvSpPr>
          <p:cNvPr id="2" name="Прямоугольник 1"/>
          <p:cNvSpPr/>
          <p:nvPr/>
        </p:nvSpPr>
        <p:spPr>
          <a:xfrm>
            <a:off x="395536" y="158720"/>
            <a:ext cx="8496944" cy="338554"/>
          </a:xfrm>
          <a:prstGeom prst="rect">
            <a:avLst/>
          </a:prstGeom>
        </p:spPr>
        <p:txBody>
          <a:bodyPr wrap="square">
            <a:spAutoFit/>
          </a:bodyPr>
          <a:lstStyle/>
          <a:p>
            <a:pPr algn="ctr"/>
            <a:r>
              <a:rPr lang="kk-KZ" sz="1600" b="1" dirty="0">
                <a:solidFill>
                  <a:schemeClr val="bg1"/>
                </a:solidFill>
                <a:latin typeface="Arial" panose="020B0604020202020204" pitchFamily="34" charset="0"/>
                <a:cs typeface="Arial" panose="020B0604020202020204" pitchFamily="34" charset="0"/>
              </a:rPr>
              <a:t>ҚОРЫТЫНДЫ</a:t>
            </a:r>
            <a:endParaRPr lang="ru-RU" sz="1600" b="1" dirty="0">
              <a:solidFill>
                <a:schemeClr val="bg1"/>
              </a:solidFill>
              <a:latin typeface="Arial" panose="020B0604020202020204" pitchFamily="34" charset="0"/>
              <a:cs typeface="Arial" panose="020B0604020202020204" pitchFamily="34" charset="0"/>
            </a:endParaRPr>
          </a:p>
        </p:txBody>
      </p:sp>
      <p:graphicFrame>
        <p:nvGraphicFramePr>
          <p:cNvPr id="11" name="Схема 10"/>
          <p:cNvGraphicFramePr/>
          <p:nvPr>
            <p:extLst>
              <p:ext uri="{D42A27DB-BD31-4B8C-83A1-F6EECF244321}">
                <p14:modId xmlns:p14="http://schemas.microsoft.com/office/powerpoint/2010/main" val="4136836158"/>
              </p:ext>
            </p:extLst>
          </p:nvPr>
        </p:nvGraphicFramePr>
        <p:xfrm>
          <a:off x="462969" y="1124744"/>
          <a:ext cx="8362078"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8452154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1427</TotalTime>
  <Words>2010</Words>
  <Application>Microsoft Office PowerPoint</Application>
  <PresentationFormat>Экран (4:3)</PresentationFormat>
  <Paragraphs>612</Paragraphs>
  <Slides>12</Slides>
  <Notes>10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12</vt:i4>
      </vt:variant>
    </vt:vector>
  </HeadingPairs>
  <TitlesOfParts>
    <vt:vector size="16" baseType="lpstr">
      <vt:lpstr>Arial</vt:lpstr>
      <vt:lpstr>Calibri</vt:lpstr>
      <vt:lpstr>Times New Roman</vt:lpstr>
      <vt:lpstr>Тема Office</vt:lpstr>
      <vt:lpstr>БІЛІМ БЕРУДІҢ ОҚУ-ӘДІСТЕМЕЛІК ОРТАЛЫҒЫ</vt:lpstr>
      <vt:lpst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01</dc:creator>
  <cp:lastModifiedBy>Asus</cp:lastModifiedBy>
  <cp:revision>116</cp:revision>
  <cp:lastPrinted>2022-12-19T05:18:54Z</cp:lastPrinted>
  <dcterms:created xsi:type="dcterms:W3CDTF">2020-12-04T12:40:33Z</dcterms:created>
  <dcterms:modified xsi:type="dcterms:W3CDTF">2024-01-05T05:04:46Z</dcterms:modified>
</cp:coreProperties>
</file>