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3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48" autoAdjust="0"/>
  </p:normalViewPr>
  <p:slideViewPr>
    <p:cSldViewPr snapToGrid="0">
      <p:cViewPr varScale="1">
        <p:scale>
          <a:sx n="86" d="100"/>
          <a:sy n="86" d="100"/>
        </p:scale>
        <p:origin x="-252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92632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421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680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73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9370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3486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6050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055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163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7462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85925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479970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361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0484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700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7756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567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3A601DE-02F5-44EE-894A-9EBBB82B9238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6A9B0D7-5EF9-48DE-AE91-644B6B8DE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829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1200" y="856343"/>
            <a:ext cx="5094515" cy="4383314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latin typeface="Arial Black" panose="020B0A04020102020204" pitchFamily="34" charset="0"/>
              </a:rPr>
              <a:t>Дистанционное </a:t>
            </a:r>
            <a:r>
              <a:rPr lang="ru-RU" sz="4000" dirty="0" smtClean="0">
                <a:latin typeface="Arial Black" panose="020B0A04020102020204" pitchFamily="34" charset="0"/>
              </a:rPr>
              <a:t>обучение в биологии: </a:t>
            </a:r>
            <a:r>
              <a:rPr lang="ru-RU" sz="4000" dirty="0">
                <a:latin typeface="Arial Black" panose="020B0A04020102020204" pitchFamily="34" charset="0"/>
              </a:rPr>
              <a:t>идеи, </a:t>
            </a:r>
            <a:r>
              <a:rPr lang="ru-RU" sz="4000" dirty="0" smtClean="0">
                <a:latin typeface="Arial Black" panose="020B0A04020102020204" pitchFamily="34" charset="0"/>
              </a:rPr>
              <a:t>возможности и </a:t>
            </a:r>
            <a:r>
              <a:rPr lang="ru-RU" sz="4000" dirty="0">
                <a:latin typeface="Arial Black" panose="020B0A04020102020204" pitchFamily="34" charset="0"/>
              </a:rPr>
              <a:t>перспективы</a:t>
            </a:r>
            <a:br>
              <a:rPr lang="ru-RU" sz="4000" dirty="0">
                <a:latin typeface="Arial Black" panose="020B0A04020102020204" pitchFamily="34" charset="0"/>
              </a:rPr>
            </a:br>
            <a:endParaRPr lang="ru-RU" sz="4000" dirty="0">
              <a:latin typeface="Arial Black" panose="020B0A04020102020204" pitchFamily="34" charset="0"/>
            </a:endParaRPr>
          </a:p>
        </p:txBody>
      </p:sp>
      <p:pic>
        <p:nvPicPr>
          <p:cNvPr id="1026" name="Picture 2" descr="https://bazis-ufa.ru/upload/news/CAMPUS-VIRTUAL-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715" y="359055"/>
            <a:ext cx="5466380" cy="3741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88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инновация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2" y="1837765"/>
            <a:ext cx="3498272" cy="3702152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Новшество</a:t>
            </a:r>
          </a:p>
          <a:p>
            <a:r>
              <a:rPr lang="ru-RU" sz="3600" dirty="0" smtClean="0"/>
              <a:t>Новизна</a:t>
            </a:r>
          </a:p>
          <a:p>
            <a:r>
              <a:rPr lang="ru-RU" sz="3600" dirty="0" smtClean="0"/>
              <a:t>изменение</a:t>
            </a:r>
            <a:endParaRPr lang="ru-RU" sz="3600" dirty="0"/>
          </a:p>
        </p:txBody>
      </p:sp>
      <p:pic>
        <p:nvPicPr>
          <p:cNvPr id="1026" name="Picture 2" descr="https://1.bp.blogspot.com/-v2g76IQF2LA/W5t1pqJjiiI/AAAAAAAAAR8/vLQz7ZZiFXErArhbS6lgY50NP4OQ2MWtACLcBGAs/s1600/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556" y="0"/>
            <a:ext cx="4779819" cy="4779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114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Дистанционное обучение –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1" y="2063396"/>
            <a:ext cx="6393872" cy="3311189"/>
          </a:xfrm>
        </p:spPr>
        <p:txBody>
          <a:bodyPr>
            <a:normAutofit lnSpcReduction="10000"/>
          </a:bodyPr>
          <a:lstStyle/>
          <a:p>
            <a:r>
              <a:rPr lang="ru-RU" sz="2400" dirty="0" smtClean="0"/>
              <a:t>способ </a:t>
            </a:r>
            <a:r>
              <a:rPr lang="ru-RU" sz="2400" dirty="0"/>
              <a:t>организации процесса обучения, основанный на использовании современных информационных и телекоммуникационных технологий, позволяющих осуществлять обучение на расстоянии без непосредственного контакта между преподавателем и учащимся.</a:t>
            </a:r>
          </a:p>
          <a:p>
            <a:endParaRPr lang="ru-RU" dirty="0"/>
          </a:p>
        </p:txBody>
      </p:sp>
      <p:pic>
        <p:nvPicPr>
          <p:cNvPr id="1026" name="Picture 2" descr="https://im0-tub-kz.yandex.net/i?id=69e81bcbc909aa0a64867cacc651181f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386" y="2237052"/>
            <a:ext cx="4035889" cy="296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37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В процессе проведения обучения в дистанционном режиме используются: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731818"/>
            <a:ext cx="10394707" cy="3642767"/>
          </a:xfrm>
        </p:spPr>
        <p:txBody>
          <a:bodyPr/>
          <a:lstStyle/>
          <a:p>
            <a:pPr lvl="0"/>
            <a:r>
              <a:rPr lang="ru-RU" dirty="0"/>
              <a:t>электронная почта (с помощью электронной почты может быть налажено общение между преподавателем и учеником: рассылка учебных заданий и материала, вопросы преподавателя и к преподавателю, отслеживание истории переписки);</a:t>
            </a:r>
          </a:p>
          <a:p>
            <a:pPr lvl="0"/>
            <a:r>
              <a:rPr lang="ru-RU" dirty="0"/>
              <a:t>телеконференции (они позволяют: организовать общую дискуссию среди учеников на учебные темы; проводить под управлением преподавателя, который формирует тему дискуссии, следит за содержанием приходящих на конференцию сообщений; просматривать поступившие сообщения; присылать свои собственные письма (сообщения), принимая, таким образом, участие в дискуссии);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5613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85801"/>
            <a:ext cx="10396882" cy="588818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510146"/>
            <a:ext cx="10394707" cy="3864440"/>
          </a:xfrm>
        </p:spPr>
        <p:txBody>
          <a:bodyPr/>
          <a:lstStyle/>
          <a:p>
            <a:pPr lvl="0"/>
            <a:r>
              <a:rPr lang="ru-RU" dirty="0"/>
              <a:t>пересылка данных (услуги FTR-серверов);</a:t>
            </a:r>
          </a:p>
          <a:p>
            <a:pPr lvl="0"/>
            <a:r>
              <a:rPr lang="ru-RU" dirty="0"/>
              <a:t>гипертекстовые среды (WWW – серверы, где преподаватель может разместить учебные материалы, которые будут организованы в виде гипертекста. Гипертекст позволяет структурировать материал, связать ссылки (гиперсвязями) разделы учебного материала, которые уточняют и дополняют друг друга. В WWW - документах можно размещать не только текстовую, но и графическую, а также звуковую и видео информацию);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9777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401782"/>
            <a:ext cx="10396882" cy="221673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510146"/>
            <a:ext cx="10394707" cy="3864440"/>
          </a:xfrm>
        </p:spPr>
        <p:txBody>
          <a:bodyPr>
            <a:normAutofit lnSpcReduction="10000"/>
          </a:bodyPr>
          <a:lstStyle/>
          <a:p>
            <a:pPr lvl="0"/>
            <a:r>
              <a:rPr lang="ru-RU" dirty="0"/>
              <a:t>ресурсы мировой сети Интернет (ресурсы мировой WWW-сети, организованной в виде гипертекста, можно использовать в процессе обучения как богатый иллюстративный и справочный материал);</a:t>
            </a:r>
          </a:p>
          <a:p>
            <a:pPr lvl="0"/>
            <a:r>
              <a:rPr lang="ru-RU" dirty="0"/>
              <a:t>видеоконференции (Видеоконференции в настоящее время не столь распространены в школах из-за высокой стоимости оборудования для проведения конференций. Однако перспективность такого вида обучения очевидна: преподаватель может читать лекции или проводить занятия со слушателями «в живом эфире», имея при этом возможность общения со слушателями. Такая практика весьма популярна в Европе и США, где решены технические проблемы проведения видеоконференций по телекоммуникационным каналам связи).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92543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i="1" dirty="0"/>
              <a:t>Дистанционное образование позволяет реализовать два основных принципа современного образования – “образование для всех” и “образование через всю жизнь”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978727"/>
            <a:ext cx="10394707" cy="2395858"/>
          </a:xfrm>
        </p:spPr>
        <p:txBody>
          <a:bodyPr/>
          <a:lstStyle/>
          <a:p>
            <a:r>
              <a:rPr lang="ru-RU" dirty="0"/>
              <a:t>Цель внедрения дистанционных образовательных технологий в систему образования состоит в обеспечении доступности качественного образования для обучающихся, независимо от места проживания, социального положения и состояния здоровья</a:t>
            </a:r>
          </a:p>
        </p:txBody>
      </p:sp>
    </p:spTree>
    <p:extLst>
      <p:ext uri="{BB962C8B-B14F-4D97-AF65-F5344CB8AC3E}">
        <p14:creationId xmlns:p14="http://schemas.microsoft.com/office/powerpoint/2010/main" val="3358056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92727" y="228600"/>
            <a:ext cx="10203873" cy="762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/>
            <a:r>
              <a:rPr lang="ru-RU" altLang="ru-RU" sz="3200" dirty="0">
                <a:solidFill>
                  <a:schemeClr val="accent1">
                    <a:lumMod val="75000"/>
                  </a:schemeClr>
                </a:solidFill>
              </a:rPr>
              <a:t>Педагогические  задачи при использовании ДОТ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32510" y="3252512"/>
            <a:ext cx="6899564" cy="2873652"/>
          </a:xfrm>
        </p:spPr>
        <p:txBody>
          <a:bodyPr>
            <a:normAutofit/>
          </a:bodyPr>
          <a:lstStyle/>
          <a:p>
            <a:pPr eaLnBrk="1" hangingPunct="1"/>
            <a:endParaRPr lang="ru-RU" altLang="ru-RU" sz="2400" dirty="0" smtClean="0">
              <a:latin typeface="Times New Roman" panose="02020603050405020304" pitchFamily="18" charset="0"/>
            </a:endParaRPr>
          </a:p>
        </p:txBody>
      </p:sp>
      <p:sp>
        <p:nvSpPr>
          <p:cNvPr id="2" name="Стрелка вниз 1"/>
          <p:cNvSpPr/>
          <p:nvPr/>
        </p:nvSpPr>
        <p:spPr>
          <a:xfrm rot="2028172">
            <a:off x="2341418" y="104271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 rot="19595464">
            <a:off x="7933732" y="104271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5398349" y="1042712"/>
            <a:ext cx="484632" cy="21576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-41564" y="1810901"/>
            <a:ext cx="2886072" cy="22619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dirty="0">
                <a:latin typeface="Times New Roman" panose="02020603050405020304" pitchFamily="18" charset="0"/>
              </a:rPr>
              <a:t>Повысить мотивацию обучения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8094252" y="1810901"/>
            <a:ext cx="2802348" cy="204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altLang="ru-RU" sz="1600" dirty="0">
                <a:latin typeface="Times New Roman" panose="02020603050405020304" pitchFamily="18" charset="0"/>
              </a:rPr>
              <a:t>Стимулировать самостоятельность обучающихся в учебном процессе.</a:t>
            </a:r>
          </a:p>
        </p:txBody>
      </p:sp>
      <p:sp>
        <p:nvSpPr>
          <p:cNvPr id="7" name="Овал 6"/>
          <p:cNvSpPr/>
          <p:nvPr/>
        </p:nvSpPr>
        <p:spPr>
          <a:xfrm>
            <a:off x="3176154" y="3252512"/>
            <a:ext cx="5237018" cy="28540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altLang="ru-RU" dirty="0">
                <a:latin typeface="Times New Roman" panose="02020603050405020304" pitchFamily="18" charset="0"/>
              </a:rPr>
              <a:t>Развить познавательную активность обучающихся через умение работать с дополнительной литературой, используя возможности компьютера и сети Интернет.</a:t>
            </a:r>
          </a:p>
          <a:p>
            <a:r>
              <a:rPr lang="ru-RU" altLang="ru-RU" dirty="0">
                <a:latin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9933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46426" y="-277091"/>
            <a:ext cx="10396882" cy="1948601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3200" dirty="0">
                <a:solidFill>
                  <a:srgbClr val="C00000"/>
                </a:solidFill>
              </a:rPr>
              <a:t>Типы уроков с применением ДОТ :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8035" y="1149927"/>
            <a:ext cx="9975273" cy="4765964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ru-RU" dirty="0"/>
              <a:t>урок введения нового материала (использование презентаций, видеофильмов, аудиофайлов и т.д.),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dirty="0"/>
              <a:t>урок-практикум (он-</a:t>
            </a:r>
            <a:r>
              <a:rPr lang="ru-RU" altLang="ru-RU" dirty="0" err="1"/>
              <a:t>лайн</a:t>
            </a:r>
            <a:r>
              <a:rPr lang="ru-RU" altLang="ru-RU" dirty="0"/>
              <a:t> тесты, </a:t>
            </a:r>
            <a:r>
              <a:rPr lang="ru-RU" altLang="ru-RU" dirty="0" err="1"/>
              <a:t>offline</a:t>
            </a:r>
            <a:r>
              <a:rPr lang="ru-RU" altLang="ru-RU" dirty="0"/>
              <a:t> – тесты, электронные учебники и тренажеры),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dirty="0"/>
              <a:t>комбинированный урок (презентации, электронные энциклопедии и т.д.)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dirty="0"/>
              <a:t>урок контроля  и коррекции знаний, умений, навыков учащихся (он-</a:t>
            </a:r>
            <a:r>
              <a:rPr lang="ru-RU" altLang="ru-RU" dirty="0" err="1"/>
              <a:t>лайн</a:t>
            </a:r>
            <a:r>
              <a:rPr lang="ru-RU" altLang="ru-RU" dirty="0"/>
              <a:t> тесты, звуковые диктанты и т.д.).    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dirty="0">
                <a:solidFill>
                  <a:srgbClr val="C00000"/>
                </a:solidFill>
              </a:rPr>
              <a:t>Формы работы </a:t>
            </a:r>
            <a:r>
              <a:rPr lang="ru-RU" altLang="ru-RU" dirty="0"/>
              <a:t>: фронтальная, групповая, парная, индивидуальная.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24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71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200"/>
              <a:t>Дистанционные обучающие системы предлагают различные учебные задания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81200" y="997527"/>
            <a:ext cx="8229600" cy="5509637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dirty="0" smtClean="0"/>
              <a:t> *        компьютерный эксперимент;</a:t>
            </a:r>
          </a:p>
          <a:p>
            <a:r>
              <a:rPr lang="ru-RU" altLang="ru-RU" dirty="0" smtClean="0"/>
              <a:t>       лабораторные работы;</a:t>
            </a:r>
          </a:p>
          <a:p>
            <a:r>
              <a:rPr lang="ru-RU" altLang="ru-RU" dirty="0" smtClean="0"/>
              <a:t>       исследовательские задания;</a:t>
            </a:r>
          </a:p>
          <a:p>
            <a:r>
              <a:rPr lang="ru-RU" altLang="ru-RU" dirty="0" smtClean="0"/>
              <a:t>       расчётные задачи с последующей компьютерной проверкой.</a:t>
            </a:r>
          </a:p>
        </p:txBody>
      </p:sp>
    </p:spTree>
    <p:extLst>
      <p:ext uri="{BB962C8B-B14F-4D97-AF65-F5344CB8AC3E}">
        <p14:creationId xmlns:p14="http://schemas.microsoft.com/office/powerpoint/2010/main" val="27814110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2056" y="789709"/>
            <a:ext cx="10396882" cy="498764"/>
          </a:xfrm>
        </p:spPr>
        <p:txBody>
          <a:bodyPr>
            <a:noAutofit/>
          </a:bodyPr>
          <a:lstStyle/>
          <a:p>
            <a:r>
              <a:rPr lang="ru-RU" sz="3600" b="1" dirty="0"/>
              <a:t>На уроках биологии и естествознания  открываются следующие возможности: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634836"/>
            <a:ext cx="10394707" cy="3739749"/>
          </a:xfrm>
        </p:spPr>
        <p:txBody>
          <a:bodyPr/>
          <a:lstStyle/>
          <a:p>
            <a:r>
              <a:rPr lang="ru-RU" dirty="0"/>
              <a:t>возможность виртуального путешествия, использование фотографий, карт, схем,</a:t>
            </a:r>
          </a:p>
          <a:p>
            <a:r>
              <a:rPr lang="ru-RU" dirty="0"/>
              <a:t>возможность наблюдения процессов, происходящих внутри организма</a:t>
            </a:r>
          </a:p>
          <a:p>
            <a:r>
              <a:rPr lang="ru-RU" dirty="0"/>
              <a:t>возможность наблюдения процессов, происходящих в микромире</a:t>
            </a:r>
          </a:p>
          <a:p>
            <a:r>
              <a:rPr lang="ru-RU" dirty="0"/>
              <a:t> возможность получения дополнительной информации, доступ к архивам и библиотекам, общение напрямую с людьми, живущими в других странах.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815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484909"/>
            <a:ext cx="10396882" cy="568036"/>
          </a:xfrm>
        </p:spPr>
        <p:txBody>
          <a:bodyPr>
            <a:noAutofit/>
          </a:bodyPr>
          <a:lstStyle/>
          <a:p>
            <a:r>
              <a:rPr lang="ru-RU" sz="4400" b="1" dirty="0"/>
              <a:t>достоинства дистанционного обучения:</a:t>
            </a:r>
            <a:r>
              <a:rPr lang="ru-RU" sz="4400" dirty="0"/>
              <a:t/>
            </a:r>
            <a:br>
              <a:rPr lang="ru-RU" sz="4400" dirty="0"/>
            </a:b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052946"/>
            <a:ext cx="10394707" cy="4321640"/>
          </a:xfrm>
        </p:spPr>
        <p:txBody>
          <a:bodyPr/>
          <a:lstStyle/>
          <a:p>
            <a:r>
              <a:rPr lang="ru-RU" dirty="0"/>
              <a:t>Обучение в индивидуальном темпе </a:t>
            </a:r>
          </a:p>
          <a:p>
            <a:r>
              <a:rPr lang="ru-RU" dirty="0"/>
              <a:t>Свобода и гибкость </a:t>
            </a:r>
          </a:p>
          <a:p>
            <a:r>
              <a:rPr lang="ru-RU" dirty="0"/>
              <a:t>Доступность </a:t>
            </a:r>
          </a:p>
          <a:p>
            <a:r>
              <a:rPr lang="ru-RU" dirty="0"/>
              <a:t>Мобильность </a:t>
            </a:r>
          </a:p>
          <a:p>
            <a:r>
              <a:rPr lang="ru-RU" dirty="0"/>
              <a:t>Технологичность </a:t>
            </a:r>
          </a:p>
          <a:p>
            <a:r>
              <a:rPr lang="ru-RU" dirty="0"/>
              <a:t>Социальное равноправие </a:t>
            </a:r>
          </a:p>
          <a:p>
            <a:r>
              <a:rPr lang="ru-RU" dirty="0"/>
              <a:t>Творчество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63542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387928"/>
            <a:ext cx="10396882" cy="1449838"/>
          </a:xfrm>
        </p:spPr>
        <p:txBody>
          <a:bodyPr>
            <a:noAutofit/>
          </a:bodyPr>
          <a:lstStyle/>
          <a:p>
            <a:r>
              <a:rPr lang="ru-RU" sz="3600" b="1" dirty="0"/>
              <a:t>проблемы и недостатки дистанционного обучения: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3400" y="1837766"/>
            <a:ext cx="10394707" cy="3690198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Необходимость наличия целого ряда индивидуально-психологических условий. Для дистанционного обучения необходима жесткая самодисциплина, а его результат напрямую зависит от самостоятельности и сознательности учащегося. </a:t>
            </a:r>
          </a:p>
          <a:p>
            <a:r>
              <a:rPr lang="ru-RU" dirty="0"/>
              <a:t>Необходимость постоянного доступа к источникам информации. Нужна хорошая техническая оснащенность, но не все желающие учиться имеют компьютер и выход в Интернет. </a:t>
            </a:r>
          </a:p>
          <a:p>
            <a:r>
              <a:rPr lang="ru-RU" dirty="0"/>
              <a:t>Как правило, обучающиеся ощущают недостаток практических занятий. </a:t>
            </a:r>
          </a:p>
          <a:p>
            <a:r>
              <a:rPr lang="ru-RU" dirty="0"/>
              <a:t>Отсутствует постоянный контроль над обучающимися, который для российского человека является мощным побудительным стимулом. </a:t>
            </a:r>
          </a:p>
          <a:p>
            <a:r>
              <a:rPr lang="ru-RU" dirty="0"/>
              <a:t>Обучающие программы и курсы могут быть недостаточно хорошо разработаны из-за того, что квалифицированных специалистов, способных создавать подобные учебные пособия, на сегодняшний день не так много.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92549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0"/>
            <a:ext cx="10396882" cy="1837765"/>
          </a:xfrm>
        </p:spPr>
        <p:txBody>
          <a:bodyPr>
            <a:normAutofit/>
          </a:bodyPr>
          <a:lstStyle/>
          <a:p>
            <a:r>
              <a:rPr lang="ru-RU" altLang="ru-RU" sz="4400" dirty="0"/>
              <a:t>Способы проведения интернет-уроков: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648692"/>
            <a:ext cx="10394707" cy="3725894"/>
          </a:xfrm>
        </p:spPr>
        <p:txBody>
          <a:bodyPr>
            <a:normAutofit fontScale="92500" lnSpcReduction="20000"/>
          </a:bodyPr>
          <a:lstStyle/>
          <a:p>
            <a:r>
              <a:rPr lang="ru-RU" altLang="ru-RU" sz="1900" b="1" dirty="0"/>
              <a:t>Способ 1</a:t>
            </a:r>
            <a:r>
              <a:rPr lang="ru-RU" altLang="ru-RU" sz="1900" dirty="0"/>
              <a:t>.  </a:t>
            </a:r>
            <a:r>
              <a:rPr lang="ru-RU" altLang="ru-RU" sz="1900" dirty="0" smtClean="0"/>
              <a:t>Урок с использованием Интернет-ресурсов </a:t>
            </a:r>
          </a:p>
          <a:p>
            <a:pPr>
              <a:buFont typeface="Symbol" panose="05050102010706020507" pitchFamily="18" charset="2"/>
              <a:buChar char=""/>
            </a:pPr>
            <a:r>
              <a:rPr lang="ru-RU" altLang="ru-RU" sz="1900" dirty="0" smtClean="0"/>
              <a:t>Ссылки </a:t>
            </a:r>
            <a:r>
              <a:rPr lang="ru-RU" altLang="ru-RU" sz="1900" dirty="0"/>
              <a:t>на Интернет-ресурсы в конце урока даются учащимся для просмотра или дальнейшей работы</a:t>
            </a:r>
            <a:r>
              <a:rPr lang="ru-RU" altLang="ru-RU" sz="1900" b="1" dirty="0"/>
              <a:t>. </a:t>
            </a:r>
          </a:p>
          <a:p>
            <a:pPr lvl="0"/>
            <a:r>
              <a:rPr lang="ru-RU" sz="1900" b="1" dirty="0"/>
              <a:t>Способ 2</a:t>
            </a:r>
            <a:r>
              <a:rPr lang="ru-RU" sz="1900" dirty="0"/>
              <a:t>. Урок с использованием подготовленных веб-страниц</a:t>
            </a:r>
          </a:p>
          <a:p>
            <a:r>
              <a:rPr lang="ru-RU" sz="1900" dirty="0"/>
              <a:t>Преимущества такого урока: учащиеся не тратят время на поиск нужной информации и сразу переходят на нужные сайты.  </a:t>
            </a:r>
          </a:p>
          <a:p>
            <a:pPr lvl="0"/>
            <a:r>
              <a:rPr lang="ru-RU" sz="1900" b="1" dirty="0"/>
              <a:t>Способ 3. </a:t>
            </a:r>
            <a:r>
              <a:rPr lang="ru-RU" sz="1900" dirty="0"/>
              <a:t>Урок – поиск информации</a:t>
            </a:r>
          </a:p>
          <a:p>
            <a:r>
              <a:rPr lang="ru-RU" sz="1900" dirty="0"/>
              <a:t>Предварительно ученикам даются определенное задание, адрес в Интернете, по которому возможно найти требуемый материал или ключевые слова для поиска. </a:t>
            </a:r>
          </a:p>
          <a:p>
            <a:r>
              <a:rPr lang="ru-RU" sz="1900" dirty="0"/>
              <a:t>Результаты поиска излагаются учащимися в виде устных или письменных сообщений. </a:t>
            </a:r>
          </a:p>
          <a:p>
            <a:endParaRPr lang="ru-RU" altLang="ru-RU" sz="19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35040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180110"/>
            <a:ext cx="10396882" cy="59574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7976" y="1108364"/>
            <a:ext cx="10394707" cy="4307785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b="1" dirty="0"/>
              <a:t>Способ 4. </a:t>
            </a:r>
            <a:r>
              <a:rPr lang="ru-RU" dirty="0"/>
              <a:t>Виртуальные экскурсии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Виртуальная экскурсия предусматривает посещение сайтов различных культурно-просветительских, научных учреждений, различных городов и стран и т.п.  Предварительно ознакомившись с информацией сайта, учитель определяет цель экскурсии и объем знаний, который учащиеся должны приобрести на экскурсии.  После этого разрабатывается маршрут экскурсии: какие страницы и в какой последовательности должны просмотреть учащиеся, на какие объекты нужно обратить особое внимание, каково содержание наблюдений, которые должны провести учащиеся </a:t>
            </a:r>
          </a:p>
          <a:p>
            <a:pPr lvl="0"/>
            <a:r>
              <a:rPr lang="ru-RU" b="1" dirty="0"/>
              <a:t>Способ </a:t>
            </a:r>
            <a:r>
              <a:rPr lang="ru-RU" b="1" dirty="0" smtClean="0"/>
              <a:t>5. </a:t>
            </a:r>
            <a:r>
              <a:rPr lang="ru-RU" dirty="0"/>
              <a:t>Видео уроки</a:t>
            </a:r>
            <a:r>
              <a:rPr lang="ru-RU" b="1" dirty="0"/>
              <a:t> </a:t>
            </a:r>
            <a:endParaRPr lang="ru-RU" dirty="0"/>
          </a:p>
          <a:p>
            <a:r>
              <a:rPr lang="ru-RU" dirty="0"/>
              <a:t>Видео уроки необходимы для того, что бы учащиеся могли пересмотреть урок, тем учащимся, кто пропускает уроки или плохо усваивает материал</a:t>
            </a:r>
            <a:r>
              <a:rPr lang="ru-RU" b="1" dirty="0"/>
              <a:t>.</a:t>
            </a:r>
            <a:r>
              <a:rPr lang="ru-RU" dirty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88140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734291"/>
            <a:ext cx="10396882" cy="24938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/>
              <a:t>Web-квесты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734291"/>
            <a:ext cx="4481945" cy="4876799"/>
          </a:xfrm>
        </p:spPr>
        <p:txBody>
          <a:bodyPr>
            <a:normAutofit/>
          </a:bodyPr>
          <a:lstStyle/>
          <a:p>
            <a:r>
              <a:rPr lang="ru-RU" dirty="0"/>
              <a:t>В настоящее время  широко известен один из видов проектной деятельности.</a:t>
            </a:r>
            <a:br>
              <a:rPr lang="ru-RU" dirty="0"/>
            </a:br>
            <a:r>
              <a:rPr lang="ru-RU" dirty="0"/>
              <a:t>«Образовательный </a:t>
            </a:r>
            <a:r>
              <a:rPr lang="ru-RU" dirty="0" err="1"/>
              <a:t>web-квест</a:t>
            </a:r>
            <a:r>
              <a:rPr lang="ru-RU" dirty="0"/>
              <a:t> - (</a:t>
            </a:r>
            <a:r>
              <a:rPr lang="ru-RU" dirty="0" err="1"/>
              <a:t>webquest</a:t>
            </a:r>
            <a:r>
              <a:rPr lang="ru-RU" dirty="0"/>
              <a:t>) - проблемное задание c элементами ролевой игры, для выполнения которого используются информационные ресурсы Интернета. Разрабатываются такие </a:t>
            </a:r>
            <a:r>
              <a:rPr lang="ru-RU" dirty="0" err="1"/>
              <a:t>web-квесты</a:t>
            </a:r>
            <a:r>
              <a:rPr lang="ru-RU" dirty="0"/>
              <a:t> для максимальной интеграции Интернета в различные учебные предметы. </a:t>
            </a:r>
          </a:p>
          <a:p>
            <a:endParaRPr lang="ru-RU" dirty="0"/>
          </a:p>
        </p:txBody>
      </p:sp>
      <p:pic>
        <p:nvPicPr>
          <p:cNvPr id="3076" name="Picture 4" descr="https://konkurseorkomi.ucoz.ru/bezymjannyj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3" t="420" r="14628" b="-1"/>
          <a:stretch/>
        </p:blipFill>
        <p:spPr bwMode="auto">
          <a:xfrm>
            <a:off x="5361710" y="1139528"/>
            <a:ext cx="5720974" cy="3799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0904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108364"/>
            <a:ext cx="10605655" cy="4266221"/>
          </a:xfrm>
        </p:spPr>
        <p:txBody>
          <a:bodyPr/>
          <a:lstStyle/>
          <a:p>
            <a:r>
              <a:rPr lang="ru-RU" b="1" dirty="0"/>
              <a:t>Дистанционное образование отвечает принципу </a:t>
            </a:r>
            <a:r>
              <a:rPr lang="ru-RU" b="1" dirty="0" err="1"/>
              <a:t>гуманистичности</a:t>
            </a:r>
            <a:r>
              <a:rPr lang="ru-RU" b="1" dirty="0"/>
              <a:t>, согласно которому никто не должен быть лишен возможности учиться по причине бедности, географической или временной изолированности, социальной незащищенности и невозможности посещать образовательные учреждения в силу физических недостатков или занятости.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30324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47879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Главное мероприятие</Template>
  <TotalTime>740</TotalTime>
  <Words>706</Words>
  <Application>Microsoft Office PowerPoint</Application>
  <PresentationFormat>Произвольный</PresentationFormat>
  <Paragraphs>72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Главное мероприятие</vt:lpstr>
      <vt:lpstr>Дистанционное обучение в биологии: идеи, возможности и перспективы </vt:lpstr>
      <vt:lpstr>инновация</vt:lpstr>
      <vt:lpstr>Дистанционное обучение –</vt:lpstr>
      <vt:lpstr>В процессе проведения обучения в дистанционном режиме используются:</vt:lpstr>
      <vt:lpstr>Презентация PowerPoint</vt:lpstr>
      <vt:lpstr>Презентация PowerPoint</vt:lpstr>
      <vt:lpstr>Дистанционное образование позволяет реализовать два основных принципа современного образования – “образование для всех” и “образование через всю жизнь”</vt:lpstr>
      <vt:lpstr>Педагогические  задачи при использовании ДОТ </vt:lpstr>
      <vt:lpstr>Типы уроков с применением ДОТ : </vt:lpstr>
      <vt:lpstr>Дистанционные обучающие системы предлагают различные учебные задания</vt:lpstr>
      <vt:lpstr>На уроках биологии и естествознания  открываются следующие возможности: </vt:lpstr>
      <vt:lpstr>достоинства дистанционного обучения: </vt:lpstr>
      <vt:lpstr>проблемы и недостатки дистанционного обучения: </vt:lpstr>
      <vt:lpstr>Способы проведения интернет-уроков:</vt:lpstr>
      <vt:lpstr>Презентация PowerPoint</vt:lpstr>
      <vt:lpstr>Web-квесты </vt:lpstr>
      <vt:lpstr>Презентация PowerPoint</vt:lpstr>
      <vt:lpstr>Спасибо за внимание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Дистанционное обучение: идеи, технологии, проблемы и перспективы </dc:title>
  <dc:creator>LEK</dc:creator>
  <cp:lastModifiedBy>Аксауле</cp:lastModifiedBy>
  <cp:revision>13</cp:revision>
  <dcterms:created xsi:type="dcterms:W3CDTF">2020-08-14T04:14:47Z</dcterms:created>
  <dcterms:modified xsi:type="dcterms:W3CDTF">2020-08-17T12:56:11Z</dcterms:modified>
</cp:coreProperties>
</file>