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70" r:id="rId2"/>
    <p:sldId id="271" r:id="rId3"/>
    <p:sldId id="279" r:id="rId4"/>
    <p:sldId id="280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82" r:id="rId16"/>
    <p:sldId id="281" r:id="rId17"/>
    <p:sldId id="293" r:id="rId18"/>
    <p:sldId id="294" r:id="rId19"/>
    <p:sldId id="295" r:id="rId20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92" autoAdjust="0"/>
    <p:restoredTop sz="94660"/>
  </p:normalViewPr>
  <p:slideViewPr>
    <p:cSldViewPr snapToGrid="0">
      <p:cViewPr>
        <p:scale>
          <a:sx n="90" d="100"/>
          <a:sy n="90" d="100"/>
        </p:scale>
        <p:origin x="-34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05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D160984-A3BD-40D2-9F07-B9BA232EFCE8}" type="datetime1">
              <a:rPr lang="ru-RU" smtClean="0"/>
              <a:pPr rtl="0"/>
              <a:t>27.08.2020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A5BAD6D-9C3B-46AE-9ED7-53C2ADD3C885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141994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B9DD1DF-37C2-48CF-AE80-38F6D5ED7016}" type="datetime1">
              <a:rPr lang="ru-RU" smtClean="0"/>
              <a:pPr rtl="0"/>
              <a:t>27.08.2020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86C1AB1-D682-4F2C-8579-D9DF0DCC073A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075874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86C1AB1-D682-4F2C-8579-D9DF0DCC073A}" type="slidenum">
              <a:rPr lang="ru-RU" smtClean="0"/>
              <a:pPr rtl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37279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E86C1AB1-D682-4F2C-8579-D9DF0DCC073A}" type="slidenum">
              <a:rPr lang="ru-RU" smtClean="0"/>
              <a:pPr rtl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6353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E86C1AB1-D682-4F2C-8579-D9DF0DCC073A}" type="slidenum">
              <a:rPr lang="ru-RU" smtClean="0"/>
              <a:pPr rtl="0"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36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ltGray">
          <a:xfrm>
            <a:off x="2513012" y="1371600"/>
            <a:ext cx="7162800" cy="4114800"/>
          </a:xfrm>
          <a:prstGeom prst="rect">
            <a:avLst/>
          </a:prstGeom>
          <a:gradFill>
            <a:gsLst>
              <a:gs pos="417">
                <a:schemeClr val="bg2">
                  <a:lumMod val="35000"/>
                  <a:lumOff val="65000"/>
                </a:schemeClr>
              </a:gs>
              <a:gs pos="100000">
                <a:schemeClr val="bg2"/>
              </a:gs>
            </a:gsLst>
            <a:lin ang="5400000" scaled="0"/>
          </a:gradFill>
          <a:ln w="152400">
            <a:solidFill>
              <a:srgbClr val="FFFFFF"/>
            </a:solidFill>
            <a:miter lim="800000"/>
          </a:ln>
          <a:scene3d>
            <a:camera prst="orthographicFront"/>
            <a:lightRig rig="threePt" dir="t"/>
          </a:scene3d>
          <a:sp3d contourW="12700">
            <a:contourClr>
              <a:schemeClr val="bg2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04160" y="1557867"/>
            <a:ext cx="6583680" cy="2560320"/>
          </a:xfrm>
        </p:spPr>
        <p:txBody>
          <a:bodyPr rtlCol="0" anchor="b">
            <a:normAutofit/>
          </a:bodyPr>
          <a:lstStyle>
            <a:lvl1pPr algn="ctr">
              <a:lnSpc>
                <a:spcPct val="80000"/>
              </a:lnSpc>
              <a:defRPr sz="660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04160" y="4185919"/>
            <a:ext cx="6583680" cy="1097278"/>
          </a:xfrm>
        </p:spPr>
        <p:txBody>
          <a:bodyPr rtlCol="0">
            <a:normAutofit/>
          </a:bodyPr>
          <a:lstStyle>
            <a:lvl1pPr marL="0" indent="0" algn="ctr">
              <a:spcBef>
                <a:spcPts val="1200"/>
              </a:spcBef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849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ltGray">
          <a:xfrm>
            <a:off x="-1" y="457200"/>
            <a:ext cx="12188826" cy="1270000"/>
          </a:xfrm>
          <a:prstGeom prst="rect">
            <a:avLst/>
          </a:prstGeom>
          <a:gradFill>
            <a:gsLst>
              <a:gs pos="417">
                <a:schemeClr val="bg2">
                  <a:lumMod val="20000"/>
                  <a:lumOff val="80000"/>
                </a:schemeClr>
              </a:gs>
              <a:gs pos="100000">
                <a:schemeClr val="bg2"/>
              </a:gs>
            </a:gsLst>
            <a:lin ang="5400000" scaled="0"/>
          </a:gradFill>
          <a:ln w="152400">
            <a:noFill/>
            <a:miter lim="800000"/>
          </a:ln>
          <a:scene3d>
            <a:camera prst="orthographicFront"/>
            <a:lightRig rig="threePt" dir="t"/>
          </a:scene3d>
          <a:sp3d>
            <a:contourClr>
              <a:srgbClr val="B0BCB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0" y="1697736"/>
            <a:ext cx="12188825" cy="54864"/>
          </a:xfrm>
          <a:prstGeom prst="rect">
            <a:avLst/>
          </a:prstGeom>
          <a:solidFill>
            <a:schemeClr val="bg1"/>
          </a:solidFill>
          <a:ln w="152400">
            <a:noFill/>
            <a:miter lim="800000"/>
          </a:ln>
          <a:scene3d>
            <a:camera prst="orthographicFront"/>
            <a:lightRig rig="threePt" dir="t"/>
          </a:scene3d>
          <a:sp3d contourW="12700">
            <a:contourClr>
              <a:schemeClr val="bg2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 bwMode="ltGray">
          <a:xfrm>
            <a:off x="0" y="457200"/>
            <a:ext cx="12188825" cy="54864"/>
          </a:xfrm>
          <a:prstGeom prst="rect">
            <a:avLst/>
          </a:prstGeom>
          <a:solidFill>
            <a:schemeClr val="bg1"/>
          </a:solidFill>
          <a:ln w="152400">
            <a:noFill/>
            <a:miter lim="800000"/>
          </a:ln>
          <a:scene3d>
            <a:camera prst="orthographicFront"/>
            <a:lightRig rig="threePt" dir="t"/>
          </a:scene3d>
          <a:sp3d contourW="12700">
            <a:contourClr>
              <a:schemeClr val="bg2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 rtl="0">
              <a:defRPr/>
            </a:lvl1pPr>
          </a:lstStyle>
          <a:p>
            <a:pPr lvl="0" rtl="0"/>
            <a:r>
              <a:rPr lang="ru-RU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54F27CB-F54C-4BF3-9422-58FE4D8F44A4}" type="datetime1">
              <a:rPr lang="ru-RU" smtClean="0"/>
              <a:pPr rtl="0"/>
              <a:t>27.08.2020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E3DCFCC-8C7B-4574-91B2-C3342261C6C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0529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 bwMode="gray"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ltGray">
          <a:xfrm>
            <a:off x="5334000" y="762000"/>
            <a:ext cx="6400800" cy="3340100"/>
          </a:xfrm>
          <a:prstGeom prst="rect">
            <a:avLst/>
          </a:prstGeom>
          <a:gradFill>
            <a:gsLst>
              <a:gs pos="417">
                <a:schemeClr val="bg2">
                  <a:lumMod val="35000"/>
                  <a:lumOff val="65000"/>
                </a:schemeClr>
              </a:gs>
              <a:gs pos="100000">
                <a:schemeClr val="bg2"/>
              </a:gs>
            </a:gsLst>
            <a:lin ang="5400000" scaled="0"/>
          </a:gradFill>
          <a:ln w="152400">
            <a:solidFill>
              <a:srgbClr val="FFFFFF"/>
            </a:solidFill>
            <a:miter lim="800000"/>
          </a:ln>
          <a:scene3d>
            <a:camera prst="orthographicFront"/>
            <a:lightRig rig="threePt" dir="t"/>
          </a:scene3d>
          <a:sp3d contourW="12700">
            <a:contourClr>
              <a:schemeClr val="bg2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4040" y="1016001"/>
            <a:ext cx="5760720" cy="1828800"/>
          </a:xfrm>
        </p:spPr>
        <p:txBody>
          <a:bodyPr rtlCol="0" anchor="b">
            <a:normAutofit/>
          </a:bodyPr>
          <a:lstStyle>
            <a:lvl1pPr algn="ctr">
              <a:lnSpc>
                <a:spcPct val="80000"/>
              </a:lnSpc>
              <a:defRPr sz="540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5654040" y="2980267"/>
            <a:ext cx="5760720" cy="914400"/>
          </a:xfrm>
        </p:spPr>
        <p:txBody>
          <a:bodyPr rtlCol="0">
            <a:normAutofit/>
          </a:bodyPr>
          <a:lstStyle>
            <a:lvl1pPr marL="0" indent="0" algn="ctr" rtl="0">
              <a:spcBef>
                <a:spcPts val="120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dirty="0" smtClean="0"/>
              <a:t>Щелкните, чтобы изменить стили текста образца слайда</a:t>
            </a:r>
          </a:p>
        </p:txBody>
      </p:sp>
    </p:spTree>
    <p:extLst>
      <p:ext uri="{BB962C8B-B14F-4D97-AF65-F5344CB8AC3E}">
        <p14:creationId xmlns:p14="http://schemas.microsoft.com/office/powerpoint/2010/main" val="217167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, лето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ltGray">
          <a:xfrm>
            <a:off x="5334000" y="762000"/>
            <a:ext cx="6400800" cy="3340100"/>
          </a:xfrm>
          <a:prstGeom prst="rect">
            <a:avLst/>
          </a:prstGeom>
          <a:gradFill>
            <a:gsLst>
              <a:gs pos="417">
                <a:schemeClr val="bg2">
                  <a:lumMod val="35000"/>
                  <a:lumOff val="65000"/>
                </a:schemeClr>
              </a:gs>
              <a:gs pos="100000">
                <a:schemeClr val="bg2"/>
              </a:gs>
            </a:gsLst>
            <a:lin ang="5400000" scaled="0"/>
          </a:gradFill>
          <a:ln w="152400">
            <a:solidFill>
              <a:srgbClr val="FFFFFF"/>
            </a:solidFill>
            <a:miter lim="800000"/>
          </a:ln>
          <a:scene3d>
            <a:camera prst="orthographicFront"/>
            <a:lightRig rig="threePt" dir="t"/>
          </a:scene3d>
          <a:sp3d contourW="12700">
            <a:contourClr>
              <a:schemeClr val="bg2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4040" y="1016001"/>
            <a:ext cx="5760720" cy="1828800"/>
          </a:xfrm>
        </p:spPr>
        <p:txBody>
          <a:bodyPr rtlCol="0" anchor="b">
            <a:normAutofit/>
          </a:bodyPr>
          <a:lstStyle>
            <a:lvl1pPr algn="ctr">
              <a:lnSpc>
                <a:spcPct val="80000"/>
              </a:lnSpc>
              <a:defRPr sz="540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5654040" y="2980267"/>
            <a:ext cx="5760720" cy="914400"/>
          </a:xfrm>
        </p:spPr>
        <p:txBody>
          <a:bodyPr rtlCol="0">
            <a:normAutofit/>
          </a:bodyPr>
          <a:lstStyle>
            <a:lvl1pPr marL="0" indent="0" algn="ctr" rtl="0">
              <a:spcBef>
                <a:spcPts val="120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dirty="0" smtClean="0"/>
              <a:t>Щелкните, чтобы изменить стили текста образца слайда</a:t>
            </a:r>
          </a:p>
        </p:txBody>
      </p:sp>
    </p:spTree>
    <p:extLst>
      <p:ext uri="{BB962C8B-B14F-4D97-AF65-F5344CB8AC3E}">
        <p14:creationId xmlns:p14="http://schemas.microsoft.com/office/powerpoint/2010/main" val="129212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, осень">
    <p:bg bwMode="gray"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ltGray">
          <a:xfrm>
            <a:off x="5334000" y="762000"/>
            <a:ext cx="6400800" cy="3340100"/>
          </a:xfrm>
          <a:prstGeom prst="rect">
            <a:avLst/>
          </a:prstGeom>
          <a:gradFill>
            <a:gsLst>
              <a:gs pos="417">
                <a:schemeClr val="bg2">
                  <a:lumMod val="35000"/>
                  <a:lumOff val="65000"/>
                </a:schemeClr>
              </a:gs>
              <a:gs pos="100000">
                <a:schemeClr val="bg2"/>
              </a:gs>
            </a:gsLst>
            <a:lin ang="5400000" scaled="0"/>
          </a:gradFill>
          <a:ln w="152400">
            <a:solidFill>
              <a:srgbClr val="FFFFFF"/>
            </a:solidFill>
            <a:miter lim="800000"/>
          </a:ln>
          <a:scene3d>
            <a:camera prst="orthographicFront"/>
            <a:lightRig rig="threePt" dir="t"/>
          </a:scene3d>
          <a:sp3d contourW="12700">
            <a:contourClr>
              <a:schemeClr val="bg2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4040" y="1016001"/>
            <a:ext cx="5760720" cy="1828800"/>
          </a:xfrm>
        </p:spPr>
        <p:txBody>
          <a:bodyPr rtlCol="0" anchor="b">
            <a:normAutofit/>
          </a:bodyPr>
          <a:lstStyle>
            <a:lvl1pPr algn="ctr">
              <a:lnSpc>
                <a:spcPct val="80000"/>
              </a:lnSpc>
              <a:defRPr sz="540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5654040" y="2980267"/>
            <a:ext cx="5760720" cy="914400"/>
          </a:xfrm>
        </p:spPr>
        <p:txBody>
          <a:bodyPr rtlCol="0">
            <a:normAutofit/>
          </a:bodyPr>
          <a:lstStyle>
            <a:lvl1pPr marL="0" indent="0" algn="ctr" rtl="0">
              <a:spcBef>
                <a:spcPts val="120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dirty="0" smtClean="0"/>
              <a:t>Щелкните, чтобы изменить стили текста образца слайда</a:t>
            </a:r>
          </a:p>
        </p:txBody>
      </p:sp>
    </p:spTree>
    <p:extLst>
      <p:ext uri="{BB962C8B-B14F-4D97-AF65-F5344CB8AC3E}">
        <p14:creationId xmlns:p14="http://schemas.microsoft.com/office/powerpoint/2010/main" val="20454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, зима">
    <p:bg bwMode="gray"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ltGray">
          <a:xfrm>
            <a:off x="5334000" y="762000"/>
            <a:ext cx="6400800" cy="3340100"/>
          </a:xfrm>
          <a:prstGeom prst="rect">
            <a:avLst/>
          </a:prstGeom>
          <a:gradFill>
            <a:gsLst>
              <a:gs pos="417">
                <a:schemeClr val="bg2">
                  <a:lumMod val="35000"/>
                  <a:lumOff val="65000"/>
                </a:schemeClr>
              </a:gs>
              <a:gs pos="100000">
                <a:schemeClr val="bg2"/>
              </a:gs>
            </a:gsLst>
            <a:lin ang="5400000" scaled="0"/>
          </a:gradFill>
          <a:ln w="152400">
            <a:solidFill>
              <a:srgbClr val="FFFFFF"/>
            </a:solidFill>
            <a:miter lim="800000"/>
          </a:ln>
          <a:scene3d>
            <a:camera prst="orthographicFront"/>
            <a:lightRig rig="threePt" dir="t"/>
          </a:scene3d>
          <a:sp3d contourW="12700">
            <a:contourClr>
              <a:schemeClr val="bg2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4040" y="1016001"/>
            <a:ext cx="5760720" cy="1828800"/>
          </a:xfrm>
        </p:spPr>
        <p:txBody>
          <a:bodyPr rtlCol="0" anchor="b">
            <a:normAutofit/>
          </a:bodyPr>
          <a:lstStyle>
            <a:lvl1pPr algn="ctr">
              <a:lnSpc>
                <a:spcPct val="80000"/>
              </a:lnSpc>
              <a:defRPr sz="540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5654040" y="2980267"/>
            <a:ext cx="5760720" cy="914400"/>
          </a:xfrm>
        </p:spPr>
        <p:txBody>
          <a:bodyPr rtlCol="0">
            <a:normAutofit/>
          </a:bodyPr>
          <a:lstStyle>
            <a:lvl1pPr marL="0" indent="0" algn="ctr" rtl="0">
              <a:spcBef>
                <a:spcPts val="120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dirty="0" smtClean="0"/>
              <a:t>Щелкните, чтобы изменить стили текста образца слайда</a:t>
            </a:r>
          </a:p>
        </p:txBody>
      </p:sp>
    </p:spTree>
    <p:extLst>
      <p:ext uri="{BB962C8B-B14F-4D97-AF65-F5344CB8AC3E}">
        <p14:creationId xmlns:p14="http://schemas.microsoft.com/office/powerpoint/2010/main" val="2305349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 bwMode="ltGray">
          <a:xfrm>
            <a:off x="-1" y="457200"/>
            <a:ext cx="12188826" cy="1270000"/>
          </a:xfrm>
          <a:prstGeom prst="rect">
            <a:avLst/>
          </a:prstGeom>
          <a:gradFill>
            <a:gsLst>
              <a:gs pos="417">
                <a:schemeClr val="bg2">
                  <a:lumMod val="20000"/>
                  <a:lumOff val="80000"/>
                </a:schemeClr>
              </a:gs>
              <a:gs pos="100000">
                <a:schemeClr val="bg2"/>
              </a:gs>
            </a:gsLst>
            <a:lin ang="5400000" scaled="0"/>
          </a:gradFill>
          <a:ln w="152400">
            <a:noFill/>
            <a:miter lim="800000"/>
          </a:ln>
          <a:scene3d>
            <a:camera prst="orthographicFront"/>
            <a:lightRig rig="threePt" dir="t"/>
          </a:scene3d>
          <a:sp3d>
            <a:contourClr>
              <a:srgbClr val="B0BCB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 bwMode="ltGray">
          <a:xfrm>
            <a:off x="0" y="1697736"/>
            <a:ext cx="12188825" cy="54864"/>
          </a:xfrm>
          <a:prstGeom prst="rect">
            <a:avLst/>
          </a:prstGeom>
          <a:solidFill>
            <a:schemeClr val="bg1"/>
          </a:solidFill>
          <a:ln w="152400">
            <a:noFill/>
            <a:miter lim="800000"/>
          </a:ln>
          <a:scene3d>
            <a:camera prst="orthographicFront"/>
            <a:lightRig rig="threePt" dir="t"/>
          </a:scene3d>
          <a:sp3d contourW="12700">
            <a:contourClr>
              <a:schemeClr val="bg2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ltGray">
          <a:xfrm>
            <a:off x="0" y="457200"/>
            <a:ext cx="12188825" cy="54864"/>
          </a:xfrm>
          <a:prstGeom prst="rect">
            <a:avLst/>
          </a:prstGeom>
          <a:solidFill>
            <a:schemeClr val="bg1"/>
          </a:solidFill>
          <a:ln w="152400">
            <a:noFill/>
            <a:miter lim="800000"/>
          </a:ln>
          <a:scene3d>
            <a:camera prst="orthographicFront"/>
            <a:lightRig rig="threePt" dir="t"/>
          </a:scene3d>
          <a:sp3d contourW="12700">
            <a:contourClr>
              <a:schemeClr val="bg2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 hasCustomPrompt="1"/>
          </p:nvPr>
        </p:nvSpPr>
        <p:spPr>
          <a:xfrm>
            <a:off x="1066800" y="2057399"/>
            <a:ext cx="4846320" cy="4343401"/>
          </a:xfrm>
        </p:spPr>
        <p:txBody>
          <a:bodyPr rtlCol="0"/>
          <a:lstStyle>
            <a:lvl1pPr rtl="0">
              <a:defRPr/>
            </a:lvl1pPr>
          </a:lstStyle>
          <a:p>
            <a:pPr lvl="0" rtl="0"/>
            <a:r>
              <a:rPr lang="ru-RU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6278880" y="2057399"/>
            <a:ext cx="4846320" cy="4343401"/>
          </a:xfrm>
        </p:spPr>
        <p:txBody>
          <a:bodyPr rtlCol="0"/>
          <a:lstStyle>
            <a:lvl1pPr rtl="0">
              <a:defRPr/>
            </a:lvl1pPr>
          </a:lstStyle>
          <a:p>
            <a:pPr lvl="0" rtl="0"/>
            <a:r>
              <a:rPr lang="ru-RU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5A2262B-AC27-4D80-9BCD-73C0112D204B}" type="datetime1">
              <a:rPr lang="ru-RU" smtClean="0"/>
              <a:pPr rtl="0"/>
              <a:t>27.08.2020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E3DCFCC-8C7B-4574-91B2-C3342261C6C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779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ltGray">
          <a:xfrm>
            <a:off x="-1" y="457200"/>
            <a:ext cx="12188826" cy="1270000"/>
          </a:xfrm>
          <a:prstGeom prst="rect">
            <a:avLst/>
          </a:prstGeom>
          <a:gradFill>
            <a:gsLst>
              <a:gs pos="417">
                <a:schemeClr val="bg2">
                  <a:lumMod val="20000"/>
                  <a:lumOff val="80000"/>
                </a:schemeClr>
              </a:gs>
              <a:gs pos="100000">
                <a:schemeClr val="bg2"/>
              </a:gs>
            </a:gsLst>
            <a:lin ang="5400000" scaled="0"/>
          </a:gradFill>
          <a:ln w="152400">
            <a:noFill/>
            <a:miter lim="800000"/>
          </a:ln>
          <a:scene3d>
            <a:camera prst="orthographicFront"/>
            <a:lightRig rig="threePt" dir="t"/>
          </a:scene3d>
          <a:sp3d>
            <a:contourClr>
              <a:srgbClr val="B0BCB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 bwMode="ltGray">
          <a:xfrm>
            <a:off x="0" y="1697736"/>
            <a:ext cx="12188825" cy="54864"/>
          </a:xfrm>
          <a:prstGeom prst="rect">
            <a:avLst/>
          </a:prstGeom>
          <a:solidFill>
            <a:schemeClr val="bg1"/>
          </a:solidFill>
          <a:ln w="152400">
            <a:noFill/>
            <a:miter lim="800000"/>
          </a:ln>
          <a:scene3d>
            <a:camera prst="orthographicFront"/>
            <a:lightRig rig="threePt" dir="t"/>
          </a:scene3d>
          <a:sp3d contourW="12700">
            <a:contourClr>
              <a:schemeClr val="bg2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 bwMode="ltGray">
          <a:xfrm>
            <a:off x="0" y="457200"/>
            <a:ext cx="12188825" cy="54864"/>
          </a:xfrm>
          <a:prstGeom prst="rect">
            <a:avLst/>
          </a:prstGeom>
          <a:solidFill>
            <a:schemeClr val="bg1"/>
          </a:solidFill>
          <a:ln w="152400">
            <a:noFill/>
            <a:miter lim="800000"/>
          </a:ln>
          <a:scene3d>
            <a:camera prst="orthographicFront"/>
            <a:lightRig rig="threePt" dir="t"/>
          </a:scene3d>
          <a:sp3d contourW="12700">
            <a:contourClr>
              <a:schemeClr val="bg2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1066800" y="2057399"/>
            <a:ext cx="4846320" cy="868681"/>
          </a:xfrm>
        </p:spPr>
        <p:txBody>
          <a:bodyPr rtlCol="0" anchor="ctr"/>
          <a:lstStyle>
            <a:lvl1pPr marL="0" indent="0" rtl="0">
              <a:buNone/>
              <a:defRPr sz="2400" b="0" cap="small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dirty="0" smtClean="0"/>
              <a:t>Щелкните, чтобы изменить стили текста образца слайда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1066800" y="2926080"/>
            <a:ext cx="4846320" cy="3474720"/>
          </a:xfrm>
        </p:spPr>
        <p:txBody>
          <a:bodyPr rtlCol="0"/>
          <a:lstStyle>
            <a:lvl1pPr rtl="0">
              <a:defRPr/>
            </a:lvl1pPr>
          </a:lstStyle>
          <a:p>
            <a:pPr lvl="0" rtl="0"/>
            <a:r>
              <a:rPr lang="ru-RU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 hasCustomPrompt="1"/>
          </p:nvPr>
        </p:nvSpPr>
        <p:spPr>
          <a:xfrm>
            <a:off x="6278880" y="2057399"/>
            <a:ext cx="4846320" cy="868681"/>
          </a:xfrm>
        </p:spPr>
        <p:txBody>
          <a:bodyPr rtlCol="0" anchor="ctr"/>
          <a:lstStyle>
            <a:lvl1pPr marL="0" indent="0" rtl="0">
              <a:buNone/>
              <a:defRPr sz="2400" b="0" cap="small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dirty="0" smtClean="0"/>
              <a:t>Щелкните, чтобы изменить стили текста образца слайда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 hasCustomPrompt="1"/>
          </p:nvPr>
        </p:nvSpPr>
        <p:spPr>
          <a:xfrm>
            <a:off x="6278880" y="2926080"/>
            <a:ext cx="4846320" cy="3474720"/>
          </a:xfrm>
        </p:spPr>
        <p:txBody>
          <a:bodyPr rtlCol="0"/>
          <a:lstStyle>
            <a:lvl1pPr rtl="0">
              <a:defRPr/>
            </a:lvl1pPr>
          </a:lstStyle>
          <a:p>
            <a:pPr lvl="0" rtl="0"/>
            <a:r>
              <a:rPr lang="ru-RU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FB0E1E5-FF99-49B8-B430-6621F5DE1574}" type="datetime1">
              <a:rPr lang="ru-RU" smtClean="0"/>
              <a:pPr rtl="0"/>
              <a:t>27.08.2020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E3DCFCC-8C7B-4574-91B2-C3342261C6C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33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 bwMode="ltGray">
          <a:xfrm>
            <a:off x="-1" y="457200"/>
            <a:ext cx="12188826" cy="1270000"/>
          </a:xfrm>
          <a:prstGeom prst="rect">
            <a:avLst/>
          </a:prstGeom>
          <a:gradFill>
            <a:gsLst>
              <a:gs pos="417">
                <a:schemeClr val="bg2">
                  <a:lumMod val="20000"/>
                  <a:lumOff val="80000"/>
                </a:schemeClr>
              </a:gs>
              <a:gs pos="100000">
                <a:schemeClr val="bg2"/>
              </a:gs>
            </a:gsLst>
            <a:lin ang="5400000" scaled="0"/>
          </a:gradFill>
          <a:ln w="152400">
            <a:noFill/>
            <a:miter lim="800000"/>
          </a:ln>
          <a:scene3d>
            <a:camera prst="orthographicFront"/>
            <a:lightRig rig="threePt" dir="t"/>
          </a:scene3d>
          <a:sp3d>
            <a:contourClr>
              <a:srgbClr val="B0BCB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 bwMode="ltGray">
          <a:xfrm>
            <a:off x="0" y="1697736"/>
            <a:ext cx="12188825" cy="54864"/>
          </a:xfrm>
          <a:prstGeom prst="rect">
            <a:avLst/>
          </a:prstGeom>
          <a:solidFill>
            <a:schemeClr val="bg1"/>
          </a:solidFill>
          <a:ln w="152400">
            <a:noFill/>
            <a:miter lim="800000"/>
          </a:ln>
          <a:scene3d>
            <a:camera prst="orthographicFront"/>
            <a:lightRig rig="threePt" dir="t"/>
          </a:scene3d>
          <a:sp3d contourW="12700">
            <a:contourClr>
              <a:schemeClr val="bg2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0" y="457200"/>
            <a:ext cx="12188825" cy="54864"/>
          </a:xfrm>
          <a:prstGeom prst="rect">
            <a:avLst/>
          </a:prstGeom>
          <a:solidFill>
            <a:schemeClr val="bg1"/>
          </a:solidFill>
          <a:ln w="152400">
            <a:noFill/>
            <a:miter lim="800000"/>
          </a:ln>
          <a:scene3d>
            <a:camera prst="orthographicFront"/>
            <a:lightRig rig="threePt" dir="t"/>
          </a:scene3d>
          <a:sp3d contourW="12700">
            <a:contourClr>
              <a:schemeClr val="bg2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1F28D4D-09FB-4456-A6FC-13E8D8327516}" type="datetime1">
              <a:rPr lang="ru-RU" smtClean="0"/>
              <a:pPr rtl="0"/>
              <a:t>27.08.2020</a:t>
            </a:fld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E3DCFCC-8C7B-4574-91B2-C3342261C6C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294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89D46BF-4EDE-4148-A761-F45C0FD41FEE}" type="datetime1">
              <a:rPr lang="ru-RU" smtClean="0"/>
              <a:pPr rtl="0"/>
              <a:t>27.08.2020</a:t>
            </a:fld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E3DCFCC-8C7B-4574-91B2-C3342261C6C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224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11067" y="1143000"/>
            <a:ext cx="3471334" cy="2285999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609599" y="982132"/>
            <a:ext cx="6995160" cy="5074920"/>
          </a:xfrm>
        </p:spPr>
        <p:txBody>
          <a:bodyPr rtlCol="0">
            <a:normAutofit/>
          </a:bodyPr>
          <a:lstStyle>
            <a:lvl1pPr rtl="0"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8111067" y="3513665"/>
            <a:ext cx="3471333" cy="2103120"/>
          </a:xfrm>
        </p:spPr>
        <p:txBody>
          <a:bodyPr rtlCol="0"/>
          <a:lstStyle>
            <a:lvl1pPr marL="0" indent="0" rtl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dirty="0" smtClean="0"/>
              <a:t>Щелкните, чтобы изменить стили текста образца слайда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79A3F91-E3C4-44D2-AF48-D4BDA067D8D1}" type="datetime1">
              <a:rPr lang="ru-RU" smtClean="0"/>
              <a:pPr rtl="0"/>
              <a:t>27.08.2020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E3DCFCC-8C7B-4574-91B2-C3342261C6C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345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11067" y="1143000"/>
            <a:ext cx="3471334" cy="2285999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694265" y="1051560"/>
            <a:ext cx="6858000" cy="4937760"/>
          </a:xfrm>
          <a:prstGeom prst="rect">
            <a:avLst/>
          </a:prstGeom>
          <a:solidFill>
            <a:schemeClr val="bg1"/>
          </a:solidFill>
          <a:ln w="152400">
            <a:solidFill>
              <a:srgbClr val="FFFFFF"/>
            </a:solidFill>
            <a:miter lim="800000"/>
          </a:ln>
          <a:scene3d>
            <a:camera prst="orthographicFront"/>
            <a:lightRig rig="threePt" dir="t"/>
          </a:scene3d>
          <a:sp3d contourW="12700">
            <a:contourClr>
              <a:schemeClr val="bg2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772051" y="1143000"/>
            <a:ext cx="6686024" cy="4754880"/>
          </a:xfrm>
          <a:solidFill>
            <a:schemeClr val="bg2">
              <a:lumMod val="40000"/>
              <a:lumOff val="60000"/>
            </a:schemeClr>
          </a:solidFill>
        </p:spPr>
        <p:txBody>
          <a:bodyPr tIns="27432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8111067" y="3513665"/>
            <a:ext cx="3471333" cy="2103120"/>
          </a:xfrm>
        </p:spPr>
        <p:txBody>
          <a:bodyPr rtlCol="0"/>
          <a:lstStyle>
            <a:lvl1pPr marL="0" indent="0" rtl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dirty="0" smtClean="0"/>
              <a:t>Щелкните, чтобы изменить стили текста образца слайда</a:t>
            </a: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548DA92-573E-49CC-937F-2C36CD2400FF}" type="datetime1">
              <a:rPr lang="ru-RU" smtClean="0"/>
              <a:pPr rtl="0"/>
              <a:t>27.08.2020</a:t>
            </a:fld>
            <a:endParaRPr lang="ru-RU" dirty="0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E3DCFCC-8C7B-4574-91B2-C3342261C6C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692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ltGray">
          <a:xfrm>
            <a:off x="-1" y="457200"/>
            <a:ext cx="12188826" cy="1270000"/>
          </a:xfrm>
          <a:prstGeom prst="rect">
            <a:avLst/>
          </a:prstGeom>
          <a:gradFill>
            <a:gsLst>
              <a:gs pos="417">
                <a:schemeClr val="bg2">
                  <a:lumMod val="20000"/>
                  <a:lumOff val="80000"/>
                </a:schemeClr>
              </a:gs>
              <a:gs pos="100000">
                <a:schemeClr val="bg2"/>
              </a:gs>
            </a:gsLst>
            <a:lin ang="5400000" scaled="0"/>
          </a:gradFill>
          <a:ln w="152400">
            <a:noFill/>
            <a:miter lim="800000"/>
          </a:ln>
          <a:scene3d>
            <a:camera prst="orthographicFront"/>
            <a:lightRig rig="threePt" dir="t"/>
          </a:scene3d>
          <a:sp3d>
            <a:contourClr>
              <a:srgbClr val="B0BCB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0" y="1697736"/>
            <a:ext cx="12188825" cy="54864"/>
          </a:xfrm>
          <a:prstGeom prst="rect">
            <a:avLst/>
          </a:prstGeom>
          <a:solidFill>
            <a:schemeClr val="bg1"/>
          </a:solidFill>
          <a:ln w="152400">
            <a:noFill/>
            <a:miter lim="800000"/>
          </a:ln>
          <a:scene3d>
            <a:camera prst="orthographicFront"/>
            <a:lightRig rig="threePt" dir="t"/>
          </a:scene3d>
          <a:sp3d contourW="12700">
            <a:contourClr>
              <a:schemeClr val="bg2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 bwMode="ltGray">
          <a:xfrm>
            <a:off x="0" y="457200"/>
            <a:ext cx="12188825" cy="54864"/>
          </a:xfrm>
          <a:prstGeom prst="rect">
            <a:avLst/>
          </a:prstGeom>
          <a:solidFill>
            <a:schemeClr val="bg1"/>
          </a:solidFill>
          <a:ln w="152400">
            <a:noFill/>
            <a:miter lim="800000"/>
          </a:ln>
          <a:scene3d>
            <a:camera prst="orthographicFront"/>
            <a:lightRig rig="threePt" dir="t"/>
          </a:scene3d>
          <a:sp3d contourW="12700">
            <a:contourClr>
              <a:schemeClr val="bg2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>
            <a:lvl1pPr rtl="0">
              <a:defRPr/>
            </a:lvl1pPr>
          </a:lstStyle>
          <a:p>
            <a:pPr lvl="0" rtl="0"/>
            <a:r>
              <a:rPr lang="ru-RU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12DFBC-839D-4326-AE69-54019A5DBE59}" type="datetime1">
              <a:rPr lang="ru-RU" smtClean="0"/>
              <a:pPr rtl="0"/>
              <a:t>27.08.2020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E3DCFCC-8C7B-4574-91B2-C3342261C6C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807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296400" y="846666"/>
            <a:ext cx="1828800" cy="5554133"/>
          </a:xfrm>
        </p:spPr>
        <p:txBody>
          <a:bodyPr vert="eaVert"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>
          <a:xfrm>
            <a:off x="1066798" y="846666"/>
            <a:ext cx="7863840" cy="5554133"/>
          </a:xfrm>
        </p:spPr>
        <p:txBody>
          <a:bodyPr vert="eaVert" rtlCol="0"/>
          <a:lstStyle>
            <a:lvl1pPr rtl="0">
              <a:defRPr/>
            </a:lvl1pPr>
          </a:lstStyle>
          <a:p>
            <a:pPr lvl="0" rtl="0"/>
            <a:r>
              <a:rPr lang="ru-RU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3DC0705-FEF7-44D3-B5CA-8A1984E13440}" type="datetime1">
              <a:rPr lang="ru-RU" smtClean="0"/>
              <a:pPr rtl="0"/>
              <a:t>27.08.2020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E3DCFCC-8C7B-4574-91B2-C3342261C6C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300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952" cy="455411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 bwMode="ltGray">
          <a:xfrm>
            <a:off x="0" y="457200"/>
            <a:ext cx="12188825" cy="54864"/>
          </a:xfrm>
          <a:prstGeom prst="rect">
            <a:avLst/>
          </a:prstGeom>
          <a:solidFill>
            <a:schemeClr val="bg1"/>
          </a:solidFill>
          <a:ln w="152400">
            <a:noFill/>
            <a:miter lim="800000"/>
          </a:ln>
          <a:scene3d>
            <a:camera prst="orthographicFront"/>
            <a:lightRig rig="threePt" dir="t"/>
          </a:scene3d>
          <a:sp3d contourW="12700">
            <a:contourClr>
              <a:schemeClr val="bg2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562302"/>
            <a:ext cx="10058400" cy="10972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2057400"/>
            <a:ext cx="100584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066800" y="6519333"/>
            <a:ext cx="7086600" cy="2021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0" y="6519333"/>
            <a:ext cx="1600200" cy="2021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E877BE0C-F119-45B5-B140-9F2A6E5E388A}" type="datetime1">
              <a:rPr lang="ru-RU" smtClean="0"/>
              <a:pPr rtl="0"/>
              <a:t>27.08.2020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210800" y="6519333"/>
            <a:ext cx="914400" cy="2021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5E3DCFCC-8C7B-4574-91B2-C3342261C6C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6578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61" r:id="rId5"/>
    <p:sldLayoutId id="2147483662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sm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bg2"/>
        </a:buClr>
        <a:buSzPct val="90000"/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1200"/>
        </a:spcBef>
        <a:buClr>
          <a:schemeClr val="bg2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bg2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bg2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2588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bg2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bg2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87452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bg2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bg2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2316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bg2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translate.google.k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38620" y="2546253"/>
            <a:ext cx="6330462" cy="2124221"/>
          </a:xfrm>
        </p:spPr>
        <p:txBody>
          <a:bodyPr rtlCol="0">
            <a:normAutofit fontScale="90000"/>
          </a:bodyPr>
          <a:lstStyle/>
          <a:p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«Қашықтықтан оқыту кезеңінде инклюзивті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балалармен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және олардың ата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аналарымен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жұмыс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істейтін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мұғалімдерге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кеңестер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algn="r" rtl="0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Нысанова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Айгул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Утегеновна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r" rt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№6 орта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мектеп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Актау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4072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562302"/>
            <a:ext cx="10567182" cy="1097280"/>
          </a:xfrm>
        </p:spPr>
        <p:txBody>
          <a:bodyPr rtlCol="0">
            <a:noAutofit/>
          </a:bodyPr>
          <a:lstStyle/>
          <a:p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та-аналармен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жұмыс жасаудың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бірнеше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әдістер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ін ұсынамын.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Инклюзивті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баланың ата-аналарына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қашықтықтан оқыту барысы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туралы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айту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керек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?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09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632377" y="2481013"/>
            <a:ext cx="8145864" cy="295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Қашықтықтан оқытудың нәтижелі болуы үшін мұғалімдер мен ата-аналар күн сайын оның барысын қадағалап отыруы керек: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k-KZ" u="sng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Мұғалімдер ата-аналар назарын  келесі тармақтарға аударуы керек: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C:\Users\Admin\Desktop\КАРТИНКИ\imag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94611" y="2636731"/>
            <a:ext cx="3897389" cy="33350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2653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5249" y="1069145"/>
            <a:ext cx="9484751" cy="53316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k-KZ" sz="2800" b="1" dirty="0" smtClean="0">
                <a:latin typeface="Times New Roman" pitchFamily="18" charset="0"/>
                <a:cs typeface="Times New Roman" pitchFamily="18" charset="0"/>
              </a:rPr>
              <a:t>1. Сыныптың қашықтық сабаққа қатысуы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Ата-аналарға оқушының сабаққа қалай тіркелетінін түсіндіріңіз. Ата-аналарыңызға  күн сайын қанша сабақ өтетіні және оның баласы қатысуы керетігін  хабардар етіңіз. Пән мұғалімдері сынып жетекшісімен, ал ол өз кезегінде ата-аналармен тығыз байланыста болуы қажет. Оқушының сабаққа  қатысуы және қатыспау  себептеріне мониторинг жүргізуі керек. Егер бала ауырып, сабаққа қатыспаса, ата-аналардың  хабарлауын қаперіне беріңіз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		Электронды журнал мен күнделіктер үздіксіз жұмыс істейтіндігін ескертіп, ата-аналарға олардың қатысуы туралы ақпарат әдеттегідей көрінетінін хабарлаңыз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3011" name="Picture 3" descr="C:\Users\Admin\Desktop\КАРТИНКИ\distanc_obu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23115" y="2253957"/>
            <a:ext cx="2202612" cy="236078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963" y="815926"/>
            <a:ext cx="10717237" cy="5584874"/>
          </a:xfrm>
        </p:spPr>
        <p:txBody>
          <a:bodyPr/>
          <a:lstStyle/>
          <a:p>
            <a:pPr marL="0" indent="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Сабақтың типтік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құрылымы.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Ата-аналарға сабақ қанша уақытқа созылатынын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және қандай кезеңдерді қамтитынын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 ескертіңіз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Сонымен қатар м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ұғалімнің жаңа материалды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қалай беретінін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түсіндіріңіз.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        Мысалы, мұғалім: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* сабақта әдеттегідей түсіндіреді және тапсырманы орындау үлгісін жазып көрсетеді;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* жаңа тақырыпты  бейне сабақпен  қамтиды және оқушыларға  ауызша орындайтын тапсырмаларын жібереді;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* оқушылардың жазбаша жауаптары бойынша тапсырма және кері байланыс орнатады.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5422" y="661182"/>
            <a:ext cx="10829778" cy="5739618"/>
          </a:xfrm>
        </p:spPr>
        <p:txBody>
          <a:bodyPr>
            <a:normAutofit lnSpcReduction="10000"/>
          </a:bodyPr>
          <a:lstStyle/>
          <a:p>
            <a:pPr lvl="0"/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Әдеттегі техникалық қиындықтар және оларды шешу жолдары.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 Ата-аналарға қандай техникалық қиындықтар туындайтынын ескертіңіз: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* платформаға кіру кезіндегі қиындықтар;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* үзілген байланыс;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* баяу жүктелген материал;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* көрсетілген бейне дыбыстан артта қалуы;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* нашар естілуі;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* үй тапсырмасын жіберу мүмкіндігінің тежелуі және т. б.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		 Мұндай жағдайларда мұғалім бала мен ата-ананы тыныштандырып, қолдауы керек. Балалармен тапсырмаларды орындау мерзімін белгілеп ( инклюзивті балаға тапсырманы орындауға көп уақыт кетуі мүмкін), баланың күн тәртібін бұзбау үшін уақытты тиімді анықтаңыз.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4035" name="Picture 3" descr="C:\Users\Admin\Desktop\КАРТИНКИ\logo_otehn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87398" y="1702426"/>
            <a:ext cx="3699802" cy="295984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92369" y="956603"/>
            <a:ext cx="10632831" cy="544419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Оқушылардың сабаққа қатысудан жалтаруы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Пән мұғалімдері қашықтықтан өткізілетін сабақтарда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 баланың жалтару әрекеттері туралы сынып жетекшіні хабардар ету керек. Кейде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оқушылар сұрақтарға жауап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бермейді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қашықтықтан талқылауға қатыспайды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және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т.б., 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та-аналар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балалардың мұндай амалдарға жүгінетінін білуі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керек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(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Егер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оқушы оқу материалын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түсінбесе,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өзін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ыңғайсыз сезін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еді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немесе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жауап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беру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ге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ұялады.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Оқушының ерекшеліктерін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ескере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отырып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мұғалім оқыту әдістерін өзгертіп, ата-аналармен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себептерін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талқылап, оқытудың оңтайлы тәсілдерін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 қарастыру  керек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98608" y="942535"/>
            <a:ext cx="6611817" cy="5345723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Оқушыларда туындайтын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қиындықтар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Ата-аналарға қашықтықтан оқыту процес</a:t>
            </a:r>
            <a:r>
              <a:rPr lang="kk-KZ" sz="3200" dirty="0" smtClean="0">
                <a:latin typeface="Times New Roman" pitchFamily="18" charset="0"/>
                <a:cs typeface="Times New Roman" pitchFamily="18" charset="0"/>
              </a:rPr>
              <a:t>інің оқушы үшін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күндізгі оқудан гөрі қиын болуы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мүмкін екенін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айтыңыз, өйткені материалды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беру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формасы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өзгереді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kk-KZ" sz="3200" dirty="0" smtClean="0">
                <a:latin typeface="Times New Roman" pitchFamily="18" charset="0"/>
                <a:cs typeface="Times New Roman" pitchFamily="18" charset="0"/>
              </a:rPr>
              <a:t>жауапкершілік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артады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мұғалім</a:t>
            </a:r>
            <a:r>
              <a:rPr lang="kk-KZ" sz="3200" dirty="0" smtClean="0">
                <a:latin typeface="Times New Roman" pitchFamily="18" charset="0"/>
                <a:cs typeface="Times New Roman" pitchFamily="18" charset="0"/>
              </a:rPr>
              <a:t> тапарынан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оқушының іс-әрекетін тікелей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бақылау төмендейді, техникалық қосымшалар кедергі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келтіреді</a:t>
            </a:r>
            <a:r>
              <a:rPr lang="kk-KZ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8130" name="Picture 2" descr="C:\Users\Admin\Desktop\КАРТИНКИ\online-learn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1283" y="2293034"/>
            <a:ext cx="4249419" cy="297459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1691" y="703385"/>
            <a:ext cx="11507374" cy="5809957"/>
          </a:xfrm>
        </p:spPr>
        <p:txBody>
          <a:bodyPr>
            <a:noAutofit/>
          </a:bodyPr>
          <a:lstStyle/>
          <a:p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6. Ата-аналарға мүғалімнің қандай жағдайда жүгінуге болатындығын түсіндіріңіз.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Бұл олардың баласында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қашықтықтан оқыту кезінде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мұғалімдердің күшімен шешілмейтін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қиындықтар туындаған жағдайда болуы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мүмкін.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Мысалы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оқушы себепсіз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үш оқу күнінен артық уақыт өткізіп жіберу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үй тапсырмаларын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үнемі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(кем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дегенде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бір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апта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орындамау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қашықтықтан оқыту барысын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қасақана бұзу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балағат сөздер айту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жалпы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агрессивті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мінез-құлық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 көрсетуі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және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т.б. </a:t>
            </a:r>
          </a:p>
          <a:p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	 Ата-аналар мұғалім бола алмайды және жұмыс уақытын балалардың сабақтарын ұйымдастыруға көп жұмсамауы керек. Көптеген ата-аналар олардан не қажет екенін түсінбейді. 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Ата-аналар көбінесе, мұғалімдердің рөлін өз мойнына алады Кейбір ата-аналар бейсаналық түрде олардың балалармен үйде болуы балалардың оқу сапасын арттырады деген көзқарасты қабылдайды. Оқушының оқу үлгерім және алдағы бөлімге жиынтық бағалау, тоқсандық жиынтық бағалау туралы алаңдаушылық ата-аналарды орынсыз мінез-құлыққа итермелеуі мүмкін. Бұған жол бермеу үшін ата-аналарға балаларды қашықтықтан оқыту жағдайларын ұйымдастыру бойынша ұсыныстар беріңіз.</a:t>
            </a:r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kk-KZ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/>
            </a:r>
            <a:br>
              <a:rPr lang="kk-KZ" b="1" dirty="0" smtClean="0">
                <a:latin typeface="Times New Roman" pitchFamily="18" charset="0"/>
                <a:cs typeface="Times New Roman" pitchFamily="18" charset="0"/>
                <a:hlinkClick r:id="rId2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0868" y="731114"/>
            <a:ext cx="10058400" cy="1097280"/>
          </a:xfrm>
        </p:spPr>
        <p:txBody>
          <a:bodyPr>
            <a:noAutofit/>
          </a:bodyPr>
          <a:lstStyle/>
          <a:p>
            <a:pPr algn="ctr"/>
            <a:r>
              <a:rPr lang="ru-RU" sz="4000" u="sng" dirty="0" err="1" smtClean="0">
                <a:latin typeface="Times New Roman" pitchFamily="18" charset="0"/>
                <a:cs typeface="Times New Roman" pitchFamily="18" charset="0"/>
              </a:rPr>
              <a:t>Қашықтықтан оқытудың </a:t>
            </a:r>
            <a:r>
              <a:rPr lang="ru-RU" sz="4000" u="sng" dirty="0" smtClean="0"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ru-RU" sz="4000" u="sng" dirty="0" err="1" smtClean="0">
                <a:latin typeface="Times New Roman" pitchFamily="18" charset="0"/>
                <a:cs typeface="Times New Roman" pitchFamily="18" charset="0"/>
              </a:rPr>
              <a:t>ереже</a:t>
            </a:r>
            <a:r>
              <a:rPr lang="kk-KZ" sz="4000" u="sng" dirty="0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4000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u="sng" dirty="0" smtClean="0"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7286" y="1519311"/>
            <a:ext cx="11535508" cy="5078437"/>
          </a:xfrm>
        </p:spPr>
        <p:txBody>
          <a:bodyPr>
            <a:noAutofit/>
          </a:bodyPr>
          <a:lstStyle/>
          <a:p>
            <a:pPr lvl="3">
              <a:buNone/>
            </a:pPr>
            <a:r>
              <a:rPr lang="kk-KZ" sz="2800" u="sng" dirty="0" smtClean="0">
                <a:latin typeface="Times New Roman" pitchFamily="18" charset="0"/>
                <a:cs typeface="Times New Roman" pitchFamily="18" charset="0"/>
              </a:rPr>
              <a:t>1. Ең алдымен, тыныштық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kk-KZ" sz="2800" i="1" dirty="0" smtClean="0">
                <a:latin typeface="Times New Roman" pitchFamily="18" charset="0"/>
                <a:cs typeface="Times New Roman" pitchFamily="18" charset="0"/>
              </a:rPr>
              <a:t>"Тыныш ата - аналар-тыныш балалар"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 деген тіркес қаншалықты қарапайым болса да, бірақ бұл рас және ол жұмыс істейді. Қашықтан оқыту ата-аналардың қатысуынсыз мүмкін емес екенін бәріміз түсінеміз. Қалай болғанда да, ата-ана процеске қатысады және бұл жүйкеге әсер етеді.. Бірақ тынышталып, балаға тыныш эмоционалды фонды беруге тырысыңыз, бұл оның мазасыздығын азайтады.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Өйткені, ол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да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алаңд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аулы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3">
              <a:buNone/>
            </a:pP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2.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Балаға </a:t>
            </a:r>
            <a:r>
              <a:rPr lang="ru-RU" sz="2800" u="sng" dirty="0" err="1" smtClean="0">
                <a:latin typeface="Times New Roman" pitchFamily="18" charset="0"/>
                <a:cs typeface="Times New Roman" pitchFamily="18" charset="0"/>
              </a:rPr>
              <a:t>жұмыс орнын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дайындаңыз.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Жеке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бөлме немесе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жұмыс бұрышы маңызды емес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Ең бастысы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тәртіп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олуы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жұмыс режиміне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бейімдел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у қадағалаңыз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Компьютердің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(планшет, телефон )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жұмыс істеп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тұрғанына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жалпы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техникалық жағына назар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аударыңыз.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3895" y="998806"/>
            <a:ext cx="10731305" cy="5401994"/>
          </a:xfrm>
        </p:spPr>
        <p:txBody>
          <a:bodyPr>
            <a:noAutofit/>
          </a:bodyPr>
          <a:lstStyle/>
          <a:p>
            <a:pPr lvl="3">
              <a:buNone/>
            </a:pP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3. Ата-ана және баланы  алдын-ала мектеп таңдаған </a:t>
            </a:r>
            <a:r>
              <a:rPr lang="kk-KZ" sz="2800" u="sng" dirty="0" smtClean="0">
                <a:latin typeface="Times New Roman" pitchFamily="18" charset="0"/>
                <a:cs typeface="Times New Roman" pitchFamily="18" charset="0"/>
              </a:rPr>
              <a:t>білім беру платформасымен таныстырыңыз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Бұл тосынсыйдың әсерін жояды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Сонымен қатар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кейбір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платформаларда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тіркелгеннен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кейін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бірден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лекцияларды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көруге және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тест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тапсырмаларын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орындауға болады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3">
              <a:buNone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lvl="3">
              <a:buNone/>
            </a:pPr>
            <a:r>
              <a:rPr lang="kk-KZ" sz="2800" u="sng" dirty="0" smtClean="0">
                <a:latin typeface="Times New Roman" pitchFamily="18" charset="0"/>
                <a:cs typeface="Times New Roman" pitchFamily="18" charset="0"/>
              </a:rPr>
              <a:t>4. Күнді жоспарлаңыз, балаға сабақ кестесін жасаңыз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Мектепке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бару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кезіндегідей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күн тәртібін ұстануға тырысыңыз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Үзілістер туралы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ұмытпаңыз: сабақтар арасында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5-10 минут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және әр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2-4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сағат сайын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30 минут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 тынығып отыру керек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94936" y="1719775"/>
            <a:ext cx="10058400" cy="4343400"/>
          </a:xfrm>
        </p:spPr>
        <p:txBody>
          <a:bodyPr>
            <a:normAutofit/>
          </a:bodyPr>
          <a:lstStyle/>
          <a:p>
            <a:pPr lvl="3">
              <a:buNone/>
            </a:pPr>
            <a:r>
              <a:rPr lang="ru-RU" sz="3200" u="sng" dirty="0" smtClean="0">
                <a:latin typeface="Times New Roman" pitchFamily="18" charset="0"/>
                <a:cs typeface="Times New Roman" pitchFamily="18" charset="0"/>
              </a:rPr>
              <a:t>5.  </a:t>
            </a:r>
            <a:r>
              <a:rPr lang="ru-RU" sz="3200" u="sng" dirty="0" err="1" smtClean="0">
                <a:latin typeface="Times New Roman" pitchFamily="18" charset="0"/>
                <a:cs typeface="Times New Roman" pitchFamily="18" charset="0"/>
              </a:rPr>
              <a:t>Жұмыс</a:t>
            </a:r>
            <a:r>
              <a:rPr lang="kk-KZ" sz="3200" u="sng" dirty="0" smtClean="0">
                <a:latin typeface="Times New Roman" pitchFamily="18" charset="0"/>
                <a:cs typeface="Times New Roman" pitchFamily="18" charset="0"/>
              </a:rPr>
              <a:t> жасау жағадайы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Сабақ кезінде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баланың ештеңеге алаңдамауын бақылаңыз.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Мессенджерлердегі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хабарландыруларды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өшіріп, бөлмеден жануарларды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алып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тастаңыз.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200" u="sng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ru-RU" sz="3200" u="sng" dirty="0" err="1" smtClean="0">
                <a:latin typeface="Times New Roman" pitchFamily="18" charset="0"/>
                <a:cs typeface="Times New Roman" pitchFamily="18" charset="0"/>
              </a:rPr>
              <a:t>Сабаққа арналған киімді</a:t>
            </a:r>
            <a:r>
              <a:rPr lang="ru-RU" sz="32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u="sng" dirty="0" err="1" smtClean="0">
                <a:latin typeface="Times New Roman" pitchFamily="18" charset="0"/>
                <a:cs typeface="Times New Roman" pitchFamily="18" charset="0"/>
              </a:rPr>
              <a:t>таңдаңыз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, балаға пижамамен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немесе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үй киімімен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3200" dirty="0" smtClean="0">
                <a:latin typeface="Times New Roman" pitchFamily="18" charset="0"/>
                <a:cs typeface="Times New Roman" pitchFamily="18" charset="0"/>
              </a:rPr>
              <a:t>сабаққа қатысуына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жол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бермеу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керек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бұл жұмыс атмосферасын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3200" dirty="0" smtClean="0">
                <a:latin typeface="Times New Roman" pitchFamily="18" charset="0"/>
                <a:cs typeface="Times New Roman" pitchFamily="18" charset="0"/>
              </a:rPr>
              <a:t>бұзады.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407963" y="1828800"/>
            <a:ext cx="8991602" cy="4839285"/>
          </a:xfrm>
        </p:spPr>
        <p:txBody>
          <a:bodyPr>
            <a:normAutofit/>
          </a:bodyPr>
          <a:lstStyle/>
          <a:p>
            <a:pPr lvl="3">
              <a:buNone/>
            </a:pP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ru-RU" sz="2400" u="sng" dirty="0" err="1" smtClean="0">
                <a:latin typeface="Times New Roman" pitchFamily="18" charset="0"/>
                <a:cs typeface="Times New Roman" pitchFamily="18" charset="0"/>
              </a:rPr>
              <a:t>Күн режимін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u="sng" dirty="0" err="1" smtClean="0">
                <a:latin typeface="Times New Roman" pitchFamily="18" charset="0"/>
                <a:cs typeface="Times New Roman" pitchFamily="18" charset="0"/>
              </a:rPr>
              <a:t>еске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u="sng" dirty="0" err="1" smtClean="0">
                <a:latin typeface="Times New Roman" pitchFamily="18" charset="0"/>
                <a:cs typeface="Times New Roman" pitchFamily="18" charset="0"/>
              </a:rPr>
              <a:t>түсір</a:t>
            </a:r>
            <a:r>
              <a:rPr lang="kk-KZ" sz="2400" u="sng" dirty="0" smtClean="0">
                <a:latin typeface="Times New Roman" pitchFamily="18" charset="0"/>
                <a:cs typeface="Times New Roman" pitchFamily="18" charset="0"/>
              </a:rPr>
              <a:t>еміз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Толық ұйқы өсіп келе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жатқан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организм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үшін өте маңызды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!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Ұйқы кезінде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алынған ақпаратты өңдеуді жалғастырады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Сондай-ақ, ұйқы стрессті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жеңуге көмектеседі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Баланы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сабақ басталғанға дейін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кем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дегенде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бір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сағат бұрын оятыңыз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3">
              <a:buNone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3">
              <a:buNone/>
            </a:pPr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ru-RU" sz="2400" b="1" u="sng" dirty="0" err="1" smtClean="0">
                <a:latin typeface="Times New Roman" pitchFamily="18" charset="0"/>
                <a:cs typeface="Times New Roman" pitchFamily="18" charset="0"/>
              </a:rPr>
              <a:t>Баланың жетістіктерін</a:t>
            </a:r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u="sng" dirty="0" err="1" smtClean="0">
                <a:latin typeface="Times New Roman" pitchFamily="18" charset="0"/>
                <a:cs typeface="Times New Roman" pitchFamily="18" charset="0"/>
              </a:rPr>
              <a:t>жазыңыз!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Бұл ынталандыруға көмектеседі.Әр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бір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кішкентай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жетістікті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түрлі-түсті парақшаларға жазып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оқуға деген ынтасын арттыруға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болады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5058" name="Picture 2" descr="C:\Users\Admin\Desktop\КАРТИНКИ\3_3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37453" y="2437227"/>
            <a:ext cx="3474719" cy="260603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61182" y="1463040"/>
            <a:ext cx="10464018" cy="4937760"/>
          </a:xfrm>
        </p:spPr>
        <p:txBody>
          <a:bodyPr>
            <a:normAutofit/>
          </a:bodyPr>
          <a:lstStyle/>
          <a:p>
            <a:pPr lvl="3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Дене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белсенділігі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және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гигиена.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Күні бойы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баланың физикалық белсенділігі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болуы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керек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Жаттығу,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гимнастика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жаса</a:t>
            </a:r>
            <a:r>
              <a:rPr lang="kk-KZ" sz="2400" b="1" dirty="0" smtClean="0">
                <a:latin typeface="Times New Roman" pitchFamily="18" charset="0"/>
                <a:cs typeface="Times New Roman" pitchFamily="18" charset="0"/>
              </a:rPr>
              <a:t>ты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ңыз.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Бөлмені үнемі тексеріп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отыруды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ұмытпаңыз.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400" b="1" dirty="0" smtClean="0">
                <a:latin typeface="Times New Roman" pitchFamily="18" charset="0"/>
                <a:cs typeface="Times New Roman" pitchFamily="18" charset="0"/>
              </a:rPr>
              <a:t>Баланың к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өздер компьютердің жарқын мониторынан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демалуы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керек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Көзге арналған гимнастиканы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орындау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пайдалы</a:t>
            </a:r>
            <a:r>
              <a:rPr lang="kk-KZ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3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Кері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байланыс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Мұғаліммен байланыста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болыңыз, егер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сізге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бір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нәрсе түсініксіз болса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мұғалімге сұрақтар қойыңыз.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Уайымдамаңыз, мектеп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мұғалімдері үшін бұл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жаңа тәжірибе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1858" y="1209822"/>
            <a:ext cx="10041988" cy="759655"/>
          </a:xfrm>
        </p:spPr>
        <p:txBody>
          <a:bodyPr>
            <a:normAutofit fontScale="90000"/>
          </a:bodyPr>
          <a:lstStyle/>
          <a:p>
            <a:r>
              <a:rPr lang="kk-KZ" u="sng" dirty="0" smtClean="0"/>
              <a:t>Үйде қашықтықтан оқытуды ұйымдастырудың негізгі идеяларын үш  түрде тұжырымдауға болады: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Ата-ана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болыңыз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Мұғалімдер үйретеді,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ал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ата-аналар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дың міндеті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тыныштық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ты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 дұрыс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тамақтану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ды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қозғалу мүмкіндігін қамтамасыз ете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уі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жеткілікті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Ата-анаға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педагогикалық міндетте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мелерді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жүктеудің қажеті жоқ.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Өмірді жеңілдетіңіз.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Неден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бас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тартуға болатындығын шешіңіз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Өзіңізге және балаларға әдеттегіден көп міндеттеме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қоюдың қажеті жоқ.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kk-KZ" sz="2800" b="1" dirty="0" smtClean="0">
                <a:latin typeface="Times New Roman" pitchFamily="18" charset="0"/>
                <a:cs typeface="Times New Roman" pitchFamily="18" charset="0"/>
              </a:rPr>
              <a:t>Реалистік  көзқараста болыңыз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Есіңізде болсын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бір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нәрсені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тек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өз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 қалауымен, өз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еркімен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үйренуге болады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2030" y="281355"/>
            <a:ext cx="10775853" cy="2011274"/>
          </a:xfrm>
        </p:spPr>
        <p:txBody>
          <a:bodyPr>
            <a:noAutofit/>
          </a:bodyPr>
          <a:lstStyle/>
          <a:p>
            <a:r>
              <a:rPr lang="kk-KZ" sz="2800" u="sng" dirty="0" smtClean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800" u="sng" dirty="0" err="1" smtClean="0">
                <a:latin typeface="Times New Roman" pitchFamily="18" charset="0"/>
                <a:cs typeface="Times New Roman" pitchFamily="18" charset="0"/>
              </a:rPr>
              <a:t>ұғалімдерге қашықтықтан оқыту кезінде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u="sng" dirty="0" err="1" smtClean="0">
                <a:latin typeface="Times New Roman" pitchFamily="18" charset="0"/>
                <a:cs typeface="Times New Roman" pitchFamily="18" charset="0"/>
              </a:rPr>
              <a:t>ата</a:t>
            </a:r>
            <a:r>
              <a:rPr lang="en-US" sz="2800" u="sng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u="sng" dirty="0" err="1" smtClean="0">
                <a:latin typeface="Times New Roman" pitchFamily="18" charset="0"/>
                <a:cs typeface="Times New Roman" pitchFamily="18" charset="0"/>
              </a:rPr>
              <a:t>аналармен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u="sng" dirty="0" err="1" smtClean="0">
                <a:latin typeface="Times New Roman" pitchFamily="18" charset="0"/>
                <a:cs typeface="Times New Roman" pitchFamily="18" charset="0"/>
              </a:rPr>
              <a:t>өзара әрекеттесуге көмектесетін әдістерді қараңыз</a:t>
            </a:r>
            <a:r>
              <a:rPr lang="en-US" sz="2800" u="sng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u="sng" dirty="0" err="1" smtClean="0">
                <a:latin typeface="Times New Roman" pitchFamily="18" charset="0"/>
                <a:cs typeface="Times New Roman" pitchFamily="18" charset="0"/>
              </a:rPr>
              <a:t>Қашықтықтан оқыту кезінде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u="sng" dirty="0" err="1" smtClean="0">
                <a:latin typeface="Times New Roman" pitchFamily="18" charset="0"/>
                <a:cs typeface="Times New Roman" pitchFamily="18" charset="0"/>
              </a:rPr>
              <a:t>ата</a:t>
            </a:r>
            <a:r>
              <a:rPr lang="en-US" sz="2800" u="sng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u="sng" dirty="0" err="1" smtClean="0">
                <a:latin typeface="Times New Roman" pitchFamily="18" charset="0"/>
                <a:cs typeface="Times New Roman" pitchFamily="18" charset="0"/>
              </a:rPr>
              <a:t>аналармен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u="sng" dirty="0" err="1" smtClean="0">
                <a:latin typeface="Times New Roman" pitchFamily="18" charset="0"/>
                <a:cs typeface="Times New Roman" pitchFamily="18" charset="0"/>
              </a:rPr>
              <a:t>өзара әрекеттесу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886265" y="2071468"/>
            <a:ext cx="12534314" cy="4343400"/>
          </a:xfrm>
        </p:spPr>
        <p:txBody>
          <a:bodyPr>
            <a:noAutofit/>
          </a:bodyPr>
          <a:lstStyle/>
          <a:p>
            <a:pPr lvl="6">
              <a:buNone/>
            </a:pPr>
            <a:r>
              <a:rPr lang="kk-KZ" sz="2400" b="1" dirty="0" smtClean="0">
                <a:latin typeface="Times New Roman" pitchFamily="18" charset="0"/>
                <a:cs typeface="Times New Roman" pitchFamily="18" charset="0"/>
              </a:rPr>
              <a:t>Түсіністік танытыңыз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Ата-аналар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туындаған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қиындықтар туралы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айтады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ашуланады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алаңдатады ма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Түсін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істікпен,сабырлықпен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бастаңыз:"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мен оны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қалай мазалайтынын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елестетемін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"," мен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сізді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түсінемін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","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бұл өте қиын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".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Егер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сіз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бұл сезімдерді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ұнатпасаңыз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да,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ата-аналардың сезімдерін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мойындаңыз.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Ата-аналар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мен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балаларға қиын екендігімен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келісіңіз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6"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6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Диалог пен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икемділікке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дайын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болыңыз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Ата-ананың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сөзін тыңдаң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ыз.Ата-ана тарапынан берілген с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ұрақтар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мен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сынды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назардан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қалдырмаңыз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Ата-аналардың мәлімдемелерінің мазмұнына жауап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беріңіз.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Ата-аналар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ұсынатынын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мұғалімдерден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 не қалайтынын сұраңыз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рационализаторлық ұсыныстарды мақұлдаңыз және қабылдаңыз.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790137" y="2113671"/>
            <a:ext cx="12531969" cy="4343400"/>
          </a:xfrm>
        </p:spPr>
        <p:txBody>
          <a:bodyPr/>
          <a:lstStyle/>
          <a:p>
            <a:pPr lvl="6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Тыңдаңыз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Есіңізде болсын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егер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адамның ыңғайсыздығын азайту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мүмкін болмаса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кем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дегенде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оған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болып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жатқанына деген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көзқарасын білдіру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мүмкіндігін қалдыр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ыңыз.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6">
              <a:buNone/>
            </a:pP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6">
              <a:buNone/>
            </a:pP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Сұрақтар қойыңыз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Диалог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алаңдаушылық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пен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жағымсыздықты азайтады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Ата-анаға  с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ұрақтар қоюдан қорықпаңыз.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Бұл сындарлы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атмосфера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үшін және мазасыздық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пен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дүрбелеңнің алдын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алу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үшін қажет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аңдау</a:t>
            </a:r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 ұсыныңыз.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ез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келген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жерде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таңдау жасаңыз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нұсқаларды талқылаңыз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705730" y="1916722"/>
            <a:ext cx="8935330" cy="4540347"/>
          </a:xfrm>
        </p:spPr>
        <p:txBody>
          <a:bodyPr/>
          <a:lstStyle/>
          <a:p>
            <a:pPr lvl="6">
              <a:buNone/>
            </a:pPr>
            <a:r>
              <a:rPr lang="kk-KZ" sz="2800" b="1" dirty="0" smtClean="0">
                <a:latin typeface="Times New Roman" pitchFamily="18" charset="0"/>
                <a:cs typeface="Times New Roman" pitchFamily="18" charset="0"/>
              </a:rPr>
              <a:t>Қысым көрсетпеңіз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Ата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аналарды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қорқытудың қажеті жоқ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теріс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болжамдарды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хабарла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ма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ңыз,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төмен көрсеткішпен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қауіп төндір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ме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ңіз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. Ата-ананы  сынаудың қажеті жоқ. Негізгі міндет – байланыс пен ынтымақтастықты сақтау болып табылады.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6"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6">
              <a:buNone/>
            </a:pP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Оң нәтиже бер</a:t>
            </a:r>
            <a:r>
              <a:rPr lang="kk-KZ" sz="2800" b="1" dirty="0" smtClean="0">
                <a:latin typeface="Times New Roman" pitchFamily="18" charset="0"/>
                <a:cs typeface="Times New Roman" pitchFamily="18" charset="0"/>
              </a:rPr>
              <a:t>іңіз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ақсы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 жұмысты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қол жеткіз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ген нәтижені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жеңілдіктер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 мен міндеттерді айтыңыз.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6083" name="Picture 3" descr="C:\Users\Admin\Desktop\КАРТИНКИ\логотип информационная безопасность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3155" y="2389440"/>
            <a:ext cx="4041897" cy="285077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311835" y="1410286"/>
            <a:ext cx="11973951" cy="4343400"/>
          </a:xfrm>
        </p:spPr>
        <p:txBody>
          <a:bodyPr>
            <a:noAutofit/>
          </a:bodyPr>
          <a:lstStyle/>
          <a:p>
            <a:pPr lvl="6">
              <a:buNone/>
            </a:pP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Нақты ақпарат бер</a:t>
            </a:r>
            <a:r>
              <a:rPr lang="kk-KZ" sz="2400" b="1" dirty="0" smtClean="0">
                <a:latin typeface="Times New Roman" pitchFamily="18" charset="0"/>
                <a:cs typeface="Times New Roman" pitchFamily="18" charset="0"/>
              </a:rPr>
              <a:t>іңіз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Ата-анаға қ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ысқаша және түсінікті тұжырымдаңыз.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Сенімді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көзден алынған және нақты деректерді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қамтитын ақпаратты ғана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беріңіз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Ата-аналармен ә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леуметтік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желілерден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баспасөзде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н алынған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ақпаратты талқыламаңыз.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lvl="6">
              <a:buNone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Егер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ата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аналар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да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жағымсыз эмоциялар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пайда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болса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сұрақ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тар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қойыңыз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. Бұл мәселені оңтайлы шешуге көмектеседі. </a:t>
            </a:r>
            <a:r>
              <a:rPr lang="kk-KZ" sz="2400" b="1" dirty="0" smtClean="0">
                <a:latin typeface="Times New Roman" pitchFamily="18" charset="0"/>
                <a:cs typeface="Times New Roman" pitchFamily="18" charset="0"/>
              </a:rPr>
              <a:t>Мәселенің масштабын бағалау және қиындықтарды бірге шешу жолдарын ұсыну шиеленісті азайтады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Мәселелерді бірлесіп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шешуге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ырысыңыз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 Ата-анада туындаған қиындықтарды талқылаңыз, тиімді шешу жолдарын қарастырыңыз.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b="1" dirty="0" err="1" smtClean="0"/>
              <a:t>Назарларыңызға рахмет</a:t>
            </a:r>
            <a:r>
              <a:rPr lang="ru-RU" dirty="0" smtClean="0"/>
              <a:t>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265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f04001541_win32">
  <a:themeElements>
    <a:clrScheme name="Four Seasons">
      <a:dk1>
        <a:sysClr val="windowText" lastClr="000000"/>
      </a:dk1>
      <a:lt1>
        <a:sysClr val="window" lastClr="FFFFFF"/>
      </a:lt1>
      <a:dk2>
        <a:srgbClr val="6B7F7F"/>
      </a:dk2>
      <a:lt2>
        <a:srgbClr val="B0BCBC"/>
      </a:lt2>
      <a:accent1>
        <a:srgbClr val="7DB41B"/>
      </a:accent1>
      <a:accent2>
        <a:srgbClr val="ED8A05"/>
      </a:accent2>
      <a:accent3>
        <a:srgbClr val="288DFC"/>
      </a:accent3>
      <a:accent4>
        <a:srgbClr val="36D2B8"/>
      </a:accent4>
      <a:accent5>
        <a:srgbClr val="F5B605"/>
      </a:accent5>
      <a:accent6>
        <a:srgbClr val="E75524"/>
      </a:accent6>
      <a:hlink>
        <a:srgbClr val="ED8A05"/>
      </a:hlink>
      <a:folHlink>
        <a:srgbClr val="B0BCBC"/>
      </a:folHlink>
    </a:clrScheme>
    <a:fontScheme name="Constantia-Calibri">
      <a:majorFont>
        <a:latin typeface="Constantia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_16309010_TF04001541.potx" id="{92F0B805-10A8-4F4D-BAA9-DB348670453A}" vid="{0D9BA8FA-57A9-48B7-8CF3-07AC00661B41}"/>
    </a:ext>
  </a:extLst>
</a:theme>
</file>

<file path=ppt/theme/theme2.xml><?xml version="1.0" encoding="utf-8"?>
<a:theme xmlns:a="http://schemas.openxmlformats.org/drawingml/2006/main" name="Тема Office">
  <a:themeElements>
    <a:clrScheme name="Four Seasons">
      <a:dk1>
        <a:sysClr val="windowText" lastClr="000000"/>
      </a:dk1>
      <a:lt1>
        <a:sysClr val="window" lastClr="FFFFFF"/>
      </a:lt1>
      <a:dk2>
        <a:srgbClr val="6B7F7F"/>
      </a:dk2>
      <a:lt2>
        <a:srgbClr val="B0BCBC"/>
      </a:lt2>
      <a:accent1>
        <a:srgbClr val="7DB41B"/>
      </a:accent1>
      <a:accent2>
        <a:srgbClr val="ED8A05"/>
      </a:accent2>
      <a:accent3>
        <a:srgbClr val="288DFC"/>
      </a:accent3>
      <a:accent4>
        <a:srgbClr val="36D2B8"/>
      </a:accent4>
      <a:accent5>
        <a:srgbClr val="F5B605"/>
      </a:accent5>
      <a:accent6>
        <a:srgbClr val="E75524"/>
      </a:accent6>
      <a:hlink>
        <a:srgbClr val="ED8A05"/>
      </a:hlink>
      <a:folHlink>
        <a:srgbClr val="B0BCBC"/>
      </a:folHlink>
    </a:clrScheme>
    <a:fontScheme name="Constantia-Calibri">
      <a:majorFont>
        <a:latin typeface="Constantia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Four Seasons">
      <a:dk1>
        <a:sysClr val="windowText" lastClr="000000"/>
      </a:dk1>
      <a:lt1>
        <a:sysClr val="window" lastClr="FFFFFF"/>
      </a:lt1>
      <a:dk2>
        <a:srgbClr val="6B7F7F"/>
      </a:dk2>
      <a:lt2>
        <a:srgbClr val="B0BCBC"/>
      </a:lt2>
      <a:accent1>
        <a:srgbClr val="7DB41B"/>
      </a:accent1>
      <a:accent2>
        <a:srgbClr val="ED8A05"/>
      </a:accent2>
      <a:accent3>
        <a:srgbClr val="288DFC"/>
      </a:accent3>
      <a:accent4>
        <a:srgbClr val="36D2B8"/>
      </a:accent4>
      <a:accent5>
        <a:srgbClr val="F5B605"/>
      </a:accent5>
      <a:accent6>
        <a:srgbClr val="E75524"/>
      </a:accent6>
      <a:hlink>
        <a:srgbClr val="ED8A05"/>
      </a:hlink>
      <a:folHlink>
        <a:srgbClr val="B0BCBC"/>
      </a:folHlink>
    </a:clrScheme>
    <a:fontScheme name="Constantia-Calibri">
      <a:majorFont>
        <a:latin typeface="Constantia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tf04001541_win32</Template>
  <TotalTime>123</TotalTime>
  <Words>1199</Words>
  <Application>Microsoft Office PowerPoint</Application>
  <PresentationFormat>Произвольный</PresentationFormat>
  <Paragraphs>68</Paragraphs>
  <Slides>19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tf04001541_win32</vt:lpstr>
      <vt:lpstr>         «Қашықтықтан оқыту кезеңінде инклюзивті балалармен және олардың ата-аналарымен жұмыс істейтін мұғалімдерге кеңестер» </vt:lpstr>
      <vt:lpstr>Ата-аналармен жұмыс жасаудың бірнеше  әдістерін ұсынамын. Инклюзивті баланың ата-аналарына қашықтықтан оқыту барысы туралы не айту керек?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Қашықтықтан оқытудың 10 ережеі </vt:lpstr>
      <vt:lpstr>Презентация PowerPoint</vt:lpstr>
      <vt:lpstr>Презентация PowerPoint</vt:lpstr>
      <vt:lpstr>Презентация PowerPoint</vt:lpstr>
      <vt:lpstr>Презентация PowerPoint</vt:lpstr>
      <vt:lpstr>Үйде қашықтықтан оқытуды ұйымдастырудың негізгі идеяларын үш  түрде тұжырымдауға болады: </vt:lpstr>
      <vt:lpstr>Мұғалімдерге қашықтықтан оқыту кезінде ата-аналармен өзара әрекеттесуге көмектесетін әдістерді қараңыз. Қашықтықтан оқыту кезінде ата-аналармен өзара әрекеттесу  </vt:lpstr>
      <vt:lpstr>Презентация PowerPoint</vt:lpstr>
      <vt:lpstr>Презентация PowerPoint</vt:lpstr>
      <vt:lpstr>Презентация PowerPoint</vt:lpstr>
      <vt:lpstr> Назарларыңызға рахмет!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GHFJDJSD</dc:title>
  <dc:creator>Admin</dc:creator>
  <cp:lastModifiedBy>user362</cp:lastModifiedBy>
  <cp:revision>14</cp:revision>
  <dcterms:created xsi:type="dcterms:W3CDTF">2020-08-26T16:24:27Z</dcterms:created>
  <dcterms:modified xsi:type="dcterms:W3CDTF">2020-08-27T05:52:21Z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