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4" r:id="rId1"/>
  </p:sldMasterIdLst>
  <p:notesMasterIdLst>
    <p:notesMasterId r:id="rId18"/>
  </p:notesMasterIdLst>
  <p:sldIdLst>
    <p:sldId id="332" r:id="rId2"/>
    <p:sldId id="324" r:id="rId3"/>
    <p:sldId id="333" r:id="rId4"/>
    <p:sldId id="340" r:id="rId5"/>
    <p:sldId id="342" r:id="rId6"/>
    <p:sldId id="320" r:id="rId7"/>
    <p:sldId id="336" r:id="rId8"/>
    <p:sldId id="341" r:id="rId9"/>
    <p:sldId id="334" r:id="rId10"/>
    <p:sldId id="327" r:id="rId11"/>
    <p:sldId id="337" r:id="rId12"/>
    <p:sldId id="328" r:id="rId13"/>
    <p:sldId id="339" r:id="rId14"/>
    <p:sldId id="343" r:id="rId15"/>
    <p:sldId id="344" r:id="rId16"/>
    <p:sldId id="345" r:id="rId1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15620"/>
    <p:restoredTop sz="94622" autoAdjust="0"/>
  </p:normalViewPr>
  <p:slideViewPr>
    <p:cSldViewPr>
      <p:cViewPr>
        <p:scale>
          <a:sx n="69" d="100"/>
          <a:sy n="69" d="100"/>
        </p:scale>
        <p:origin x="-84" y="60"/>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77649F2-9E99-4897-B6C6-041127DB06D6}" type="datetimeFigureOut">
              <a:rPr lang="ru-RU" smtClean="0"/>
              <a:pPr/>
              <a:t>11.08.2020</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E49C242-AD29-4321-A07C-F2250F855A72}" type="slidenum">
              <a:rPr lang="ru-RU" smtClean="0"/>
              <a:pPr/>
              <a:t>‹#›</a:t>
            </a:fld>
            <a:endParaRPr lang="ru-RU"/>
          </a:p>
        </p:txBody>
      </p:sp>
    </p:spTree>
    <p:extLst>
      <p:ext uri="{BB962C8B-B14F-4D97-AF65-F5344CB8AC3E}">
        <p14:creationId xmlns="" xmlns:p14="http://schemas.microsoft.com/office/powerpoint/2010/main" val="13585950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z="3600" dirty="0" smtClean="0"/>
              <a:t>Соотнесение</a:t>
            </a:r>
            <a:r>
              <a:rPr lang="ru-RU" sz="3600" baseline="0" dirty="0" smtClean="0"/>
              <a:t> ценностей образования с Главными ценностями казахстанского общества, которые обозначил Президент</a:t>
            </a:r>
            <a:endParaRPr lang="ru-RU" sz="3600" dirty="0"/>
          </a:p>
        </p:txBody>
      </p:sp>
      <p:sp>
        <p:nvSpPr>
          <p:cNvPr id="4" name="Номер слайда 3"/>
          <p:cNvSpPr>
            <a:spLocks noGrp="1"/>
          </p:cNvSpPr>
          <p:nvPr>
            <p:ph type="sldNum" sz="quarter" idx="10"/>
          </p:nvPr>
        </p:nvSpPr>
        <p:spPr/>
        <p:txBody>
          <a:bodyPr/>
          <a:lstStyle/>
          <a:p>
            <a:fld id="{8FC652F4-0B32-4A95-836F-06982968BAB3}" type="slidenum">
              <a:rPr lang="ru-RU" smtClean="0">
                <a:solidFill>
                  <a:prstClr val="black"/>
                </a:solidFill>
              </a:rPr>
              <a:pPr/>
              <a:t>6</a:t>
            </a:fld>
            <a:endParaRPr lang="ru-RU">
              <a:solidFill>
                <a:prstClr val="black"/>
              </a:solidFill>
            </a:endParaRPr>
          </a:p>
        </p:txBody>
      </p:sp>
    </p:spTree>
    <p:extLst>
      <p:ext uri="{BB962C8B-B14F-4D97-AF65-F5344CB8AC3E}">
        <p14:creationId xmlns="" xmlns:p14="http://schemas.microsoft.com/office/powerpoint/2010/main" val="6899249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8466" y="-8468"/>
            <a:ext cx="9171316" cy="6874935"/>
            <a:chOff x="-8466" y="-8468"/>
            <a:chExt cx="9171316" cy="6874935"/>
          </a:xfrm>
        </p:grpSpPr>
        <p:cxnSp>
          <p:nvCxnSpPr>
            <p:cNvPr id="28" name="Straight Connector 2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9" name="Straight Connector 2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30" name="Freeform 2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Freeform 3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Freeform 3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Freeform 3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Freeform 3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Freeform 3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Freeform 3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1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pPr/>
              <a:t>11.08.2020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 xmlns:p14="http://schemas.microsoft.com/office/powerpoint/2010/main" val="16153685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pPr/>
              <a:t>11.08.2020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 xmlns:p14="http://schemas.microsoft.com/office/powerpoint/2010/main" val="30896210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pPr/>
              <a:t>11.08.2020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 xmlns:p14="http://schemas.microsoft.com/office/powerpoint/2010/main" val="1247682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B4C71EC6-210F-42DE-9C53-41977AD35B3D}" type="datetimeFigureOut">
              <a:rPr lang="ru-RU" smtClean="0"/>
              <a:pPr/>
              <a:t>11.08.2020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 xmlns:p14="http://schemas.microsoft.com/office/powerpoint/2010/main" val="18508399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4C71EC6-210F-42DE-9C53-41977AD35B3D}" type="datetimeFigureOut">
              <a:rPr lang="ru-RU" smtClean="0"/>
              <a:pPr/>
              <a:t>11.08.2020</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 xmlns:p14="http://schemas.microsoft.com/office/powerpoint/2010/main" val="26358205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4C71EC6-210F-42DE-9C53-41977AD35B3D}" type="datetimeFigureOut">
              <a:rPr lang="ru-RU" smtClean="0"/>
              <a:pPr/>
              <a:t>11.08.2020</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 xmlns:p14="http://schemas.microsoft.com/office/powerpoint/2010/main" val="16616757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pPr/>
              <a:t>11.08.2020</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 xmlns:p14="http://schemas.microsoft.com/office/powerpoint/2010/main" val="16318907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pPr/>
              <a:t>11.08.2020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 xmlns:p14="http://schemas.microsoft.com/office/powerpoint/2010/main" val="5001481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pPr/>
              <a:t>11.08.2020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 xmlns:p14="http://schemas.microsoft.com/office/powerpoint/2010/main" val="27131676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pPr/>
              <a:t>11.08.2020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 xmlns:p14="http://schemas.microsoft.com/office/powerpoint/2010/main" val="42856048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pPr/>
              <a:t>11.08.2020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 xmlns:p14="http://schemas.microsoft.com/office/powerpoint/2010/main" val="40081863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pPr/>
              <a:t>11.08.2020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 xmlns:p14="http://schemas.microsoft.com/office/powerpoint/2010/main" val="2952155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pPr/>
              <a:t>11.08.2020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 xmlns:p14="http://schemas.microsoft.com/office/powerpoint/2010/main" val="225080283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pPr/>
              <a:t>11.08.2020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 xmlns:p14="http://schemas.microsoft.com/office/powerpoint/2010/main" val="5203841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pPr/>
              <a:t>11.08.2020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 xmlns:p14="http://schemas.microsoft.com/office/powerpoint/2010/main" val="2647085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pPr/>
              <a:t>11.08.2020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 xmlns:p14="http://schemas.microsoft.com/office/powerpoint/2010/main" val="32228618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71317" cy="6874935"/>
            <a:chOff x="-8467" y="-8468"/>
            <a:chExt cx="9171317"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4C71EC6-210F-42DE-9C53-41977AD35B3D}" type="datetimeFigureOut">
              <a:rPr lang="ru-RU" smtClean="0"/>
              <a:pPr/>
              <a:t>11.08.2020</a:t>
            </a:fld>
            <a:endParaRPr lang="ru-RU"/>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B19B0651-EE4F-4900-A07F-96A6BFA9D0F0}" type="slidenum">
              <a:rPr lang="ru-RU" smtClean="0"/>
              <a:pPr/>
              <a:t>‹#›</a:t>
            </a:fld>
            <a:endParaRPr lang="ru-RU"/>
          </a:p>
        </p:txBody>
      </p:sp>
    </p:spTree>
    <p:extLst>
      <p:ext uri="{BB962C8B-B14F-4D97-AF65-F5344CB8AC3E}">
        <p14:creationId xmlns="" xmlns:p14="http://schemas.microsoft.com/office/powerpoint/2010/main" val="1044041076"/>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 id="2147483710"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5" Type="http://schemas.openxmlformats.org/officeDocument/2006/relationships/image" Target="../media/image11.jpeg"/><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28728" y="1484784"/>
            <a:ext cx="6143668" cy="2304256"/>
          </a:xfrm>
        </p:spPr>
        <p:txBody>
          <a:bodyPr>
            <a:normAutofit fontScale="90000"/>
          </a:bodyPr>
          <a:lstStyle/>
          <a:p>
            <a:pPr algn="ctr"/>
            <a:r>
              <a:rPr lang="ru-RU" sz="2400" b="1" dirty="0" smtClean="0">
                <a:solidFill>
                  <a:srgbClr val="FF0000"/>
                </a:solidFill>
                <a:latin typeface="Times New Roman" pitchFamily="18" charset="0"/>
                <a:cs typeface="Times New Roman" pitchFamily="18" charset="0"/>
              </a:rPr>
              <a:t>Использование </a:t>
            </a:r>
            <a:r>
              <a:rPr lang="ru-RU" sz="2400" b="1" dirty="0" smtClean="0">
                <a:solidFill>
                  <a:srgbClr val="FF0000"/>
                </a:solidFill>
                <a:latin typeface="Times New Roman" pitchFamily="18" charset="0"/>
                <a:cs typeface="Times New Roman" pitchFamily="18" charset="0"/>
              </a:rPr>
              <a:t>возможностей образовательной платформы  </a:t>
            </a:r>
            <a:r>
              <a:rPr lang="ru-RU" sz="2400" b="1" dirty="0" err="1" smtClean="0">
                <a:solidFill>
                  <a:srgbClr val="FF0000"/>
                </a:solidFill>
                <a:latin typeface="Times New Roman" pitchFamily="18" charset="0"/>
                <a:cs typeface="Times New Roman" pitchFamily="18" charset="0"/>
              </a:rPr>
              <a:t>Bilimland.kz</a:t>
            </a:r>
            <a:r>
              <a:rPr lang="ru-RU" sz="2400" b="1" dirty="0" smtClean="0">
                <a:solidFill>
                  <a:srgbClr val="FF0000"/>
                </a:solidFill>
                <a:latin typeface="Times New Roman" pitchFamily="18" charset="0"/>
                <a:cs typeface="Times New Roman" pitchFamily="18" charset="0"/>
              </a:rPr>
              <a:t/>
            </a:r>
            <a:br>
              <a:rPr lang="ru-RU" sz="2400" b="1" dirty="0" smtClean="0">
                <a:solidFill>
                  <a:srgbClr val="FF0000"/>
                </a:solidFill>
                <a:latin typeface="Times New Roman" pitchFamily="18" charset="0"/>
                <a:cs typeface="Times New Roman" pitchFamily="18" charset="0"/>
              </a:rPr>
            </a:br>
            <a:r>
              <a:rPr lang="ru-RU" sz="2400" b="1" dirty="0" smtClean="0">
                <a:solidFill>
                  <a:srgbClr val="FF0000"/>
                </a:solidFill>
                <a:latin typeface="Times New Roman" pitchFamily="18" charset="0"/>
                <a:cs typeface="Times New Roman" pitchFamily="18" charset="0"/>
              </a:rPr>
              <a:t>в период ДО русскому языку и литературе</a:t>
            </a:r>
            <a:r>
              <a:rPr lang="ru-RU" sz="2700" b="1" dirty="0" smtClean="0">
                <a:solidFill>
                  <a:srgbClr val="FF0000"/>
                </a:solidFill>
                <a:latin typeface="Times New Roman" pitchFamily="18" charset="0"/>
                <a:cs typeface="Times New Roman" pitchFamily="18" charset="0"/>
              </a:rPr>
              <a:t/>
            </a:r>
            <a:br>
              <a:rPr lang="ru-RU" sz="2700" b="1" dirty="0" smtClean="0">
                <a:solidFill>
                  <a:srgbClr val="FF0000"/>
                </a:solidFill>
                <a:latin typeface="Times New Roman" pitchFamily="18" charset="0"/>
                <a:cs typeface="Times New Roman" pitchFamily="18" charset="0"/>
              </a:rPr>
            </a:br>
            <a:r>
              <a:rPr lang="ru-RU" sz="2700" b="1" dirty="0" smtClean="0">
                <a:solidFill>
                  <a:srgbClr val="FF0000"/>
                </a:solidFill>
                <a:latin typeface="Times New Roman" pitchFamily="18" charset="0"/>
                <a:cs typeface="Times New Roman" pitchFamily="18" charset="0"/>
              </a:rPr>
              <a:t/>
            </a:r>
            <a:br>
              <a:rPr lang="ru-RU" sz="2700" b="1" dirty="0" smtClean="0">
                <a:solidFill>
                  <a:srgbClr val="FF0000"/>
                </a:solidFill>
                <a:latin typeface="Times New Roman" pitchFamily="18" charset="0"/>
                <a:cs typeface="Times New Roman" pitchFamily="18" charset="0"/>
              </a:rPr>
            </a:br>
            <a:r>
              <a:rPr lang="ru-RU" sz="2700" b="1" dirty="0" smtClean="0">
                <a:solidFill>
                  <a:srgbClr val="FF0000"/>
                </a:solidFill>
                <a:latin typeface="Times New Roman" pitchFamily="18" charset="0"/>
                <a:cs typeface="Times New Roman" pitchFamily="18" charset="0"/>
              </a:rPr>
              <a:t/>
            </a:r>
            <a:br>
              <a:rPr lang="ru-RU" sz="2700" b="1" dirty="0" smtClean="0">
                <a:solidFill>
                  <a:srgbClr val="FF0000"/>
                </a:solidFill>
                <a:latin typeface="Times New Roman" pitchFamily="18" charset="0"/>
                <a:cs typeface="Times New Roman" pitchFamily="18" charset="0"/>
              </a:rPr>
            </a:br>
            <a:r>
              <a:rPr lang="ru-RU" sz="2700" b="1" dirty="0" err="1" smtClean="0">
                <a:solidFill>
                  <a:srgbClr val="002060"/>
                </a:solidFill>
                <a:latin typeface="Times New Roman" pitchFamily="18" charset="0"/>
                <a:cs typeface="Times New Roman" pitchFamily="18" charset="0"/>
              </a:rPr>
              <a:t>Мангистауская</a:t>
            </a:r>
            <a:r>
              <a:rPr lang="ru-RU" sz="2700" b="1" dirty="0" smtClean="0">
                <a:solidFill>
                  <a:srgbClr val="002060"/>
                </a:solidFill>
                <a:latin typeface="Times New Roman" pitchFamily="18" charset="0"/>
                <a:cs typeface="Times New Roman" pitchFamily="18" charset="0"/>
              </a:rPr>
              <a:t> область </a:t>
            </a:r>
            <a:br>
              <a:rPr lang="ru-RU" sz="2700" b="1" dirty="0" smtClean="0">
                <a:solidFill>
                  <a:srgbClr val="002060"/>
                </a:solidFill>
                <a:latin typeface="Times New Roman" pitchFamily="18" charset="0"/>
                <a:cs typeface="Times New Roman" pitchFamily="18" charset="0"/>
              </a:rPr>
            </a:br>
            <a:r>
              <a:rPr lang="ru-RU" sz="2700" b="1" dirty="0" err="1" smtClean="0">
                <a:solidFill>
                  <a:srgbClr val="002060"/>
                </a:solidFill>
                <a:latin typeface="Times New Roman" pitchFamily="18" charset="0"/>
                <a:cs typeface="Times New Roman" pitchFamily="18" charset="0"/>
              </a:rPr>
              <a:t>Мунайлинский</a:t>
            </a:r>
            <a:r>
              <a:rPr lang="ru-RU" sz="2700" b="1" dirty="0" smtClean="0">
                <a:solidFill>
                  <a:srgbClr val="002060"/>
                </a:solidFill>
                <a:latin typeface="Times New Roman" pitchFamily="18" charset="0"/>
                <a:cs typeface="Times New Roman" pitchFamily="18" charset="0"/>
              </a:rPr>
              <a:t> район</a:t>
            </a:r>
            <a:br>
              <a:rPr lang="ru-RU" sz="2700" b="1" dirty="0" smtClean="0">
                <a:solidFill>
                  <a:srgbClr val="002060"/>
                </a:solidFill>
                <a:latin typeface="Times New Roman" pitchFamily="18" charset="0"/>
                <a:cs typeface="Times New Roman" pitchFamily="18" charset="0"/>
              </a:rPr>
            </a:br>
            <a:r>
              <a:rPr lang="ru-RU" sz="2700" b="1" dirty="0" smtClean="0">
                <a:solidFill>
                  <a:srgbClr val="002060"/>
                </a:solidFill>
                <a:latin typeface="Times New Roman" pitchFamily="18" charset="0"/>
                <a:cs typeface="Times New Roman" pitchFamily="18" charset="0"/>
              </a:rPr>
              <a:t>Общеобразовательная средняя школа </a:t>
            </a:r>
            <a:r>
              <a:rPr lang="kk-KZ" sz="2700" b="1" dirty="0" smtClean="0">
                <a:solidFill>
                  <a:srgbClr val="002060"/>
                </a:solidFill>
                <a:latin typeface="Times New Roman" pitchFamily="18" charset="0"/>
                <a:cs typeface="Times New Roman" pitchFamily="18" charset="0"/>
              </a:rPr>
              <a:t>№7</a:t>
            </a:r>
            <a:br>
              <a:rPr lang="kk-KZ" sz="2700" b="1" dirty="0" smtClean="0">
                <a:solidFill>
                  <a:srgbClr val="002060"/>
                </a:solidFill>
                <a:latin typeface="Times New Roman" pitchFamily="18" charset="0"/>
                <a:cs typeface="Times New Roman" pitchFamily="18" charset="0"/>
              </a:rPr>
            </a:br>
            <a:r>
              <a:rPr lang="kk-KZ" sz="2700" b="1" dirty="0" smtClean="0">
                <a:solidFill>
                  <a:srgbClr val="002060"/>
                </a:solidFill>
                <a:latin typeface="Times New Roman" pitchFamily="18" charset="0"/>
                <a:cs typeface="Times New Roman" pitchFamily="18" charset="0"/>
              </a:rPr>
              <a:t>Аймаганбетова Зулайха Усембаевна</a:t>
            </a:r>
            <a:r>
              <a:rPr lang="ru-RU" sz="2700" b="1" dirty="0" smtClean="0">
                <a:solidFill>
                  <a:srgbClr val="002060"/>
                </a:solidFill>
                <a:latin typeface="Times New Roman" pitchFamily="18" charset="0"/>
                <a:cs typeface="Times New Roman" pitchFamily="18" charset="0"/>
              </a:rPr>
              <a:t/>
            </a:r>
            <a:br>
              <a:rPr lang="ru-RU" sz="2700" b="1" dirty="0" smtClean="0">
                <a:solidFill>
                  <a:srgbClr val="002060"/>
                </a:solidFill>
                <a:latin typeface="Times New Roman" pitchFamily="18" charset="0"/>
                <a:cs typeface="Times New Roman" pitchFamily="18" charset="0"/>
              </a:rPr>
            </a:br>
            <a:r>
              <a:rPr lang="ru-RU" b="1" dirty="0" smtClean="0">
                <a:solidFill>
                  <a:srgbClr val="002060"/>
                </a:solidFill>
                <a:latin typeface="Times New Roman" pitchFamily="18" charset="0"/>
                <a:cs typeface="Times New Roman" pitchFamily="18" charset="0"/>
              </a:rPr>
              <a:t/>
            </a:r>
            <a:br>
              <a:rPr lang="ru-RU" b="1" dirty="0" smtClean="0">
                <a:solidFill>
                  <a:srgbClr val="002060"/>
                </a:solidFill>
                <a:latin typeface="Times New Roman" pitchFamily="18" charset="0"/>
                <a:cs typeface="Times New Roman" pitchFamily="18" charset="0"/>
              </a:rPr>
            </a:br>
            <a:endParaRPr lang="ru-RU" dirty="0">
              <a:solidFill>
                <a:srgbClr val="002060"/>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71472" y="785794"/>
            <a:ext cx="5572164" cy="1144606"/>
          </a:xfrm>
        </p:spPr>
        <p:txBody>
          <a:bodyPr>
            <a:normAutofit fontScale="90000"/>
          </a:bodyPr>
          <a:lstStyle/>
          <a:p>
            <a:r>
              <a:rPr lang="ru-RU" sz="2700" dirty="0" err="1" smtClean="0">
                <a:solidFill>
                  <a:srgbClr val="002060"/>
                </a:solidFill>
                <a:latin typeface="Times New Roman" pitchFamily="18" charset="0"/>
                <a:cs typeface="Times New Roman" pitchFamily="18" charset="0"/>
              </a:rPr>
              <a:t>Bilimland</a:t>
            </a:r>
            <a:r>
              <a:rPr lang="ru-RU" sz="2700" dirty="0" smtClean="0">
                <a:solidFill>
                  <a:srgbClr val="002060"/>
                </a:solidFill>
                <a:latin typeface="Times New Roman" pitchFamily="18" charset="0"/>
                <a:cs typeface="Times New Roman" pitchFamily="18" charset="0"/>
              </a:rPr>
              <a:t> – это цифровая образовательная платформа, основанная на передовых достижениях мировых лидеров электронного обучения. Это крупнейшая цифровая библиотека современного образовательного </a:t>
            </a:r>
            <a:r>
              <a:rPr lang="ru-RU" sz="2700" dirty="0" err="1" smtClean="0">
                <a:solidFill>
                  <a:srgbClr val="002060"/>
                </a:solidFill>
                <a:latin typeface="Times New Roman" pitchFamily="18" charset="0"/>
                <a:cs typeface="Times New Roman" pitchFamily="18" charset="0"/>
              </a:rPr>
              <a:t>контента</a:t>
            </a:r>
            <a:r>
              <a:rPr lang="ru-RU" sz="2700" dirty="0" smtClean="0">
                <a:solidFill>
                  <a:srgbClr val="002060"/>
                </a:solidFill>
                <a:latin typeface="Times New Roman" pitchFamily="18" charset="0"/>
                <a:cs typeface="Times New Roman" pitchFamily="18" charset="0"/>
              </a:rPr>
              <a:t>, представленная коллекцией из 30 тысяч электронных уроков, тренажёров, интерактивных упражнений, обучающих видео и анимационных фильмов, охватывающих практически все предметы на казахском, русском и английском языках.</a:t>
            </a:r>
            <a:r>
              <a:rPr lang="ru-RU" dirty="0" smtClean="0"/>
              <a:t/>
            </a:r>
            <a:br>
              <a:rPr lang="ru-RU" dirty="0" smtClean="0"/>
            </a:br>
            <a:endParaRPr lang="ru-RU"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609598" y="1556792"/>
            <a:ext cx="5391162" cy="4015348"/>
          </a:xfrm>
        </p:spPr>
        <p:txBody>
          <a:bodyPr>
            <a:normAutofit/>
          </a:bodyPr>
          <a:lstStyle/>
          <a:p>
            <a:endParaRPr lang="kk-KZ" dirty="0" smtClean="0"/>
          </a:p>
          <a:p>
            <a:endParaRPr lang="ru-RU" dirty="0"/>
          </a:p>
        </p:txBody>
      </p:sp>
      <p:pic>
        <p:nvPicPr>
          <p:cNvPr id="9218" name="Picture 2" descr="C:\Users\User\Desktop\83938955_1798287286969740_1596092065752547328_o.png"/>
          <p:cNvPicPr>
            <a:picLocks noChangeAspect="1" noChangeArrowheads="1"/>
          </p:cNvPicPr>
          <p:nvPr/>
        </p:nvPicPr>
        <p:blipFill>
          <a:blip r:embed="rId2" cstate="print"/>
          <a:srcRect/>
          <a:stretch>
            <a:fillRect/>
          </a:stretch>
        </p:blipFill>
        <p:spPr bwMode="auto">
          <a:xfrm>
            <a:off x="6215074" y="357166"/>
            <a:ext cx="2738425" cy="2928958"/>
          </a:xfrm>
          <a:prstGeom prst="rect">
            <a:avLst/>
          </a:prstGeom>
          <a:noFill/>
        </p:spPr>
      </p:pic>
    </p:spTree>
    <p:extLst>
      <p:ext uri="{BB962C8B-B14F-4D97-AF65-F5344CB8AC3E}">
        <p14:creationId xmlns="" xmlns:p14="http://schemas.microsoft.com/office/powerpoint/2010/main" val="24853588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User\Desktop\билимланд\20200810_111715.jpg"/>
          <p:cNvPicPr>
            <a:picLocks noGrp="1" noChangeAspect="1" noChangeArrowheads="1"/>
          </p:cNvPicPr>
          <p:nvPr>
            <p:ph idx="1"/>
          </p:nvPr>
        </p:nvPicPr>
        <p:blipFill>
          <a:blip r:embed="rId2" cstate="print"/>
          <a:srcRect/>
          <a:stretch>
            <a:fillRect/>
          </a:stretch>
        </p:blipFill>
        <p:spPr bwMode="auto">
          <a:xfrm>
            <a:off x="3500430" y="3429000"/>
            <a:ext cx="5255213" cy="3157038"/>
          </a:xfrm>
          <a:prstGeom prst="rect">
            <a:avLst/>
          </a:prstGeom>
          <a:noFill/>
        </p:spPr>
      </p:pic>
      <p:pic>
        <p:nvPicPr>
          <p:cNvPr id="3075" name="Picture 3" descr="C:\Users\User\Desktop\билимланд\preview_ru_634_1587717394.jpg"/>
          <p:cNvPicPr>
            <a:picLocks noChangeAspect="1" noChangeArrowheads="1"/>
          </p:cNvPicPr>
          <p:nvPr/>
        </p:nvPicPr>
        <p:blipFill>
          <a:blip r:embed="rId3" cstate="print"/>
          <a:srcRect/>
          <a:stretch>
            <a:fillRect/>
          </a:stretch>
        </p:blipFill>
        <p:spPr bwMode="auto">
          <a:xfrm>
            <a:off x="357158" y="285728"/>
            <a:ext cx="5186399" cy="3143272"/>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3" name="Picture 3" descr="C:\Users\User\Desktop\билимланд\20200811_051600.jpg"/>
          <p:cNvPicPr>
            <a:picLocks noGrp="1" noChangeAspect="1" noChangeArrowheads="1"/>
          </p:cNvPicPr>
          <p:nvPr>
            <p:ph idx="1"/>
          </p:nvPr>
        </p:nvPicPr>
        <p:blipFill>
          <a:blip r:embed="rId2" cstate="print"/>
          <a:srcRect/>
          <a:stretch>
            <a:fillRect/>
          </a:stretch>
        </p:blipFill>
        <p:spPr bwMode="auto">
          <a:xfrm>
            <a:off x="428596" y="3786190"/>
            <a:ext cx="3929090" cy="2745135"/>
          </a:xfrm>
          <a:prstGeom prst="rect">
            <a:avLst/>
          </a:prstGeom>
          <a:noFill/>
        </p:spPr>
      </p:pic>
      <p:pic>
        <p:nvPicPr>
          <p:cNvPr id="15364" name="Picture 4" descr="C:\Users\User\Desktop\билимланд\20200811_051719.jpg"/>
          <p:cNvPicPr>
            <a:picLocks noChangeAspect="1" noChangeArrowheads="1"/>
          </p:cNvPicPr>
          <p:nvPr/>
        </p:nvPicPr>
        <p:blipFill>
          <a:blip r:embed="rId3" cstate="print"/>
          <a:srcRect/>
          <a:stretch>
            <a:fillRect/>
          </a:stretch>
        </p:blipFill>
        <p:spPr bwMode="auto">
          <a:xfrm>
            <a:off x="5000628" y="428604"/>
            <a:ext cx="3786214" cy="3000396"/>
          </a:xfrm>
          <a:prstGeom prst="rect">
            <a:avLst/>
          </a:prstGeom>
          <a:noFill/>
        </p:spPr>
      </p:pic>
      <p:pic>
        <p:nvPicPr>
          <p:cNvPr id="15365" name="Picture 5" descr="C:\Users\User\Desktop\билимланд\20200811_051904.jpg"/>
          <p:cNvPicPr>
            <a:picLocks noChangeAspect="1" noChangeArrowheads="1"/>
          </p:cNvPicPr>
          <p:nvPr/>
        </p:nvPicPr>
        <p:blipFill>
          <a:blip r:embed="rId4" cstate="print"/>
          <a:srcRect/>
          <a:stretch>
            <a:fillRect/>
          </a:stretch>
        </p:blipFill>
        <p:spPr bwMode="auto">
          <a:xfrm>
            <a:off x="428596" y="357166"/>
            <a:ext cx="4143404" cy="3000396"/>
          </a:xfrm>
          <a:prstGeom prst="rect">
            <a:avLst/>
          </a:prstGeom>
          <a:noFill/>
        </p:spPr>
      </p:pic>
      <p:pic>
        <p:nvPicPr>
          <p:cNvPr id="15366" name="Picture 6" descr="C:\Users\User\Desktop\билимланд\20200811_052254.jpg"/>
          <p:cNvPicPr>
            <a:picLocks noChangeAspect="1" noChangeArrowheads="1"/>
          </p:cNvPicPr>
          <p:nvPr/>
        </p:nvPicPr>
        <p:blipFill>
          <a:blip r:embed="rId5" cstate="print"/>
          <a:srcRect/>
          <a:stretch>
            <a:fillRect/>
          </a:stretch>
        </p:blipFill>
        <p:spPr bwMode="auto">
          <a:xfrm>
            <a:off x="4786314" y="3786190"/>
            <a:ext cx="4071966" cy="2875057"/>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599" y="214290"/>
            <a:ext cx="6347713" cy="1716110"/>
          </a:xfrm>
        </p:spPr>
        <p:txBody>
          <a:bodyPr>
            <a:normAutofit/>
          </a:bodyPr>
          <a:lstStyle/>
          <a:p>
            <a:pPr algn="ctr"/>
            <a:r>
              <a:rPr lang="kk-KZ" sz="4000" b="1" dirty="0" smtClean="0">
                <a:solidFill>
                  <a:srgbClr val="FF0000"/>
                </a:solidFill>
                <a:latin typeface="Times New Roman" pitchFamily="18" charset="0"/>
                <a:cs typeface="Times New Roman" pitchFamily="18" charset="0"/>
              </a:rPr>
              <a:t>Предметы</a:t>
            </a:r>
            <a:endParaRPr lang="ru-RU" sz="4000" b="1" dirty="0">
              <a:solidFill>
                <a:srgbClr val="FF0000"/>
              </a:solidFill>
              <a:latin typeface="Times New Roman" pitchFamily="18" charset="0"/>
              <a:cs typeface="Times New Roman" pitchFamily="18" charset="0"/>
            </a:endParaRPr>
          </a:p>
        </p:txBody>
      </p:sp>
      <p:pic>
        <p:nvPicPr>
          <p:cNvPr id="12291" name="Picture 3" descr="C:\Users\User\Desktop\билимланд\20200810_112255.jpg"/>
          <p:cNvPicPr>
            <a:picLocks noGrp="1" noChangeAspect="1" noChangeArrowheads="1"/>
          </p:cNvPicPr>
          <p:nvPr>
            <p:ph idx="1"/>
          </p:nvPr>
        </p:nvPicPr>
        <p:blipFill>
          <a:blip r:embed="rId2" cstate="print"/>
          <a:srcRect/>
          <a:stretch>
            <a:fillRect/>
          </a:stretch>
        </p:blipFill>
        <p:spPr bwMode="auto">
          <a:xfrm>
            <a:off x="357158" y="1000108"/>
            <a:ext cx="4071966" cy="2428891"/>
          </a:xfrm>
          <a:prstGeom prst="rect">
            <a:avLst/>
          </a:prstGeom>
          <a:noFill/>
        </p:spPr>
      </p:pic>
      <p:pic>
        <p:nvPicPr>
          <p:cNvPr id="12292" name="Picture 4" descr="C:\Users\User\Desktop\билимланд\20200810_112308.jpg"/>
          <p:cNvPicPr>
            <a:picLocks noChangeAspect="1" noChangeArrowheads="1"/>
          </p:cNvPicPr>
          <p:nvPr/>
        </p:nvPicPr>
        <p:blipFill>
          <a:blip r:embed="rId3" cstate="print"/>
          <a:srcRect/>
          <a:stretch>
            <a:fillRect/>
          </a:stretch>
        </p:blipFill>
        <p:spPr bwMode="auto">
          <a:xfrm>
            <a:off x="4643438" y="1000108"/>
            <a:ext cx="4143404" cy="2357454"/>
          </a:xfrm>
          <a:prstGeom prst="rect">
            <a:avLst/>
          </a:prstGeom>
          <a:noFill/>
        </p:spPr>
      </p:pic>
      <p:pic>
        <p:nvPicPr>
          <p:cNvPr id="12293" name="Picture 5" descr="C:\Users\User\Desktop\билимланд\20200810_112622.jpg"/>
          <p:cNvPicPr>
            <a:picLocks noChangeAspect="1" noChangeArrowheads="1"/>
          </p:cNvPicPr>
          <p:nvPr/>
        </p:nvPicPr>
        <p:blipFill>
          <a:blip r:embed="rId4" cstate="print"/>
          <a:srcRect/>
          <a:stretch>
            <a:fillRect/>
          </a:stretch>
        </p:blipFill>
        <p:spPr bwMode="auto">
          <a:xfrm>
            <a:off x="285720" y="3786190"/>
            <a:ext cx="4143404" cy="2786082"/>
          </a:xfrm>
          <a:prstGeom prst="rect">
            <a:avLst/>
          </a:prstGeom>
          <a:noFill/>
        </p:spPr>
      </p:pic>
      <p:pic>
        <p:nvPicPr>
          <p:cNvPr id="16386" name="Picture 2" descr="C:\Users\User\Desktop\билимланд\20200810_112723.jpg"/>
          <p:cNvPicPr>
            <a:picLocks noChangeAspect="1" noChangeArrowheads="1"/>
          </p:cNvPicPr>
          <p:nvPr/>
        </p:nvPicPr>
        <p:blipFill>
          <a:blip r:embed="rId5" cstate="print"/>
          <a:srcRect/>
          <a:stretch>
            <a:fillRect/>
          </a:stretch>
        </p:blipFill>
        <p:spPr bwMode="auto">
          <a:xfrm>
            <a:off x="4643438" y="3714752"/>
            <a:ext cx="4286280" cy="2857520"/>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Заголовок 32"/>
          <p:cNvSpPr>
            <a:spLocks noGrp="1"/>
          </p:cNvSpPr>
          <p:nvPr>
            <p:ph type="title"/>
          </p:nvPr>
        </p:nvSpPr>
        <p:spPr>
          <a:xfrm>
            <a:off x="609599" y="609600"/>
            <a:ext cx="8034367" cy="1320800"/>
          </a:xfrm>
        </p:spPr>
        <p:txBody>
          <a:bodyPr>
            <a:normAutofit/>
          </a:bodyPr>
          <a:lstStyle/>
          <a:p>
            <a:pPr algn="ctr"/>
            <a:r>
              <a:rPr lang="kk-KZ" b="1" dirty="0" smtClean="0">
                <a:solidFill>
                  <a:srgbClr val="FF0000"/>
                </a:solidFill>
                <a:latin typeface="Times New Roman" pitchFamily="18" charset="0"/>
                <a:cs typeface="Times New Roman" pitchFamily="18" charset="0"/>
              </a:rPr>
              <a:t>  Дополнительные ресурсы</a:t>
            </a:r>
            <a:endParaRPr lang="ru-RU" b="1" dirty="0">
              <a:solidFill>
                <a:srgbClr val="FF0000"/>
              </a:solidFill>
              <a:latin typeface="Times New Roman" pitchFamily="18" charset="0"/>
              <a:cs typeface="Times New Roman" pitchFamily="18" charset="0"/>
            </a:endParaRPr>
          </a:p>
        </p:txBody>
      </p:sp>
      <p:pic>
        <p:nvPicPr>
          <p:cNvPr id="1026" name="Picture 2" descr="C:\Users\User\Desktop\9hNpiuSYyE2WOOyhpDbs16x04kDk60.jpg"/>
          <p:cNvPicPr>
            <a:picLocks noChangeAspect="1" noChangeArrowheads="1"/>
          </p:cNvPicPr>
          <p:nvPr/>
        </p:nvPicPr>
        <p:blipFill>
          <a:blip r:embed="rId3" cstate="print"/>
          <a:srcRect/>
          <a:stretch>
            <a:fillRect/>
          </a:stretch>
        </p:blipFill>
        <p:spPr bwMode="auto">
          <a:xfrm>
            <a:off x="502068" y="1500174"/>
            <a:ext cx="8213336" cy="4929222"/>
          </a:xfrm>
          <a:prstGeom prst="rect">
            <a:avLst/>
          </a:prstGeom>
          <a:noFill/>
        </p:spPr>
      </p:pic>
    </p:spTree>
    <p:extLst>
      <p:ext uri="{BB962C8B-B14F-4D97-AF65-F5344CB8AC3E}">
        <p14:creationId xmlns="" xmlns:p14="http://schemas.microsoft.com/office/powerpoint/2010/main" val="345598058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572132" y="1071546"/>
            <a:ext cx="3214710" cy="858854"/>
          </a:xfrm>
        </p:spPr>
        <p:txBody>
          <a:bodyPr>
            <a:noAutofit/>
          </a:bodyPr>
          <a:lstStyle/>
          <a:p>
            <a:pPr algn="ctr"/>
            <a:r>
              <a:rPr lang="kk-KZ" sz="4000" b="1" dirty="0" smtClean="0">
                <a:solidFill>
                  <a:srgbClr val="FF0000"/>
                </a:solidFill>
                <a:latin typeface="Times New Roman" pitchFamily="18" charset="0"/>
                <a:cs typeface="Times New Roman" pitchFamily="18" charset="0"/>
              </a:rPr>
              <a:t>Подготовка к ЕНТ иВОУД</a:t>
            </a:r>
            <a:endParaRPr lang="ru-RU" sz="4000" b="1" dirty="0">
              <a:solidFill>
                <a:srgbClr val="FF0000"/>
              </a:solidFill>
              <a:latin typeface="Times New Roman" pitchFamily="18" charset="0"/>
              <a:cs typeface="Times New Roman" pitchFamily="18" charset="0"/>
            </a:endParaRPr>
          </a:p>
        </p:txBody>
      </p:sp>
      <p:pic>
        <p:nvPicPr>
          <p:cNvPr id="7170" name="Picture 2" descr="C:\Users\User\Desktop\билимланд\preview_ru_365_1554456007.jpg"/>
          <p:cNvPicPr>
            <a:picLocks noGrp="1" noChangeAspect="1" noChangeArrowheads="1"/>
          </p:cNvPicPr>
          <p:nvPr>
            <p:ph idx="1"/>
          </p:nvPr>
        </p:nvPicPr>
        <p:blipFill>
          <a:blip r:embed="rId2" cstate="print"/>
          <a:srcRect/>
          <a:stretch>
            <a:fillRect/>
          </a:stretch>
        </p:blipFill>
        <p:spPr bwMode="auto">
          <a:xfrm>
            <a:off x="571472" y="571480"/>
            <a:ext cx="4786345" cy="2883340"/>
          </a:xfrm>
          <a:prstGeom prst="rect">
            <a:avLst/>
          </a:prstGeom>
          <a:noFill/>
        </p:spPr>
      </p:pic>
      <p:pic>
        <p:nvPicPr>
          <p:cNvPr id="7171" name="Picture 3" descr="C:\Users\User\Desktop\билимланд\20200810_112554.jpg"/>
          <p:cNvPicPr>
            <a:picLocks noChangeAspect="1" noChangeArrowheads="1"/>
          </p:cNvPicPr>
          <p:nvPr/>
        </p:nvPicPr>
        <p:blipFill>
          <a:blip r:embed="rId3" cstate="print"/>
          <a:srcRect/>
          <a:stretch>
            <a:fillRect/>
          </a:stretch>
        </p:blipFill>
        <p:spPr bwMode="auto">
          <a:xfrm>
            <a:off x="4857752" y="3500438"/>
            <a:ext cx="3929089" cy="3000420"/>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User\Desktop\билимланд\1.jpg"/>
          <p:cNvPicPr>
            <a:picLocks noChangeAspect="1" noChangeArrowheads="1"/>
          </p:cNvPicPr>
          <p:nvPr/>
        </p:nvPicPr>
        <p:blipFill>
          <a:blip r:embed="rId2" cstate="print"/>
          <a:srcRect/>
          <a:stretch>
            <a:fillRect/>
          </a:stretch>
        </p:blipFill>
        <p:spPr bwMode="auto">
          <a:xfrm>
            <a:off x="214282" y="0"/>
            <a:ext cx="2857520" cy="3786214"/>
          </a:xfrm>
          <a:prstGeom prst="rect">
            <a:avLst/>
          </a:prstGeom>
          <a:noFill/>
        </p:spPr>
      </p:pic>
      <p:pic>
        <p:nvPicPr>
          <p:cNvPr id="1027" name="Picture 3" descr="C:\Users\User\Desktop\билимланд\itest_blog_2016_001.png"/>
          <p:cNvPicPr>
            <a:picLocks noGrp="1" noChangeAspect="1" noChangeArrowheads="1"/>
          </p:cNvPicPr>
          <p:nvPr>
            <p:ph idx="1"/>
          </p:nvPr>
        </p:nvPicPr>
        <p:blipFill>
          <a:blip r:embed="rId3" cstate="print"/>
          <a:srcRect/>
          <a:stretch>
            <a:fillRect/>
          </a:stretch>
        </p:blipFill>
        <p:spPr bwMode="auto">
          <a:xfrm>
            <a:off x="3214678" y="2143116"/>
            <a:ext cx="2857520" cy="3857652"/>
          </a:xfrm>
          <a:prstGeom prst="rect">
            <a:avLst/>
          </a:prstGeom>
          <a:noFill/>
        </p:spPr>
      </p:pic>
      <p:pic>
        <p:nvPicPr>
          <p:cNvPr id="1029" name="Picture 5" descr="C:\Users\User\Desktop\билимланд\117324663_1980028735462260_4839298270947063237_o.jpg"/>
          <p:cNvPicPr>
            <a:picLocks noChangeAspect="1" noChangeArrowheads="1"/>
          </p:cNvPicPr>
          <p:nvPr/>
        </p:nvPicPr>
        <p:blipFill>
          <a:blip r:embed="rId4" cstate="print"/>
          <a:srcRect/>
          <a:stretch>
            <a:fillRect/>
          </a:stretch>
        </p:blipFill>
        <p:spPr bwMode="auto">
          <a:xfrm>
            <a:off x="6143636" y="3286100"/>
            <a:ext cx="2786082" cy="3571900"/>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599" y="609600"/>
            <a:ext cx="6748483" cy="1320800"/>
          </a:xfrm>
        </p:spPr>
        <p:txBody>
          <a:bodyPr/>
          <a:lstStyle/>
          <a:p>
            <a:pPr algn="ctr"/>
            <a:r>
              <a:rPr lang="kk-KZ" b="1" dirty="0" smtClean="0">
                <a:solidFill>
                  <a:srgbClr val="FF0000"/>
                </a:solidFill>
                <a:latin typeface="Times New Roman" pitchFamily="18" charset="0"/>
                <a:cs typeface="Times New Roman" pitchFamily="18" charset="0"/>
              </a:rPr>
              <a:t>Познавательные ресурсы</a:t>
            </a:r>
            <a:endParaRPr lang="ru-RU" b="1" dirty="0">
              <a:solidFill>
                <a:srgbClr val="FF0000"/>
              </a:solidFill>
              <a:latin typeface="Times New Roman" pitchFamily="18" charset="0"/>
              <a:cs typeface="Times New Roman" pitchFamily="18" charset="0"/>
            </a:endParaRPr>
          </a:p>
        </p:txBody>
      </p:sp>
      <p:pic>
        <p:nvPicPr>
          <p:cNvPr id="5122" name="Picture 2" descr="C:\Users\User\Desktop\билимланд\h-46.jpg"/>
          <p:cNvPicPr>
            <a:picLocks noGrp="1" noChangeAspect="1" noChangeArrowheads="1"/>
          </p:cNvPicPr>
          <p:nvPr>
            <p:ph idx="1"/>
          </p:nvPr>
        </p:nvPicPr>
        <p:blipFill>
          <a:blip r:embed="rId2" cstate="print"/>
          <a:srcRect/>
          <a:stretch>
            <a:fillRect/>
          </a:stretch>
        </p:blipFill>
        <p:spPr bwMode="auto">
          <a:xfrm>
            <a:off x="285720" y="1643050"/>
            <a:ext cx="4214842" cy="4524379"/>
          </a:xfrm>
          <a:prstGeom prst="rect">
            <a:avLst/>
          </a:prstGeom>
          <a:noFill/>
        </p:spPr>
      </p:pic>
      <p:pic>
        <p:nvPicPr>
          <p:cNvPr id="5123" name="Picture 3" descr="C:\Users\User\Desktop\билимланд\20200810_112522.jpg"/>
          <p:cNvPicPr>
            <a:picLocks noChangeAspect="1" noChangeArrowheads="1"/>
          </p:cNvPicPr>
          <p:nvPr/>
        </p:nvPicPr>
        <p:blipFill>
          <a:blip r:embed="rId3" cstate="print"/>
          <a:srcRect/>
          <a:stretch>
            <a:fillRect/>
          </a:stretch>
        </p:blipFill>
        <p:spPr bwMode="auto">
          <a:xfrm>
            <a:off x="5000628" y="1714488"/>
            <a:ext cx="3929058" cy="4429156"/>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14414" y="285728"/>
            <a:ext cx="6347713" cy="1320800"/>
          </a:xfrm>
        </p:spPr>
        <p:txBody>
          <a:bodyPr>
            <a:normAutofit/>
          </a:bodyPr>
          <a:lstStyle/>
          <a:p>
            <a:pPr algn="ctr"/>
            <a:r>
              <a:rPr lang="kk-KZ" sz="4000" b="1" dirty="0" smtClean="0">
                <a:solidFill>
                  <a:srgbClr val="FF0000"/>
                </a:solidFill>
                <a:latin typeface="Times New Roman" pitchFamily="18" charset="0"/>
                <a:cs typeface="Times New Roman" pitchFamily="18" charset="0"/>
              </a:rPr>
              <a:t>Конкурсы</a:t>
            </a:r>
            <a:endParaRPr lang="ru-RU" sz="4000" b="1" dirty="0">
              <a:solidFill>
                <a:srgbClr val="FF0000"/>
              </a:solidFill>
              <a:latin typeface="Times New Roman" pitchFamily="18" charset="0"/>
              <a:cs typeface="Times New Roman" pitchFamily="18" charset="0"/>
            </a:endParaRPr>
          </a:p>
        </p:txBody>
      </p:sp>
      <p:pic>
        <p:nvPicPr>
          <p:cNvPr id="4098" name="Picture 2" descr="C:\Users\User\Desktop\билимланд\20200810_120206.jpg"/>
          <p:cNvPicPr>
            <a:picLocks noGrp="1" noChangeAspect="1" noChangeArrowheads="1"/>
          </p:cNvPicPr>
          <p:nvPr>
            <p:ph idx="1"/>
          </p:nvPr>
        </p:nvPicPr>
        <p:blipFill>
          <a:blip r:embed="rId2" cstate="print"/>
          <a:srcRect/>
          <a:stretch>
            <a:fillRect/>
          </a:stretch>
        </p:blipFill>
        <p:spPr bwMode="auto">
          <a:xfrm>
            <a:off x="571472" y="1285860"/>
            <a:ext cx="4500594" cy="5000660"/>
          </a:xfrm>
          <a:prstGeom prst="rect">
            <a:avLst/>
          </a:prstGeom>
          <a:noFill/>
        </p:spPr>
      </p:pic>
      <p:pic>
        <p:nvPicPr>
          <p:cNvPr id="4099" name="Picture 3" descr="C:\Users\User\Desktop\билимланд\h-30.jpg"/>
          <p:cNvPicPr>
            <a:picLocks noChangeAspect="1" noChangeArrowheads="1"/>
          </p:cNvPicPr>
          <p:nvPr/>
        </p:nvPicPr>
        <p:blipFill>
          <a:blip r:embed="rId3" cstate="print"/>
          <a:srcRect/>
          <a:stretch>
            <a:fillRect/>
          </a:stretch>
        </p:blipFill>
        <p:spPr bwMode="auto">
          <a:xfrm>
            <a:off x="5286380" y="1285860"/>
            <a:ext cx="3428992" cy="4857784"/>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599" y="285728"/>
            <a:ext cx="7391425" cy="1644672"/>
          </a:xfrm>
        </p:spPr>
        <p:txBody>
          <a:bodyPr/>
          <a:lstStyle/>
          <a:p>
            <a:pPr algn="ctr"/>
            <a:r>
              <a:rPr lang="ru-RU" b="1" cap="all" dirty="0" smtClean="0">
                <a:solidFill>
                  <a:srgbClr val="FF0000"/>
                </a:solidFill>
                <a:latin typeface="Times New Roman" pitchFamily="18" charset="0"/>
                <a:cs typeface="Times New Roman" pitchFamily="18" charset="0"/>
              </a:rPr>
              <a:t>СООБЩЕСТВО ПЕДАГОГОВ</a:t>
            </a:r>
            <a:endParaRPr lang="ru-RU" b="1" dirty="0">
              <a:solidFill>
                <a:srgbClr val="FF0000"/>
              </a:solidFill>
              <a:latin typeface="Times New Roman" pitchFamily="18" charset="0"/>
              <a:cs typeface="Times New Roman" pitchFamily="18" charset="0"/>
            </a:endParaRPr>
          </a:p>
        </p:txBody>
      </p:sp>
      <p:pic>
        <p:nvPicPr>
          <p:cNvPr id="8194" name="Picture 2" descr="C:\Users\User\Desktop\h-43.jpg"/>
          <p:cNvPicPr>
            <a:picLocks noGrp="1" noChangeAspect="1" noChangeArrowheads="1"/>
          </p:cNvPicPr>
          <p:nvPr>
            <p:ph idx="1"/>
          </p:nvPr>
        </p:nvPicPr>
        <p:blipFill>
          <a:blip r:embed="rId2" cstate="print"/>
          <a:srcRect/>
          <a:stretch>
            <a:fillRect/>
          </a:stretch>
        </p:blipFill>
        <p:spPr bwMode="auto">
          <a:xfrm>
            <a:off x="5286380" y="3929066"/>
            <a:ext cx="3571900" cy="2613025"/>
          </a:xfrm>
          <a:prstGeom prst="rect">
            <a:avLst/>
          </a:prstGeom>
          <a:noFill/>
        </p:spPr>
      </p:pic>
      <p:pic>
        <p:nvPicPr>
          <p:cNvPr id="8195" name="Picture 3" descr="C:\Users\User\Desktop\билимланд\20200810_114003.jpg"/>
          <p:cNvPicPr>
            <a:picLocks noChangeAspect="1" noChangeArrowheads="1"/>
          </p:cNvPicPr>
          <p:nvPr/>
        </p:nvPicPr>
        <p:blipFill>
          <a:blip r:embed="rId3" cstate="print"/>
          <a:srcRect/>
          <a:stretch>
            <a:fillRect/>
          </a:stretch>
        </p:blipFill>
        <p:spPr bwMode="auto">
          <a:xfrm>
            <a:off x="357158" y="1071546"/>
            <a:ext cx="8143900" cy="2714644"/>
          </a:xfrm>
          <a:prstGeom prst="rect">
            <a:avLst/>
          </a:prstGeom>
          <a:noFill/>
        </p:spPr>
      </p:pic>
      <p:sp>
        <p:nvSpPr>
          <p:cNvPr id="6" name="Прямоугольник 5"/>
          <p:cNvSpPr/>
          <p:nvPr/>
        </p:nvSpPr>
        <p:spPr>
          <a:xfrm>
            <a:off x="428596" y="3929066"/>
            <a:ext cx="4714908" cy="2677656"/>
          </a:xfrm>
          <a:prstGeom prst="rect">
            <a:avLst/>
          </a:prstGeom>
        </p:spPr>
        <p:txBody>
          <a:bodyPr wrap="square">
            <a:spAutoFit/>
          </a:bodyPr>
          <a:lstStyle/>
          <a:p>
            <a:r>
              <a:rPr lang="ru-RU" sz="2400" b="1" dirty="0" smtClean="0">
                <a:solidFill>
                  <a:srgbClr val="002060"/>
                </a:solidFill>
                <a:latin typeface="Times New Roman" pitchFamily="18" charset="0"/>
                <a:cs typeface="Times New Roman" pitchFamily="18" charset="0"/>
              </a:rPr>
              <a:t>С целью поддержки и содействия педагогам </a:t>
            </a:r>
            <a:r>
              <a:rPr lang="ru-RU" sz="2400" b="1" smtClean="0">
                <a:solidFill>
                  <a:srgbClr val="002060"/>
                </a:solidFill>
                <a:latin typeface="Times New Roman" pitchFamily="18" charset="0"/>
                <a:cs typeface="Times New Roman" pitchFamily="18" charset="0"/>
              </a:rPr>
              <a:t>на странице </a:t>
            </a:r>
            <a:r>
              <a:rPr lang="ru-RU" sz="2400" b="1" dirty="0" smtClean="0">
                <a:solidFill>
                  <a:srgbClr val="002060"/>
                </a:solidFill>
                <a:latin typeface="Times New Roman" pitchFamily="18" charset="0"/>
                <a:cs typeface="Times New Roman" pitchFamily="18" charset="0"/>
              </a:rPr>
              <a:t>учителя добавлен новый раздел – </a:t>
            </a:r>
            <a:r>
              <a:rPr lang="ru-RU" sz="2400" b="1" dirty="0" err="1" smtClean="0">
                <a:solidFill>
                  <a:srgbClr val="002060"/>
                </a:solidFill>
                <a:latin typeface="Times New Roman" pitchFamily="18" charset="0"/>
                <a:cs typeface="Times New Roman" pitchFamily="18" charset="0"/>
              </a:rPr>
              <a:t>Вебинары</a:t>
            </a:r>
            <a:r>
              <a:rPr lang="ru-RU" sz="2400" b="1" dirty="0" smtClean="0">
                <a:solidFill>
                  <a:srgbClr val="002060"/>
                </a:solidFill>
                <a:latin typeface="Times New Roman" pitchFamily="18" charset="0"/>
                <a:cs typeface="Times New Roman" pitchFamily="18" charset="0"/>
              </a:rPr>
              <a:t>. Здесь  ответы на интересующие  вопросы и много полезной и актуальной информации.</a:t>
            </a:r>
            <a:endParaRPr lang="ru-RU" sz="2400" b="1" dirty="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85721" y="785794"/>
            <a:ext cx="4572032" cy="4000528"/>
          </a:xfrm>
        </p:spPr>
        <p:txBody>
          <a:bodyPr>
            <a:normAutofit fontScale="90000"/>
          </a:bodyPr>
          <a:lstStyle/>
          <a:p>
            <a:r>
              <a:rPr lang="ru-RU" dirty="0" smtClean="0">
                <a:solidFill>
                  <a:srgbClr val="002060"/>
                </a:solidFill>
                <a:latin typeface="Times New Roman" pitchFamily="18" charset="0"/>
                <a:cs typeface="Times New Roman" pitchFamily="18" charset="0"/>
              </a:rPr>
              <a:t>1. Гибкость</a:t>
            </a:r>
            <a:br>
              <a:rPr lang="ru-RU" dirty="0" smtClean="0">
                <a:solidFill>
                  <a:srgbClr val="002060"/>
                </a:solidFill>
                <a:latin typeface="Times New Roman" pitchFamily="18" charset="0"/>
                <a:cs typeface="Times New Roman" pitchFamily="18" charset="0"/>
              </a:rPr>
            </a:br>
            <a:r>
              <a:rPr lang="ru-RU" dirty="0" smtClean="0">
                <a:solidFill>
                  <a:srgbClr val="002060"/>
                </a:solidFill>
                <a:latin typeface="Times New Roman" pitchFamily="18" charset="0"/>
                <a:cs typeface="Times New Roman" pitchFamily="18" charset="0"/>
              </a:rPr>
              <a:t> 2. Минимум затрат</a:t>
            </a:r>
            <a:br>
              <a:rPr lang="ru-RU" dirty="0" smtClean="0">
                <a:solidFill>
                  <a:srgbClr val="002060"/>
                </a:solidFill>
                <a:latin typeface="Times New Roman" pitchFamily="18" charset="0"/>
                <a:cs typeface="Times New Roman" pitchFamily="18" charset="0"/>
              </a:rPr>
            </a:br>
            <a:r>
              <a:rPr lang="ru-RU" dirty="0" smtClean="0">
                <a:solidFill>
                  <a:srgbClr val="002060"/>
                </a:solidFill>
                <a:latin typeface="Times New Roman" pitchFamily="18" charset="0"/>
                <a:cs typeface="Times New Roman" pitchFamily="18" charset="0"/>
              </a:rPr>
              <a:t> 3. Сетевые возможности</a:t>
            </a:r>
            <a:br>
              <a:rPr lang="ru-RU" dirty="0" smtClean="0">
                <a:solidFill>
                  <a:srgbClr val="002060"/>
                </a:solidFill>
                <a:latin typeface="Times New Roman" pitchFamily="18" charset="0"/>
                <a:cs typeface="Times New Roman" pitchFamily="18" charset="0"/>
              </a:rPr>
            </a:br>
            <a:r>
              <a:rPr lang="ru-RU" dirty="0" smtClean="0">
                <a:solidFill>
                  <a:srgbClr val="002060"/>
                </a:solidFill>
                <a:latin typeface="Times New Roman" pitchFamily="18" charset="0"/>
                <a:cs typeface="Times New Roman" pitchFamily="18" charset="0"/>
              </a:rPr>
              <a:t> 4.  Опыт и другие   </a:t>
            </a:r>
            <a:br>
              <a:rPr lang="ru-RU" dirty="0" smtClean="0">
                <a:solidFill>
                  <a:srgbClr val="002060"/>
                </a:solidFill>
                <a:latin typeface="Times New Roman" pitchFamily="18" charset="0"/>
                <a:cs typeface="Times New Roman" pitchFamily="18" charset="0"/>
              </a:rPr>
            </a:br>
            <a:r>
              <a:rPr lang="ru-RU" dirty="0" smtClean="0">
                <a:solidFill>
                  <a:srgbClr val="002060"/>
                </a:solidFill>
                <a:latin typeface="Times New Roman" pitchFamily="18" charset="0"/>
                <a:cs typeface="Times New Roman" pitchFamily="18" charset="0"/>
              </a:rPr>
              <a:t>     возможности</a:t>
            </a:r>
            <a:br>
              <a:rPr lang="ru-RU" dirty="0" smtClean="0">
                <a:solidFill>
                  <a:srgbClr val="002060"/>
                </a:solidFill>
                <a:latin typeface="Times New Roman" pitchFamily="18" charset="0"/>
                <a:cs typeface="Times New Roman" pitchFamily="18" charset="0"/>
              </a:rPr>
            </a:br>
            <a:r>
              <a:rPr lang="ru-RU" dirty="0" smtClean="0">
                <a:solidFill>
                  <a:srgbClr val="002060"/>
                </a:solidFill>
                <a:latin typeface="Times New Roman" pitchFamily="18" charset="0"/>
                <a:cs typeface="Times New Roman" pitchFamily="18" charset="0"/>
              </a:rPr>
              <a:t>5.Легкость запоминания</a:t>
            </a:r>
            <a:r>
              <a:rPr lang="ru-RU" dirty="0" smtClean="0"/>
              <a:t>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endParaRPr lang="ru-RU" dirty="0"/>
          </a:p>
        </p:txBody>
      </p:sp>
      <p:pic>
        <p:nvPicPr>
          <p:cNvPr id="6146" name="Picture 2" descr="C:\Users\User\Desktop\билимланд\preview_ru_200_1548158411.jpg"/>
          <p:cNvPicPr>
            <a:picLocks noGrp="1" noChangeAspect="1" noChangeArrowheads="1"/>
          </p:cNvPicPr>
          <p:nvPr>
            <p:ph idx="1"/>
          </p:nvPr>
        </p:nvPicPr>
        <p:blipFill>
          <a:blip r:embed="rId2" cstate="print"/>
          <a:srcRect/>
          <a:stretch>
            <a:fillRect/>
          </a:stretch>
        </p:blipFill>
        <p:spPr bwMode="auto">
          <a:xfrm>
            <a:off x="5072035" y="428604"/>
            <a:ext cx="4071965" cy="5500726"/>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User\Desktop\билимланд\preview_ru_628_1584527767.jpg"/>
          <p:cNvPicPr>
            <a:picLocks noGrp="1" noChangeAspect="1" noChangeArrowheads="1"/>
          </p:cNvPicPr>
          <p:nvPr>
            <p:ph idx="1"/>
          </p:nvPr>
        </p:nvPicPr>
        <p:blipFill>
          <a:blip r:embed="rId2" cstate="print"/>
          <a:srcRect/>
          <a:stretch>
            <a:fillRect/>
          </a:stretch>
        </p:blipFill>
        <p:spPr bwMode="auto">
          <a:xfrm>
            <a:off x="500034" y="571480"/>
            <a:ext cx="3714776" cy="5500726"/>
          </a:xfrm>
          <a:prstGeom prst="rect">
            <a:avLst/>
          </a:prstGeom>
          <a:noFill/>
        </p:spPr>
      </p:pic>
      <p:graphicFrame>
        <p:nvGraphicFramePr>
          <p:cNvPr id="5" name="Таблица 4"/>
          <p:cNvGraphicFramePr>
            <a:graphicFrameLocks noGrp="1"/>
          </p:cNvGraphicFramePr>
          <p:nvPr/>
        </p:nvGraphicFramePr>
        <p:xfrm>
          <a:off x="4500562" y="785794"/>
          <a:ext cx="4143404" cy="5079296"/>
        </p:xfrm>
        <a:graphic>
          <a:graphicData uri="http://schemas.openxmlformats.org/drawingml/2006/table">
            <a:tbl>
              <a:tblPr/>
              <a:tblGrid>
                <a:gridCol w="1928826"/>
                <a:gridCol w="2214578"/>
              </a:tblGrid>
              <a:tr h="369403">
                <a:tc>
                  <a:txBody>
                    <a:bodyPr/>
                    <a:lstStyle/>
                    <a:p>
                      <a:pPr>
                        <a:lnSpc>
                          <a:spcPct val="115000"/>
                        </a:lnSpc>
                        <a:spcAft>
                          <a:spcPts val="0"/>
                        </a:spcAft>
                      </a:pPr>
                      <a:r>
                        <a:rPr lang="kk-KZ" sz="1600" dirty="0">
                          <a:latin typeface="Times New Roman"/>
                          <a:ea typeface="Times New Roman"/>
                          <a:cs typeface="Times New Roman"/>
                        </a:rPr>
                        <a:t>«ПЛЮСЫ»</a:t>
                      </a:r>
                      <a:endParaRPr lang="ru-RU" sz="1100" dirty="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kk-KZ" sz="1600">
                          <a:latin typeface="Times New Roman"/>
                          <a:ea typeface="Times New Roman"/>
                          <a:cs typeface="Times New Roman"/>
                        </a:rPr>
                        <a:t>«МИНУСЫ»</a:t>
                      </a:r>
                      <a:endParaRPr lang="ru-RU" sz="11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47017">
                <a:tc>
                  <a:txBody>
                    <a:bodyPr/>
                    <a:lstStyle/>
                    <a:p>
                      <a:pPr>
                        <a:lnSpc>
                          <a:spcPct val="115000"/>
                        </a:lnSpc>
                        <a:spcAft>
                          <a:spcPts val="0"/>
                        </a:spcAft>
                      </a:pPr>
                      <a:r>
                        <a:rPr lang="ru-RU" sz="1600">
                          <a:solidFill>
                            <a:srgbClr val="000000"/>
                          </a:solidFill>
                          <a:latin typeface="Times New Roman"/>
                          <a:ea typeface="Times New Roman"/>
                          <a:cs typeface="Times New Roman"/>
                        </a:rPr>
                        <a:t>самостоятельно искать ответы на незнакомые ему темы во время выполнения домашних заданий.</a:t>
                      </a:r>
                      <a:endParaRPr lang="ru-RU" sz="11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ru-RU" sz="1600">
                          <a:solidFill>
                            <a:srgbClr val="000000"/>
                          </a:solidFill>
                          <a:latin typeface="Times New Roman"/>
                          <a:ea typeface="Times New Roman"/>
                          <a:cs typeface="Times New Roman"/>
                        </a:rPr>
                        <a:t>спам-рассыл</a:t>
                      </a:r>
                      <a:r>
                        <a:rPr lang="kk-KZ" sz="1600">
                          <a:solidFill>
                            <a:srgbClr val="000000"/>
                          </a:solidFill>
                          <a:latin typeface="Times New Roman"/>
                          <a:ea typeface="Times New Roman"/>
                          <a:cs typeface="Times New Roman"/>
                        </a:rPr>
                        <a:t>ки</a:t>
                      </a:r>
                      <a:r>
                        <a:rPr lang="ru-RU" sz="1600">
                          <a:solidFill>
                            <a:srgbClr val="000000"/>
                          </a:solidFill>
                          <a:latin typeface="Times New Roman"/>
                          <a:ea typeface="Times New Roman"/>
                          <a:cs typeface="Times New Roman"/>
                        </a:rPr>
                        <a:t> и сообщени</a:t>
                      </a:r>
                      <a:r>
                        <a:rPr lang="kk-KZ" sz="1600">
                          <a:solidFill>
                            <a:srgbClr val="000000"/>
                          </a:solidFill>
                          <a:latin typeface="Times New Roman"/>
                          <a:ea typeface="Times New Roman"/>
                          <a:cs typeface="Times New Roman"/>
                        </a:rPr>
                        <a:t>я</a:t>
                      </a:r>
                      <a:r>
                        <a:rPr lang="ru-RU" sz="1600">
                          <a:solidFill>
                            <a:srgbClr val="000000"/>
                          </a:solidFill>
                          <a:latin typeface="Times New Roman"/>
                          <a:ea typeface="Times New Roman"/>
                          <a:cs typeface="Times New Roman"/>
                        </a:rPr>
                        <a:t> разного рода содержания.</a:t>
                      </a:r>
                      <a:endParaRPr lang="ru-RU" sz="11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16420">
                <a:tc>
                  <a:txBody>
                    <a:bodyPr/>
                    <a:lstStyle/>
                    <a:p>
                      <a:pPr>
                        <a:lnSpc>
                          <a:spcPct val="115000"/>
                        </a:lnSpc>
                        <a:spcAft>
                          <a:spcPts val="0"/>
                        </a:spcAft>
                      </a:pPr>
                      <a:r>
                        <a:rPr lang="ru-RU" sz="1600">
                          <a:solidFill>
                            <a:srgbClr val="000000"/>
                          </a:solidFill>
                          <a:latin typeface="Times New Roman"/>
                          <a:ea typeface="Times New Roman"/>
                          <a:cs typeface="Times New Roman"/>
                        </a:rPr>
                        <a:t>позавательные и развивающие интеллектуальные программы.</a:t>
                      </a:r>
                      <a:endParaRPr lang="ru-RU" sz="11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ru-RU" sz="1600">
                          <a:solidFill>
                            <a:srgbClr val="000000"/>
                          </a:solidFill>
                          <a:latin typeface="Times New Roman"/>
                          <a:ea typeface="Times New Roman"/>
                          <a:cs typeface="Times New Roman"/>
                        </a:rPr>
                        <a:t>потеря искренности у людей</a:t>
                      </a:r>
                      <a:r>
                        <a:rPr lang="kk-KZ" sz="1600">
                          <a:solidFill>
                            <a:srgbClr val="000000"/>
                          </a:solidFill>
                          <a:latin typeface="Times New Roman"/>
                          <a:ea typeface="Times New Roman"/>
                          <a:cs typeface="Times New Roman"/>
                        </a:rPr>
                        <a:t>.</a:t>
                      </a:r>
                      <a:endParaRPr lang="ru-RU" sz="1100">
                        <a:latin typeface="Calibri"/>
                        <a:ea typeface="Times New Roman"/>
                        <a:cs typeface="Times New Roman"/>
                      </a:endParaRPr>
                    </a:p>
                    <a:p>
                      <a:pPr>
                        <a:lnSpc>
                          <a:spcPct val="115000"/>
                        </a:lnSpc>
                        <a:spcAft>
                          <a:spcPts val="0"/>
                        </a:spcAft>
                      </a:pPr>
                      <a:r>
                        <a:rPr lang="ru-RU" sz="1600">
                          <a:solidFill>
                            <a:srgbClr val="000000"/>
                          </a:solidFill>
                          <a:latin typeface="Times New Roman"/>
                          <a:ea typeface="Times New Roman"/>
                          <a:cs typeface="Times New Roman"/>
                        </a:rPr>
                        <a:t>к потере человеческих качеств, как забота, любовь, дружба, сострадание</a:t>
                      </a:r>
                      <a:endParaRPr lang="ru-RU" sz="11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46456">
                <a:tc>
                  <a:txBody>
                    <a:bodyPr/>
                    <a:lstStyle/>
                    <a:p>
                      <a:pPr>
                        <a:lnSpc>
                          <a:spcPct val="115000"/>
                        </a:lnSpc>
                        <a:spcAft>
                          <a:spcPts val="0"/>
                        </a:spcAft>
                      </a:pPr>
                      <a:r>
                        <a:rPr lang="ru-RU" sz="1400" dirty="0">
                          <a:solidFill>
                            <a:srgbClr val="000000"/>
                          </a:solidFill>
                          <a:latin typeface="Times New Roman" pitchFamily="18" charset="0"/>
                          <a:ea typeface="Times New Roman"/>
                          <a:cs typeface="Times New Roman" pitchFamily="18" charset="0"/>
                        </a:rPr>
                        <a:t>бесплатный доступ на платформу</a:t>
                      </a:r>
                      <a:endParaRPr lang="ru-RU" sz="1100" dirty="0">
                        <a:latin typeface="Times New Roman" pitchFamily="18" charset="0"/>
                        <a:ea typeface="Times New Roman"/>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600"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nvGraphicFramePr>
        <p:xfrm>
          <a:off x="642910" y="1464292"/>
          <a:ext cx="7786741" cy="4695008"/>
        </p:xfrm>
        <a:graphic>
          <a:graphicData uri="http://schemas.openxmlformats.org/drawingml/2006/table">
            <a:tbl>
              <a:tblPr/>
              <a:tblGrid>
                <a:gridCol w="3892964"/>
                <a:gridCol w="3893777"/>
              </a:tblGrid>
              <a:tr h="268496">
                <a:tc>
                  <a:txBody>
                    <a:bodyPr/>
                    <a:lstStyle/>
                    <a:p>
                      <a:pPr>
                        <a:lnSpc>
                          <a:spcPct val="115000"/>
                        </a:lnSpc>
                        <a:spcAft>
                          <a:spcPts val="0"/>
                        </a:spcAft>
                      </a:pPr>
                      <a:r>
                        <a:rPr lang="kk-KZ" sz="1800" dirty="0">
                          <a:solidFill>
                            <a:srgbClr val="002060"/>
                          </a:solidFill>
                          <a:latin typeface="Times New Roman" pitchFamily="18" charset="0"/>
                          <a:ea typeface="Times New Roman"/>
                          <a:cs typeface="Times New Roman" pitchFamily="18" charset="0"/>
                        </a:rPr>
                        <a:t>«Преимущество»</a:t>
                      </a:r>
                      <a:endParaRPr lang="ru-RU" sz="1800" dirty="0">
                        <a:solidFill>
                          <a:srgbClr val="002060"/>
                        </a:solidFill>
                        <a:latin typeface="Times New Roman" pitchFamily="18" charset="0"/>
                        <a:ea typeface="Times New Roman"/>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kk-KZ" sz="1800" dirty="0">
                          <a:solidFill>
                            <a:srgbClr val="002060"/>
                          </a:solidFill>
                          <a:latin typeface="Times New Roman" pitchFamily="18" charset="0"/>
                          <a:ea typeface="Times New Roman"/>
                          <a:cs typeface="Times New Roman" pitchFamily="18" charset="0"/>
                        </a:rPr>
                        <a:t>«Недостатки</a:t>
                      </a:r>
                      <a:r>
                        <a:rPr lang="kk-KZ" sz="1800" dirty="0" smtClean="0">
                          <a:solidFill>
                            <a:srgbClr val="002060"/>
                          </a:solidFill>
                          <a:latin typeface="Times New Roman" pitchFamily="18" charset="0"/>
                          <a:ea typeface="Times New Roman"/>
                          <a:cs typeface="Times New Roman" pitchFamily="18" charset="0"/>
                        </a:rPr>
                        <a:t>»</a:t>
                      </a:r>
                    </a:p>
                    <a:p>
                      <a:pPr>
                        <a:lnSpc>
                          <a:spcPct val="115000"/>
                        </a:lnSpc>
                        <a:spcAft>
                          <a:spcPts val="0"/>
                        </a:spcAft>
                      </a:pPr>
                      <a:endParaRPr lang="ru-RU" sz="1800" dirty="0">
                        <a:solidFill>
                          <a:srgbClr val="002060"/>
                        </a:solidFill>
                        <a:latin typeface="Times New Roman" pitchFamily="18" charset="0"/>
                        <a:ea typeface="Times New Roman"/>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05488">
                <a:tc>
                  <a:txBody>
                    <a:bodyPr/>
                    <a:lstStyle/>
                    <a:p>
                      <a:r>
                        <a:rPr lang="ru-RU" sz="1800" dirty="0">
                          <a:solidFill>
                            <a:srgbClr val="002060"/>
                          </a:solidFill>
                          <a:latin typeface="Times New Roman" pitchFamily="18" charset="0"/>
                          <a:ea typeface="Times New Roman"/>
                          <a:cs typeface="Times New Roman" pitchFamily="18" charset="0"/>
                        </a:rPr>
                        <a:t>родители и учителя</a:t>
                      </a:r>
                      <a:r>
                        <a:rPr lang="kk-KZ" sz="1800" dirty="0">
                          <a:solidFill>
                            <a:srgbClr val="002060"/>
                          </a:solidFill>
                          <a:latin typeface="Times New Roman" pitchFamily="18" charset="0"/>
                          <a:ea typeface="Times New Roman"/>
                          <a:cs typeface="Times New Roman" pitchFamily="18" charset="0"/>
                        </a:rPr>
                        <a:t> освоили интернет</a:t>
                      </a:r>
                      <a:endParaRPr lang="ru-RU" sz="1800" dirty="0">
                        <a:solidFill>
                          <a:srgbClr val="002060"/>
                        </a:solidFill>
                        <a:latin typeface="Times New Roman" pitchFamily="18" charset="0"/>
                        <a:ea typeface="Times New Roman"/>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1000"/>
                        </a:spcAft>
                      </a:pPr>
                      <a:r>
                        <a:rPr lang="ru-RU" sz="1800">
                          <a:solidFill>
                            <a:srgbClr val="002060"/>
                          </a:solidFill>
                          <a:latin typeface="Times New Roman" pitchFamily="18" charset="0"/>
                          <a:ea typeface="Times New Roman"/>
                          <a:cs typeface="Times New Roman" pitchFamily="18" charset="0"/>
                        </a:rPr>
                        <a:t>в</a:t>
                      </a:r>
                      <a:r>
                        <a:rPr lang="kk-KZ" sz="1800">
                          <a:solidFill>
                            <a:srgbClr val="002060"/>
                          </a:solidFill>
                          <a:latin typeface="Times New Roman" pitchFamily="18" charset="0"/>
                          <a:ea typeface="Times New Roman"/>
                          <a:cs typeface="Times New Roman" pitchFamily="18" charset="0"/>
                        </a:rPr>
                        <a:t>стреча</a:t>
                      </a:r>
                      <a:r>
                        <a:rPr lang="ru-RU" sz="1800">
                          <a:solidFill>
                            <a:srgbClr val="002060"/>
                          </a:solidFill>
                          <a:latin typeface="Times New Roman" pitchFamily="18" charset="0"/>
                          <a:ea typeface="Times New Roman"/>
                          <a:cs typeface="Times New Roman" pitchFamily="18" charset="0"/>
                        </a:rPr>
                        <a:t> с нашими любимыми учителями </a:t>
                      </a:r>
                      <a:r>
                        <a:rPr lang="kk-KZ" sz="1800">
                          <a:solidFill>
                            <a:srgbClr val="002060"/>
                          </a:solidFill>
                          <a:latin typeface="Times New Roman" pitchFamily="18" charset="0"/>
                          <a:ea typeface="Times New Roman"/>
                          <a:cs typeface="Times New Roman" pitchFamily="18" charset="0"/>
                        </a:rPr>
                        <a:t> и учениками </a:t>
                      </a:r>
                      <a:r>
                        <a:rPr lang="ru-RU" sz="1800">
                          <a:solidFill>
                            <a:srgbClr val="002060"/>
                          </a:solidFill>
                          <a:latin typeface="Times New Roman" pitchFamily="18" charset="0"/>
                          <a:ea typeface="Times New Roman"/>
                          <a:cs typeface="Times New Roman" pitchFamily="18" charset="0"/>
                        </a:rPr>
                        <a:t>лицом к лицу.</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73984">
                <a:tc>
                  <a:txBody>
                    <a:bodyPr/>
                    <a:lstStyle/>
                    <a:p>
                      <a:pPr>
                        <a:lnSpc>
                          <a:spcPct val="115000"/>
                        </a:lnSpc>
                        <a:spcAft>
                          <a:spcPts val="0"/>
                        </a:spcAft>
                      </a:pPr>
                      <a:r>
                        <a:rPr lang="kk-KZ" sz="1800" dirty="0">
                          <a:solidFill>
                            <a:srgbClr val="002060"/>
                          </a:solidFill>
                          <a:latin typeface="Times New Roman" pitchFamily="18" charset="0"/>
                          <a:ea typeface="Times New Roman"/>
                          <a:cs typeface="Times New Roman" pitchFamily="18" charset="0"/>
                        </a:rPr>
                        <a:t>Знакомство с </a:t>
                      </a:r>
                      <a:r>
                        <a:rPr lang="ru-RU" sz="1800" dirty="0">
                          <a:solidFill>
                            <a:srgbClr val="002060"/>
                          </a:solidFill>
                          <a:latin typeface="Times New Roman" pitchFamily="18" charset="0"/>
                          <a:ea typeface="Times New Roman"/>
                          <a:cs typeface="Times New Roman" pitchFamily="18" charset="0"/>
                        </a:rPr>
                        <a:t>современной  методик</a:t>
                      </a:r>
                      <a:r>
                        <a:rPr lang="kk-KZ" sz="1800" dirty="0">
                          <a:solidFill>
                            <a:srgbClr val="002060"/>
                          </a:solidFill>
                          <a:latin typeface="Times New Roman" pitchFamily="18" charset="0"/>
                          <a:ea typeface="Times New Roman"/>
                          <a:cs typeface="Times New Roman" pitchFamily="18" charset="0"/>
                        </a:rPr>
                        <a:t>ой</a:t>
                      </a:r>
                      <a:r>
                        <a:rPr lang="ru-RU" sz="1800" dirty="0">
                          <a:solidFill>
                            <a:srgbClr val="002060"/>
                          </a:solidFill>
                          <a:latin typeface="Times New Roman" pitchFamily="18" charset="0"/>
                          <a:ea typeface="Times New Roman"/>
                          <a:cs typeface="Times New Roman" pitchFamily="18" charset="0"/>
                        </a:rPr>
                        <a:t> и технологи</a:t>
                      </a:r>
                      <a:r>
                        <a:rPr lang="kk-KZ" sz="1800" dirty="0">
                          <a:solidFill>
                            <a:srgbClr val="002060"/>
                          </a:solidFill>
                          <a:latin typeface="Times New Roman" pitchFamily="18" charset="0"/>
                          <a:ea typeface="Times New Roman"/>
                          <a:cs typeface="Times New Roman" pitchFamily="18" charset="0"/>
                        </a:rPr>
                        <a:t>ей,  </a:t>
                      </a:r>
                      <a:r>
                        <a:rPr lang="ru-RU" sz="1800" dirty="0">
                          <a:solidFill>
                            <a:srgbClr val="002060"/>
                          </a:solidFill>
                          <a:latin typeface="Times New Roman" pitchFamily="18" charset="0"/>
                          <a:ea typeface="Times New Roman"/>
                          <a:cs typeface="Times New Roman" pitchFamily="18" charset="0"/>
                        </a:rPr>
                        <a:t>платформами и программами.</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kk-KZ" sz="1800" dirty="0">
                        <a:solidFill>
                          <a:srgbClr val="002060"/>
                        </a:solidFill>
                        <a:latin typeface="Times New Roman" pitchFamily="18" charset="0"/>
                        <a:ea typeface="Times New Roman"/>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05488">
                <a:tc>
                  <a:txBody>
                    <a:bodyPr/>
                    <a:lstStyle/>
                    <a:p>
                      <a:pPr>
                        <a:lnSpc>
                          <a:spcPct val="115000"/>
                        </a:lnSpc>
                        <a:spcAft>
                          <a:spcPts val="0"/>
                        </a:spcAft>
                      </a:pPr>
                      <a:r>
                        <a:rPr lang="kk-KZ" sz="1800" dirty="0">
                          <a:solidFill>
                            <a:srgbClr val="002060"/>
                          </a:solidFill>
                          <a:latin typeface="Times New Roman" pitchFamily="18" charset="0"/>
                          <a:ea typeface="Times New Roman"/>
                          <a:cs typeface="Times New Roman" pitchFamily="18" charset="0"/>
                        </a:rPr>
                        <a:t>Самостоятельно </a:t>
                      </a:r>
                      <a:r>
                        <a:rPr lang="ru-RU" sz="1800" dirty="0">
                          <a:solidFill>
                            <a:srgbClr val="002060"/>
                          </a:solidFill>
                          <a:latin typeface="Times New Roman" pitchFamily="18" charset="0"/>
                          <a:ea typeface="Times New Roman"/>
                          <a:cs typeface="Times New Roman" pitchFamily="18" charset="0"/>
                        </a:rPr>
                        <a:t>слушать лекции, смотреть видео и выполнять различные задания.</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kk-KZ" sz="1800" dirty="0">
                        <a:solidFill>
                          <a:srgbClr val="002060"/>
                        </a:solidFill>
                        <a:latin typeface="Times New Roman" pitchFamily="18" charset="0"/>
                        <a:ea typeface="Times New Roman"/>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33899">
                <a:tc>
                  <a:txBody>
                    <a:bodyPr/>
                    <a:lstStyle/>
                    <a:p>
                      <a:r>
                        <a:rPr lang="kk-KZ" sz="1800">
                          <a:solidFill>
                            <a:srgbClr val="002060"/>
                          </a:solidFill>
                          <a:latin typeface="Times New Roman" pitchFamily="18" charset="0"/>
                          <a:ea typeface="Times New Roman"/>
                          <a:cs typeface="Times New Roman" pitchFamily="18" charset="0"/>
                        </a:rPr>
                        <a:t>К</a:t>
                      </a:r>
                      <a:r>
                        <a:rPr lang="ru-RU" sz="1800">
                          <a:solidFill>
                            <a:srgbClr val="002060"/>
                          </a:solidFill>
                          <a:latin typeface="Times New Roman" pitchFamily="18" charset="0"/>
                          <a:ea typeface="Times New Roman"/>
                          <a:cs typeface="Times New Roman" pitchFamily="18" charset="0"/>
                        </a:rPr>
                        <a:t>ачественная и самостоятельная подготовка к самому важному экзамену в жизни в любом месте, в любое время!</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kk-KZ" sz="1800" dirty="0">
                        <a:solidFill>
                          <a:srgbClr val="002060"/>
                        </a:solidFill>
                        <a:latin typeface="Times New Roman" pitchFamily="18" charset="0"/>
                        <a:ea typeface="Times New Roman"/>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1985" name="Rectangle 1"/>
          <p:cNvSpPr>
            <a:spLocks noChangeArrowheads="1"/>
          </p:cNvSpPr>
          <p:nvPr/>
        </p:nvSpPr>
        <p:spPr bwMode="auto">
          <a:xfrm>
            <a:off x="1357290" y="1"/>
            <a:ext cx="6572296" cy="243143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400" b="0" i="1" u="none" strike="noStrike" cap="none" normalizeH="0" baseline="0" dirty="0" smtClean="0">
              <a:ln>
                <a:noFill/>
              </a:ln>
              <a:solidFill>
                <a:srgbClr val="000000"/>
              </a:solidFill>
              <a:effectLst/>
              <a:latin typeface="Arial" pitchFamily="34" charset="0"/>
              <a:ea typeface="Times New Roman" pitchFamily="18"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ru-RU" sz="1400" i="1" dirty="0" smtClean="0">
              <a:solidFill>
                <a:srgbClr val="000000"/>
              </a:solidFill>
              <a:latin typeface="Arial" pitchFamily="34" charset="0"/>
              <a:ea typeface="Times New Roman" pitchFamily="18"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sz="1400" b="0" i="1"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ru-RU" sz="2800" b="1"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Преимущества</a:t>
            </a:r>
            <a:r>
              <a:rPr kumimoji="0" lang="kk-KZ" sz="2800" b="1"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 и недостатки</a:t>
            </a:r>
          </a:p>
          <a:p>
            <a:pPr marL="0" marR="0" lvl="0" indent="0" algn="ctr" defTabSz="914400" rtl="0" eaLnBrk="1" fontAlgn="base" latinLnBrk="0" hangingPunct="1">
              <a:lnSpc>
                <a:spcPct val="100000"/>
              </a:lnSpc>
              <a:spcBef>
                <a:spcPct val="0"/>
              </a:spcBef>
              <a:spcAft>
                <a:spcPct val="0"/>
              </a:spcAft>
              <a:buClrTx/>
              <a:buSzTx/>
              <a:buFontTx/>
              <a:buNone/>
              <a:tabLst/>
            </a:pPr>
            <a:r>
              <a:rPr kumimoji="0" lang="ru-RU" sz="2800" b="1"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 дистанционного обучения</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2800" b="1"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4000" b="0" i="0" u="none" strike="noStrike" cap="none" normalizeH="0" baseline="0" dirty="0" smtClean="0">
              <a:ln>
                <a:noFill/>
              </a:ln>
              <a:solidFill>
                <a:srgbClr val="FF0000"/>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1"/>
          <p:cNvSpPr>
            <a:spLocks noChangeArrowheads="1"/>
          </p:cNvSpPr>
          <p:nvPr/>
        </p:nvSpPr>
        <p:spPr bwMode="auto">
          <a:xfrm>
            <a:off x="571472" y="642919"/>
            <a:ext cx="8286808" cy="553997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fontAlgn="base">
              <a:spcBef>
                <a:spcPct val="0"/>
              </a:spcBef>
              <a:spcAft>
                <a:spcPct val="0"/>
              </a:spcAft>
            </a:pPr>
            <a:r>
              <a:rPr lang="ru-RU" sz="2800" dirty="0" smtClean="0">
                <a:solidFill>
                  <a:srgbClr val="002060"/>
                </a:solidFill>
                <a:latin typeface="Times New Roman" pitchFamily="18" charset="0"/>
                <a:cs typeface="Times New Roman" pitchFamily="18" charset="0"/>
              </a:rPr>
              <a:t>BILIMLAND KZ — интерактивное обучение в режиме </a:t>
            </a:r>
            <a:r>
              <a:rPr lang="ru-RU" sz="2800" dirty="0" err="1" smtClean="0">
                <a:solidFill>
                  <a:srgbClr val="002060"/>
                </a:solidFill>
                <a:latin typeface="Times New Roman" pitchFamily="18" charset="0"/>
                <a:cs typeface="Times New Roman" pitchFamily="18" charset="0"/>
              </a:rPr>
              <a:t>онлайн</a:t>
            </a:r>
            <a:r>
              <a:rPr lang="ru-RU" sz="2800" dirty="0" smtClean="0">
                <a:solidFill>
                  <a:srgbClr val="002060"/>
                </a:solidFill>
                <a:latin typeface="Times New Roman" pitchFamily="18" charset="0"/>
                <a:cs typeface="Times New Roman" pitchFamily="18" charset="0"/>
              </a:rPr>
              <a:t>. Самая удобная и прогрессивная обучающая платформа в интернете для Казахстана. Поддержка 2х языков, казахского и русского. Виртуальная лаборатория, способ проводить опыты и видеть результаты на мониторе. Информация и методики для учителей. Пособия и курсы для обучающихся. </a:t>
            </a:r>
          </a:p>
          <a:p>
            <a:pPr lvl="0" fontAlgn="base">
              <a:spcBef>
                <a:spcPct val="0"/>
              </a:spcBef>
              <a:spcAft>
                <a:spcPct val="0"/>
              </a:spcAft>
            </a:pPr>
            <a:r>
              <a:rPr lang="kk-KZ" sz="2800" dirty="0" smtClean="0">
                <a:solidFill>
                  <a:srgbClr val="002060"/>
                </a:solidFill>
                <a:latin typeface="Times New Roman" pitchFamily="18" charset="0"/>
                <a:ea typeface="Times New Roman" pitchFamily="18" charset="0"/>
                <a:cs typeface="Times New Roman" pitchFamily="18" charset="0"/>
              </a:rPr>
              <a:t>Это </a:t>
            </a:r>
            <a:r>
              <a:rPr kumimoji="0" lang="kk-KZ" sz="28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новый шаг, новый доступ к образованию. </a:t>
            </a:r>
          </a:p>
          <a:p>
            <a:pPr lvl="0" fontAlgn="base">
              <a:spcBef>
                <a:spcPct val="0"/>
              </a:spcBef>
              <a:spcAft>
                <a:spcPct val="0"/>
              </a:spcAft>
            </a:pPr>
            <a:r>
              <a:rPr lang="kk-KZ" sz="2800" dirty="0" smtClean="0">
                <a:solidFill>
                  <a:srgbClr val="002060"/>
                </a:solidFill>
                <a:latin typeface="Times New Roman" pitchFamily="18" charset="0"/>
                <a:ea typeface="Times New Roman" pitchFamily="18" charset="0"/>
                <a:cs typeface="Times New Roman" pitchFamily="18" charset="0"/>
              </a:rPr>
              <a:t>С новым учебным 2020-2021 годом.</a:t>
            </a:r>
          </a:p>
          <a:p>
            <a:pPr lvl="0" fontAlgn="base">
              <a:spcBef>
                <a:spcPct val="0"/>
              </a:spcBef>
              <a:spcAft>
                <a:spcPct val="0"/>
              </a:spcAft>
            </a:pPr>
            <a:r>
              <a:rPr kumimoji="0" lang="kk-KZ" sz="28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Всем желаю сил и терпения , успехов и благополучия, взаимоподдержки и понимания . </a:t>
            </a:r>
            <a:endParaRPr kumimoji="0" lang="ru-RU" sz="28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599" y="1000108"/>
            <a:ext cx="7462863" cy="930292"/>
          </a:xfrm>
        </p:spPr>
        <p:txBody>
          <a:bodyPr>
            <a:noAutofit/>
          </a:bodyPr>
          <a:lstStyle/>
          <a:p>
            <a:pPr algn="ctr"/>
            <a:r>
              <a:rPr lang="kk-KZ" sz="5400" b="1" dirty="0" smtClean="0">
                <a:solidFill>
                  <a:srgbClr val="FF0000"/>
                </a:solidFill>
                <a:latin typeface="Times New Roman" pitchFamily="18" charset="0"/>
                <a:cs typeface="Times New Roman" pitchFamily="18" charset="0"/>
              </a:rPr>
              <a:t>Спасибо </a:t>
            </a:r>
            <a:br>
              <a:rPr lang="kk-KZ" sz="5400" b="1" dirty="0" smtClean="0">
                <a:solidFill>
                  <a:srgbClr val="FF0000"/>
                </a:solidFill>
                <a:latin typeface="Times New Roman" pitchFamily="18" charset="0"/>
                <a:cs typeface="Times New Roman" pitchFamily="18" charset="0"/>
              </a:rPr>
            </a:br>
            <a:r>
              <a:rPr lang="kk-KZ" sz="5400" b="1" dirty="0" smtClean="0">
                <a:solidFill>
                  <a:srgbClr val="FF0000"/>
                </a:solidFill>
                <a:latin typeface="Times New Roman" pitchFamily="18" charset="0"/>
                <a:cs typeface="Times New Roman" pitchFamily="18" charset="0"/>
              </a:rPr>
              <a:t>за </a:t>
            </a:r>
            <a:br>
              <a:rPr lang="kk-KZ" sz="5400" b="1" dirty="0" smtClean="0">
                <a:solidFill>
                  <a:srgbClr val="FF0000"/>
                </a:solidFill>
                <a:latin typeface="Times New Roman" pitchFamily="18" charset="0"/>
                <a:cs typeface="Times New Roman" pitchFamily="18" charset="0"/>
              </a:rPr>
            </a:br>
            <a:r>
              <a:rPr lang="kk-KZ" sz="5400" b="1" dirty="0" smtClean="0">
                <a:solidFill>
                  <a:srgbClr val="FF0000"/>
                </a:solidFill>
                <a:latin typeface="Times New Roman" pitchFamily="18" charset="0"/>
                <a:cs typeface="Times New Roman" pitchFamily="18" charset="0"/>
              </a:rPr>
              <a:t> внимание</a:t>
            </a:r>
            <a:br>
              <a:rPr lang="kk-KZ" sz="5400" b="1" dirty="0" smtClean="0">
                <a:solidFill>
                  <a:srgbClr val="FF0000"/>
                </a:solidFill>
                <a:latin typeface="Times New Roman" pitchFamily="18" charset="0"/>
                <a:cs typeface="Times New Roman" pitchFamily="18" charset="0"/>
              </a:rPr>
            </a:br>
            <a:r>
              <a:rPr lang="kk-KZ" sz="5400" b="1" dirty="0" smtClean="0">
                <a:solidFill>
                  <a:srgbClr val="FF0000"/>
                </a:solidFill>
                <a:latin typeface="Times New Roman" pitchFamily="18" charset="0"/>
                <a:cs typeface="Times New Roman" pitchFamily="18" charset="0"/>
              </a:rPr>
              <a:t/>
            </a:r>
            <a:br>
              <a:rPr lang="kk-KZ" sz="5400" b="1" dirty="0" smtClean="0">
                <a:solidFill>
                  <a:srgbClr val="FF0000"/>
                </a:solidFill>
                <a:latin typeface="Times New Roman" pitchFamily="18" charset="0"/>
                <a:cs typeface="Times New Roman" pitchFamily="18" charset="0"/>
              </a:rPr>
            </a:br>
            <a:r>
              <a:rPr lang="kk-KZ" sz="5400" b="1" dirty="0" smtClean="0">
                <a:solidFill>
                  <a:srgbClr val="FF0000"/>
                </a:solidFill>
                <a:latin typeface="Times New Roman" pitchFamily="18" charset="0"/>
                <a:cs typeface="Times New Roman" pitchFamily="18" charset="0"/>
              </a:rPr>
              <a:t>    Берегите ближнего!</a:t>
            </a:r>
            <a:endParaRPr lang="ru-RU" sz="5400" b="1" dirty="0">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 xmlns:thm15="http://schemas.microsoft.com/office/thememl/2012/main" name="Facet" id="{C0C680CD-088A-49FC-A102-D699147F32B2}" vid="{0B5AB586-D108-4FC1-8368-649FE654B894}"/>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1146</TotalTime>
  <Words>302</Words>
  <Application>Microsoft Office PowerPoint</Application>
  <PresentationFormat>Экран (4:3)</PresentationFormat>
  <Paragraphs>36</Paragraphs>
  <Slides>16</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16</vt:i4>
      </vt:variant>
    </vt:vector>
  </HeadingPairs>
  <TitlesOfParts>
    <vt:vector size="17" baseType="lpstr">
      <vt:lpstr>Грань</vt:lpstr>
      <vt:lpstr>Использование возможностей образовательной платформы  Bilimland.kz в период ДО русскому языку и литературе   Мангистауская область  Мунайлинский район Общеобразовательная средняя школа №7 Аймаганбетова Зулайха Усембаевна  </vt:lpstr>
      <vt:lpstr>Bilimland – это цифровая образовательная платформа, основанная на передовых достижениях мировых лидеров электронного обучения. Это крупнейшая цифровая библиотека современного образовательного контента, представленная коллекцией из 30 тысяч электронных уроков, тренажёров, интерактивных упражнений, обучающих видео и анимационных фильмов, охватывающих практически все предметы на казахском, русском и английском языках. </vt:lpstr>
      <vt:lpstr>Слайд 3</vt:lpstr>
      <vt:lpstr>Слайд 4</vt:lpstr>
      <vt:lpstr>Предметы</vt:lpstr>
      <vt:lpstr>  Дополнительные ресурсы</vt:lpstr>
      <vt:lpstr>Подготовка к ЕНТ иВОУД</vt:lpstr>
      <vt:lpstr>Слайд 8</vt:lpstr>
      <vt:lpstr>Познавательные ресурсы</vt:lpstr>
      <vt:lpstr>Конкурсы</vt:lpstr>
      <vt:lpstr>СООБЩЕСТВО ПЕДАГОГОВ</vt:lpstr>
      <vt:lpstr>1. Гибкость  2. Минимум затрат  3. Сетевые возможности  4.  Опыт и другие         возможности 5.Легкость запоминания        </vt:lpstr>
      <vt:lpstr>Слайд 13</vt:lpstr>
      <vt:lpstr>Слайд 14</vt:lpstr>
      <vt:lpstr>Слайд 15</vt:lpstr>
      <vt:lpstr>Спасибо  за   внимание      Берегите ближнего!</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Ruslan Karatabanov</dc:creator>
  <cp:lastModifiedBy>User</cp:lastModifiedBy>
  <cp:revision>144</cp:revision>
  <dcterms:created xsi:type="dcterms:W3CDTF">2015-02-02T11:15:11Z</dcterms:created>
  <dcterms:modified xsi:type="dcterms:W3CDTF">2020-08-11T10:33:57Z</dcterms:modified>
</cp:coreProperties>
</file>