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658" r:id="rId2"/>
    <p:sldId id="3661" r:id="rId3"/>
    <p:sldId id="3653" r:id="rId4"/>
    <p:sldId id="3651" r:id="rId5"/>
    <p:sldId id="3659" r:id="rId6"/>
    <p:sldId id="3656" r:id="rId7"/>
  </p:sldIdLst>
  <p:sldSz cx="12192000" cy="6858000"/>
  <p:notesSz cx="6858000" cy="91440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udent Databoom" initials="SD" lastIdx="1" clrIdx="0">
    <p:extLst>
      <p:ext uri="{19B8F6BF-5375-455C-9EA6-DF929625EA0E}">
        <p15:presenceInfo xmlns:p15="http://schemas.microsoft.com/office/powerpoint/2012/main" userId="S::student077@prodata.kz::87a5faa2-3bbc-4d8d-8235-6138f94c7bb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6088"/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54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9009BE-F5E8-4470-8BF7-713C396E61B6}" type="datetimeFigureOut">
              <a:rPr lang="ru-RU" smtClean="0"/>
              <a:t>25.12.2025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3F619-87D9-4B18-8853-D1451B63936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544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982F0-DA22-5288-A67E-C41DE979E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6DA36D4-68B7-8CEA-97EC-6F9D8B6FBB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C12091C-A90E-5531-2E74-7E20D28439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KZ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635405C-E504-F674-A3C3-6E33835A16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B3F619-87D9-4B18-8853-D1451B639361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246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EF61B1-9A09-0F18-7955-2BEECEB754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9C3A5B7-EA9D-F947-3739-28D6399492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0D6EB5-3068-109B-57D8-556A23A00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1C5354-2526-EBA7-1E96-78FF060DC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4F35A7-6266-9F73-2FAA-C4425FE83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1948090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6E5E7C-02EA-CCFA-37A2-832565E64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28589D-EE9D-6420-80E3-2C621F905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03BA45-055B-8FF5-FD5D-C61844932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98C98F-959D-4671-D6BF-950B7BDE1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7D1885-01E1-0518-6D80-5E9CCE122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1073796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5DF54B-695B-09B0-5AF9-05CA4DFDA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B84B1A7-A5F6-5F99-190E-0E7383A005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414646-9C93-5AA4-3129-6E1696982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CDE937-9FEE-AED4-E1FB-0D0560D0A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D0C2E7-2277-19B7-9C7E-807CC0566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341523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9E20E7-3688-E41F-F9C3-F5214EE7C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562B58-4DD0-88F4-E430-8056B12D90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30A33C3-DD8E-3341-83BF-0563D517D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B7F65D-551F-F143-F12C-F9B02BA01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6A98BC9-DB0E-9EB9-2AD7-BD30DDE76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2F0F57-5DD5-33A1-0950-11072D06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3405826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F7209C-19E9-7B98-9341-C2CCB279C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5931272-FD1A-9231-904B-5C84A2363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2A1F82-BB97-ECAA-575D-C72BEF551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3F6546F-1588-102A-4A87-3FE1A1C304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B631302-51B0-9293-240D-BF251A2850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B5A097A-B916-B635-0AC7-EABD15664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A433891-ABE5-23DC-5EFD-B5A5F2BF6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45613FA-92FB-FEC1-8F9D-D31055151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1515357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477C62-5306-0C31-5935-7787A163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0766FBB-C923-058F-CCDA-3FF97B802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2DF6E62-E1FC-8B00-02AF-A5677221E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079B278-A2C8-9376-E204-28FC0C7F4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2279134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5581E18-A6AD-9B22-4005-D3DEB694E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B7E640F-416B-639E-18D6-18AA553B7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E290BA8-99A1-A432-31B9-8C60C8909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4027602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671CC3-A6DF-22CE-2687-F96999D22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3FFD22-3090-3407-8992-D1EBDFE18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260A0F7-B48A-E27C-91FF-C66039C5D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C28280B-DF52-5220-34A9-A1197426D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DD8CFE-BE99-A470-7B27-A74FC3F06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B5197F4-5911-C608-7E22-CB34D877C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157040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796760-B865-5215-63F8-D03BFDC86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6A9FD16-CD8D-C964-18F8-0696B2774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a-ET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6EECA21-39B0-FDE8-FBA4-CCEC94EFD3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3BC9A6B-B826-5883-7295-EA84D2878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1D092F-8C0D-C564-4C33-69B90E183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211EAE-6D65-A824-FFD4-2D2EDFB0A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120970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7E59CE-D8BB-FCCA-6E25-B8770D71B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E7B69B2-4781-426F-9206-380D4BC60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097C57-EF94-C136-428A-2404A6F43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4BFB77-780F-3160-F773-5BAE7FAD7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EB6A5C-52BF-7335-FB5C-EC73F8F7E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3745205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2949926-6050-295A-8EE8-39D98A5433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34EC155-3C7E-FFFA-0366-149B55ABF5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0EDB99-231A-EF36-FED3-3AF647FCB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0B3D00-A8A1-E6A2-A82D-CE305A8C0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BD3EF0-1E49-5ACC-BBA5-E72428F10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430543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C65196-9CF4-CFEA-F8E1-935225D1B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4FF79B-DE23-014A-289D-F72E0490E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3D164F-9363-F0D9-418D-1C382BE679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23045-9E72-4081-BD49-55051AE6E29F}" type="datetimeFigureOut">
              <a:rPr lang="aa-ET" smtClean="0"/>
              <a:t>12/25/2025</a:t>
            </a:fld>
            <a:endParaRPr lang="aa-ET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D937AF-2CB3-7EEF-7876-C785DD5D9B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a-ET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F91CD6-10E4-C084-8A5A-90A8A82E10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BEE69-DED6-457B-932E-E94D9DEAA84F}" type="slidenum">
              <a:rPr lang="aa-ET" smtClean="0"/>
              <a:t>‹#›</a:t>
            </a:fld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3622834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a-E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12" Type="http://schemas.openxmlformats.org/officeDocument/2006/relationships/hyperlink" Target="https://www.youtube.com/redirect?event=channel_description&amp;redir_token=QUFFLUhqbExEWnVfVXVtT0xQWnRhdDltaE9QNWw5SlJJd3xBQ3Jtc0ttUUs0ZFVQQ3JrLWE2ZjFxQWw0MkRXRHhiSXhfNDdjWFNNTEZsbUN4QzZMR1RpcWhQbnVyWUVKYk5yRF8yX3NyT2lxXzhIcjdUajh2d3RxSEkxeXpEYlFTTS1kdWo1Z3gwc3RybGJiWjJ4V2I2WTRUaw&amp;q=https://www.instagram.com/mangystau_obl_adistemelik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3.jpeg"/><Relationship Id="rId5" Type="http://schemas.openxmlformats.org/officeDocument/2006/relationships/image" Target="../media/image8.jpe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hyperlink" Target="https://www.youtube.com/redirect?event=channel_description&amp;redir_token=QUFFLUhqbDM0ZG43UFdiNzJDUU1CVGU4OTN1NG53dXRzUXxBQ3Jtc0trTkx2Vl95MnA1T1lNU29FRXpiREUwbmp2eS16a29xcEdfNTZSeFFPc2hIRUhXV3pJd2pzVEpselJheGVuTjVXRG1kTVRTSlc4ME9aMmRlanc2VUJNenlHTmowZ0xUV2RsRTJMcjJrdmE5ZVZoYjV3OA&amp;q=http://umcdo.edu.kz/k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A40E0-6094-7459-D3C0-F913F11C6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282526-ED1A-F20C-968D-F9B14FCA819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-1"/>
            <a:ext cx="12192000" cy="68552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17DCF6-6200-E1FE-0BC2-F3D04D90BC3D}"/>
              </a:ext>
            </a:extLst>
          </p:cNvPr>
          <p:cNvSpPr txBox="1"/>
          <p:nvPr/>
        </p:nvSpPr>
        <p:spPr>
          <a:xfrm>
            <a:off x="1813110" y="161618"/>
            <a:ext cx="856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chemeClr val="bg1"/>
                </a:solidFill>
                <a:latin typeface="Arial KZ" panose="020B0604020202020204" pitchFamily="34" charset="0"/>
                <a:ea typeface="Arial KZ" panose="020B0604020202020204" pitchFamily="34" charset="0"/>
              </a:rPr>
              <a:t>ӘДІСКЕРЛЕР ТУРАЛЫ</a:t>
            </a:r>
            <a:endParaRPr lang="x-none" b="1" dirty="0">
              <a:solidFill>
                <a:schemeClr val="bg1"/>
              </a:solidFill>
              <a:latin typeface="Arial KZ" panose="020B0604020202020204" pitchFamily="34" charset="0"/>
              <a:ea typeface="Arial KZ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558AD2-4ABD-4115-AB8F-FAE92FE7F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7" y="105731"/>
            <a:ext cx="569923" cy="567697"/>
          </a:xfrm>
          <a:prstGeom prst="rect">
            <a:avLst/>
          </a:prstGeom>
        </p:spPr>
      </p:pic>
      <p:graphicFrame>
        <p:nvGraphicFramePr>
          <p:cNvPr id="18" name="Таблица 17">
            <a:extLst>
              <a:ext uri="{FF2B5EF4-FFF2-40B4-BE49-F238E27FC236}">
                <a16:creationId xmlns:a16="http://schemas.microsoft.com/office/drawing/2014/main" id="{1D2C6370-075B-4011-8ECE-1928200A6E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211648"/>
              </p:ext>
            </p:extLst>
          </p:nvPr>
        </p:nvGraphicFramePr>
        <p:xfrm>
          <a:off x="488273" y="1319245"/>
          <a:ext cx="11237659" cy="439865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00685">
                  <a:extLst>
                    <a:ext uri="{9D8B030D-6E8A-4147-A177-3AD203B41FA5}">
                      <a16:colId xmlns:a16="http://schemas.microsoft.com/office/drawing/2014/main" val="2645679386"/>
                    </a:ext>
                  </a:extLst>
                </a:gridCol>
                <a:gridCol w="1211561">
                  <a:extLst>
                    <a:ext uri="{9D8B030D-6E8A-4147-A177-3AD203B41FA5}">
                      <a16:colId xmlns:a16="http://schemas.microsoft.com/office/drawing/2014/main" val="2477315122"/>
                    </a:ext>
                  </a:extLst>
                </a:gridCol>
                <a:gridCol w="827410">
                  <a:extLst>
                    <a:ext uri="{9D8B030D-6E8A-4147-A177-3AD203B41FA5}">
                      <a16:colId xmlns:a16="http://schemas.microsoft.com/office/drawing/2014/main" val="2143969845"/>
                    </a:ext>
                  </a:extLst>
                </a:gridCol>
                <a:gridCol w="1312329">
                  <a:extLst>
                    <a:ext uri="{9D8B030D-6E8A-4147-A177-3AD203B41FA5}">
                      <a16:colId xmlns:a16="http://schemas.microsoft.com/office/drawing/2014/main" val="3553263920"/>
                    </a:ext>
                  </a:extLst>
                </a:gridCol>
                <a:gridCol w="720748">
                  <a:extLst>
                    <a:ext uri="{9D8B030D-6E8A-4147-A177-3AD203B41FA5}">
                      <a16:colId xmlns:a16="http://schemas.microsoft.com/office/drawing/2014/main" val="1116170286"/>
                    </a:ext>
                  </a:extLst>
                </a:gridCol>
                <a:gridCol w="1025534">
                  <a:extLst>
                    <a:ext uri="{9D8B030D-6E8A-4147-A177-3AD203B41FA5}">
                      <a16:colId xmlns:a16="http://schemas.microsoft.com/office/drawing/2014/main" val="2865332955"/>
                    </a:ext>
                  </a:extLst>
                </a:gridCol>
                <a:gridCol w="881600">
                  <a:extLst>
                    <a:ext uri="{9D8B030D-6E8A-4147-A177-3AD203B41FA5}">
                      <a16:colId xmlns:a16="http://schemas.microsoft.com/office/drawing/2014/main" val="2488248449"/>
                    </a:ext>
                  </a:extLst>
                </a:gridCol>
                <a:gridCol w="917583">
                  <a:extLst>
                    <a:ext uri="{9D8B030D-6E8A-4147-A177-3AD203B41FA5}">
                      <a16:colId xmlns:a16="http://schemas.microsoft.com/office/drawing/2014/main" val="3180534534"/>
                    </a:ext>
                  </a:extLst>
                </a:gridCol>
                <a:gridCol w="746660">
                  <a:extLst>
                    <a:ext uri="{9D8B030D-6E8A-4147-A177-3AD203B41FA5}">
                      <a16:colId xmlns:a16="http://schemas.microsoft.com/office/drawing/2014/main" val="169073838"/>
                    </a:ext>
                  </a:extLst>
                </a:gridCol>
                <a:gridCol w="917584">
                  <a:extLst>
                    <a:ext uri="{9D8B030D-6E8A-4147-A177-3AD203B41FA5}">
                      <a16:colId xmlns:a16="http://schemas.microsoft.com/office/drawing/2014/main" val="3210723541"/>
                    </a:ext>
                  </a:extLst>
                </a:gridCol>
                <a:gridCol w="773648">
                  <a:extLst>
                    <a:ext uri="{9D8B030D-6E8A-4147-A177-3AD203B41FA5}">
                      <a16:colId xmlns:a16="http://schemas.microsoft.com/office/drawing/2014/main" val="4182077491"/>
                    </a:ext>
                  </a:extLst>
                </a:gridCol>
                <a:gridCol w="665698">
                  <a:extLst>
                    <a:ext uri="{9D8B030D-6E8A-4147-A177-3AD203B41FA5}">
                      <a16:colId xmlns:a16="http://schemas.microsoft.com/office/drawing/2014/main" val="1939396840"/>
                    </a:ext>
                  </a:extLst>
                </a:gridCol>
                <a:gridCol w="836619">
                  <a:extLst>
                    <a:ext uri="{9D8B030D-6E8A-4147-A177-3AD203B41FA5}">
                      <a16:colId xmlns:a16="http://schemas.microsoft.com/office/drawing/2014/main" val="4082490967"/>
                    </a:ext>
                  </a:extLst>
                </a:gridCol>
              </a:tblGrid>
              <a:tr h="42879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р/с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Аудан, қала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Әдіскер саны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Курспен қамтылғаны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Біліктілік санаты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9915893"/>
                  </a:ext>
                </a:extLst>
              </a:tr>
              <a:tr h="48743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педагог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модератор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сарапшы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зерттеуші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шебер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санатсыз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ІІ санат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І санат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2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жоғары</a:t>
                      </a:r>
                      <a:endParaRPr lang="ru-KZ" sz="12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3770529"/>
                  </a:ext>
                </a:extLst>
              </a:tr>
              <a:tr h="404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Ақтау 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7965062"/>
                  </a:ext>
                </a:extLst>
              </a:tr>
              <a:tr h="3824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Жаңаөзен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7952527"/>
                  </a:ext>
                </a:extLst>
              </a:tr>
              <a:tr h="3832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Бейнеу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5513467"/>
                  </a:ext>
                </a:extLst>
              </a:tr>
              <a:tr h="367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Қарақия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4236659"/>
                  </a:ext>
                </a:extLst>
              </a:tr>
              <a:tr h="3888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Маңғыстау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8731421"/>
                  </a:ext>
                </a:extLst>
              </a:tr>
              <a:tr h="355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Мұнайлы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2299866"/>
                  </a:ext>
                </a:extLst>
              </a:tr>
              <a:tr h="3719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Түпқараған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43324451"/>
                  </a:ext>
                </a:extLst>
              </a:tr>
              <a:tr h="5369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Облыстық орталық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3100150"/>
                  </a:ext>
                </a:extLst>
              </a:tr>
              <a:tr h="29245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KZ" sz="1400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Барлығы: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61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b="1" kern="100" dirty="0">
                          <a:solidFill>
                            <a:srgbClr val="01608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KZ" sz="1400" b="1" kern="100" dirty="0">
                        <a:solidFill>
                          <a:srgbClr val="01608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3438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989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496EF-9133-C555-D145-BB21BA6DB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08CD9B-BE6E-CCB4-8F19-23216BE39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77" y="2780"/>
            <a:ext cx="12192000" cy="6855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4E4A5D-299B-0CF4-BBC6-2A52F6A515EE}"/>
              </a:ext>
            </a:extLst>
          </p:cNvPr>
          <p:cNvSpPr txBox="1"/>
          <p:nvPr/>
        </p:nvSpPr>
        <p:spPr>
          <a:xfrm>
            <a:off x="1074644" y="179293"/>
            <a:ext cx="10042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chemeClr val="bg1"/>
                </a:solidFill>
                <a:latin typeface="Arial KZ" panose="020B0604020202020204" pitchFamily="34" charset="0"/>
                <a:ea typeface="Arial KZ" panose="020B0604020202020204" pitchFamily="34" charset="0"/>
              </a:rPr>
              <a:t>ПЕДАГОГТЕРДІҢ КУРСПЕН ҚАМТЫЛУЫ</a:t>
            </a:r>
            <a:endParaRPr lang="aa-ET" b="1" dirty="0">
              <a:solidFill>
                <a:schemeClr val="bg1"/>
              </a:solidFill>
              <a:latin typeface="Arial KZ" panose="020B0604020202020204" pitchFamily="34" charset="0"/>
              <a:ea typeface="Arial KZ" panose="020B0604020202020204" pitchFamily="34" charset="0"/>
            </a:endParaRPr>
          </a:p>
        </p:txBody>
      </p:sp>
      <p:sp>
        <p:nvSpPr>
          <p:cNvPr id="109" name="Прямоугольник: скругленные углы 4">
            <a:extLst>
              <a:ext uri="{FF2B5EF4-FFF2-40B4-BE49-F238E27FC236}">
                <a16:creationId xmlns:a16="http://schemas.microsoft.com/office/drawing/2014/main" id="{68104AC2-E867-5492-580E-095F1450591C}"/>
              </a:ext>
            </a:extLst>
          </p:cNvPr>
          <p:cNvSpPr/>
          <p:nvPr/>
        </p:nvSpPr>
        <p:spPr>
          <a:xfrm>
            <a:off x="6299724" y="1720510"/>
            <a:ext cx="1193390" cy="77349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4E09AE5-6455-F79A-1ECA-49E193C4A204}"/>
              </a:ext>
            </a:extLst>
          </p:cNvPr>
          <p:cNvSpPr txBox="1"/>
          <p:nvPr/>
        </p:nvSpPr>
        <p:spPr>
          <a:xfrm>
            <a:off x="678053" y="2080803"/>
            <a:ext cx="887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4714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Прямоугольник: скругленные углы 4">
            <a:extLst>
              <a:ext uri="{FF2B5EF4-FFF2-40B4-BE49-F238E27FC236}">
                <a16:creationId xmlns:a16="http://schemas.microsoft.com/office/drawing/2014/main" id="{1254447E-8690-DAC0-6822-7480A77AEF1C}"/>
              </a:ext>
            </a:extLst>
          </p:cNvPr>
          <p:cNvSpPr/>
          <p:nvPr/>
        </p:nvSpPr>
        <p:spPr>
          <a:xfrm>
            <a:off x="7628294" y="1729733"/>
            <a:ext cx="1061181" cy="77349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33" name="Прямоугольник 132">
            <a:extLst>
              <a:ext uri="{FF2B5EF4-FFF2-40B4-BE49-F238E27FC236}">
                <a16:creationId xmlns:a16="http://schemas.microsoft.com/office/drawing/2014/main" id="{AB26A1C0-38E6-C629-6349-F9C532E7E32C}"/>
              </a:ext>
            </a:extLst>
          </p:cNvPr>
          <p:cNvSpPr/>
          <p:nvPr/>
        </p:nvSpPr>
        <p:spPr>
          <a:xfrm>
            <a:off x="6291021" y="1625110"/>
            <a:ext cx="1208558" cy="439888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27" name="Прямоугольник: скругленные углы 4">
            <a:extLst>
              <a:ext uri="{FF2B5EF4-FFF2-40B4-BE49-F238E27FC236}">
                <a16:creationId xmlns:a16="http://schemas.microsoft.com/office/drawing/2014/main" id="{39DBBF97-78B3-F3DE-7038-1A7C9671B651}"/>
              </a:ext>
            </a:extLst>
          </p:cNvPr>
          <p:cNvSpPr/>
          <p:nvPr/>
        </p:nvSpPr>
        <p:spPr>
          <a:xfrm>
            <a:off x="3138232" y="1794520"/>
            <a:ext cx="1207562" cy="71520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0B0134F2-2900-6AB8-2D92-FF30A9312A04}"/>
              </a:ext>
            </a:extLst>
          </p:cNvPr>
          <p:cNvSpPr txBox="1"/>
          <p:nvPr/>
        </p:nvSpPr>
        <p:spPr>
          <a:xfrm>
            <a:off x="3245794" y="2093025"/>
            <a:ext cx="1002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4668</a:t>
            </a:r>
            <a:endParaRPr lang="en-US" sz="105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4CAC471B-AEC9-326F-2345-DF6AE05A89A2}"/>
              </a:ext>
            </a:extLst>
          </p:cNvPr>
          <p:cNvSpPr txBox="1"/>
          <p:nvPr/>
        </p:nvSpPr>
        <p:spPr>
          <a:xfrm>
            <a:off x="3123872" y="1616227"/>
            <a:ext cx="1243972" cy="461665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8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НЫСАНАЛЫ М-П</a:t>
            </a:r>
          </a:p>
          <a:p>
            <a:pPr algn="ctr"/>
            <a:r>
              <a:rPr lang="kk-KZ" sz="8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(БАЗАЛЫҚ) </a:t>
            </a:r>
          </a:p>
          <a:p>
            <a:pPr algn="ctr"/>
            <a:endParaRPr lang="ru-RU" sz="8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49762F4-7EC1-E0B2-6C84-291EEBA106C1}"/>
              </a:ext>
            </a:extLst>
          </p:cNvPr>
          <p:cNvSpPr txBox="1"/>
          <p:nvPr/>
        </p:nvSpPr>
        <p:spPr>
          <a:xfrm>
            <a:off x="6302861" y="1723791"/>
            <a:ext cx="11848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МЕМЛЕКЕТТІК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C876F957-8B4A-0A75-A682-362685B6E07C}"/>
              </a:ext>
            </a:extLst>
          </p:cNvPr>
          <p:cNvSpPr txBox="1"/>
          <p:nvPr/>
        </p:nvSpPr>
        <p:spPr>
          <a:xfrm>
            <a:off x="6051263" y="982428"/>
            <a:ext cx="1177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73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3" name="Прямоугольник: скругленные углы 4">
            <a:extLst>
              <a:ext uri="{FF2B5EF4-FFF2-40B4-BE49-F238E27FC236}">
                <a16:creationId xmlns:a16="http://schemas.microsoft.com/office/drawing/2014/main" id="{7B7BE0DC-07C4-F913-D48F-C85866771914}"/>
              </a:ext>
            </a:extLst>
          </p:cNvPr>
          <p:cNvSpPr/>
          <p:nvPr/>
        </p:nvSpPr>
        <p:spPr>
          <a:xfrm>
            <a:off x="6294268" y="987083"/>
            <a:ext cx="5469282" cy="461664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id="{92FFCF96-319F-B69F-C029-07EAAC8DEBD8}"/>
              </a:ext>
            </a:extLst>
          </p:cNvPr>
          <p:cNvSpPr txBox="1"/>
          <p:nvPr/>
        </p:nvSpPr>
        <p:spPr>
          <a:xfrm>
            <a:off x="6866687" y="1002470"/>
            <a:ext cx="2067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КУРС БОЙЫНША</a:t>
            </a:r>
          </a:p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БАРЛЫҚ ТАҚЫРЫП САНЫ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" name="Прямоугольник 214">
            <a:extLst>
              <a:ext uri="{FF2B5EF4-FFF2-40B4-BE49-F238E27FC236}">
                <a16:creationId xmlns:a16="http://schemas.microsoft.com/office/drawing/2014/main" id="{9AC925F0-BC81-08CA-E269-883DBFA9075D}"/>
              </a:ext>
            </a:extLst>
          </p:cNvPr>
          <p:cNvSpPr/>
          <p:nvPr/>
        </p:nvSpPr>
        <p:spPr>
          <a:xfrm>
            <a:off x="8941552" y="982427"/>
            <a:ext cx="109795" cy="450930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ECA2FD21-B112-C285-01CF-02EB669998ED}"/>
              </a:ext>
            </a:extLst>
          </p:cNvPr>
          <p:cNvSpPr txBox="1"/>
          <p:nvPr/>
        </p:nvSpPr>
        <p:spPr>
          <a:xfrm>
            <a:off x="8981417" y="971693"/>
            <a:ext cx="119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10 797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779CDA4E-1761-58C5-DD03-1C1CF5DA2833}"/>
              </a:ext>
            </a:extLst>
          </p:cNvPr>
          <p:cNvSpPr txBox="1"/>
          <p:nvPr/>
        </p:nvSpPr>
        <p:spPr>
          <a:xfrm>
            <a:off x="10042022" y="1002471"/>
            <a:ext cx="15184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ПЕДАГОГ ҚАМТЫЛДЫ (47%)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9" name="Прямоугольник: скругленные углы 4">
            <a:extLst>
              <a:ext uri="{FF2B5EF4-FFF2-40B4-BE49-F238E27FC236}">
                <a16:creationId xmlns:a16="http://schemas.microsoft.com/office/drawing/2014/main" id="{271E658E-5940-08BD-9BA1-88ED601164F0}"/>
              </a:ext>
            </a:extLst>
          </p:cNvPr>
          <p:cNvSpPr/>
          <p:nvPr/>
        </p:nvSpPr>
        <p:spPr>
          <a:xfrm rot="16200000" flipH="1">
            <a:off x="6069452" y="-2647829"/>
            <a:ext cx="45719" cy="12199379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22" name="Прямоугольник: скругленные углы 4">
            <a:extLst>
              <a:ext uri="{FF2B5EF4-FFF2-40B4-BE49-F238E27FC236}">
                <a16:creationId xmlns:a16="http://schemas.microsoft.com/office/drawing/2014/main" id="{DC18BD9F-A5F8-AF06-0E96-AAF25F27CE3A}"/>
              </a:ext>
            </a:extLst>
          </p:cNvPr>
          <p:cNvSpPr/>
          <p:nvPr/>
        </p:nvSpPr>
        <p:spPr>
          <a:xfrm>
            <a:off x="4448060" y="1788023"/>
            <a:ext cx="1170020" cy="71520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2A79EE80-1D18-ACA1-5AA1-70988611A3F9}"/>
              </a:ext>
            </a:extLst>
          </p:cNvPr>
          <p:cNvSpPr txBox="1"/>
          <p:nvPr/>
        </p:nvSpPr>
        <p:spPr>
          <a:xfrm>
            <a:off x="4453457" y="2080803"/>
            <a:ext cx="11587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5034</a:t>
            </a:r>
            <a:endParaRPr lang="en-US" sz="105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7795EC09-7F20-90D1-CB4F-C9959A9901A8}"/>
              </a:ext>
            </a:extLst>
          </p:cNvPr>
          <p:cNvSpPr txBox="1"/>
          <p:nvPr/>
        </p:nvSpPr>
        <p:spPr>
          <a:xfrm>
            <a:off x="4424843" y="1625248"/>
            <a:ext cx="1221328" cy="446276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2025 ЖЫЛҒА</a:t>
            </a:r>
          </a:p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БОЛЖАМ</a:t>
            </a:r>
          </a:p>
          <a:p>
            <a:pPr algn="ctr"/>
            <a:endParaRPr lang="ru-RU" sz="5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0" name="Прямоугольник: скругленные углы 4">
            <a:extLst>
              <a:ext uri="{FF2B5EF4-FFF2-40B4-BE49-F238E27FC236}">
                <a16:creationId xmlns:a16="http://schemas.microsoft.com/office/drawing/2014/main" id="{4E055E83-AC7F-43D8-9B1F-9110C44F2953}"/>
              </a:ext>
            </a:extLst>
          </p:cNvPr>
          <p:cNvSpPr/>
          <p:nvPr/>
        </p:nvSpPr>
        <p:spPr>
          <a:xfrm>
            <a:off x="1839535" y="1733901"/>
            <a:ext cx="1198083" cy="775828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32" name="TextBox 231">
            <a:extLst>
              <a:ext uri="{FF2B5EF4-FFF2-40B4-BE49-F238E27FC236}">
                <a16:creationId xmlns:a16="http://schemas.microsoft.com/office/drawing/2014/main" id="{35AEC288-4A3A-468B-B2E2-E4EFD28700B0}"/>
              </a:ext>
            </a:extLst>
          </p:cNvPr>
          <p:cNvSpPr txBox="1"/>
          <p:nvPr/>
        </p:nvSpPr>
        <p:spPr>
          <a:xfrm>
            <a:off x="1995915" y="2095882"/>
            <a:ext cx="8882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4118</a:t>
            </a:r>
            <a:endParaRPr lang="en-US" sz="12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: скругленные углы 4">
            <a:extLst>
              <a:ext uri="{FF2B5EF4-FFF2-40B4-BE49-F238E27FC236}">
                <a16:creationId xmlns:a16="http://schemas.microsoft.com/office/drawing/2014/main" id="{9BDBA02E-55EF-4FF0-8EC3-51510BA2E339}"/>
              </a:ext>
            </a:extLst>
          </p:cNvPr>
          <p:cNvSpPr/>
          <p:nvPr/>
        </p:nvSpPr>
        <p:spPr>
          <a:xfrm>
            <a:off x="328475" y="981629"/>
            <a:ext cx="5344407" cy="461664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9" name="Прямоугольник: скругленные углы 4">
            <a:extLst>
              <a:ext uri="{FF2B5EF4-FFF2-40B4-BE49-F238E27FC236}">
                <a16:creationId xmlns:a16="http://schemas.microsoft.com/office/drawing/2014/main" id="{ECD6DA64-1189-4AA1-8DC1-09B3BDC24307}"/>
              </a:ext>
            </a:extLst>
          </p:cNvPr>
          <p:cNvSpPr/>
          <p:nvPr/>
        </p:nvSpPr>
        <p:spPr>
          <a:xfrm flipH="1">
            <a:off x="5959092" y="710722"/>
            <a:ext cx="45719" cy="2702472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77A198DD-EF33-4E94-AC16-7F13839BC40C}"/>
              </a:ext>
            </a:extLst>
          </p:cNvPr>
          <p:cNvSpPr/>
          <p:nvPr/>
        </p:nvSpPr>
        <p:spPr>
          <a:xfrm>
            <a:off x="2923081" y="982807"/>
            <a:ext cx="109795" cy="450930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11428A1-C696-451E-87A3-C84D51D7C66D}"/>
              </a:ext>
            </a:extLst>
          </p:cNvPr>
          <p:cNvSpPr txBox="1"/>
          <p:nvPr/>
        </p:nvSpPr>
        <p:spPr>
          <a:xfrm>
            <a:off x="50023" y="971692"/>
            <a:ext cx="1177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34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692FD9F-A6EE-4063-A49A-15B866B901C2}"/>
              </a:ext>
            </a:extLst>
          </p:cNvPr>
          <p:cNvSpPr txBox="1"/>
          <p:nvPr/>
        </p:nvSpPr>
        <p:spPr>
          <a:xfrm>
            <a:off x="806630" y="1003860"/>
            <a:ext cx="2067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КУРС БОЙЫНША</a:t>
            </a:r>
          </a:p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БАРЛЫҚ ТАҚЫРЫП САНЫ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6D0D09C-7172-4D67-984D-7A820F870338}"/>
              </a:ext>
            </a:extLst>
          </p:cNvPr>
          <p:cNvSpPr txBox="1"/>
          <p:nvPr/>
        </p:nvSpPr>
        <p:spPr>
          <a:xfrm>
            <a:off x="2988408" y="981628"/>
            <a:ext cx="119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13 500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1DDD3E0-94C2-49F3-B2DF-A17B209FFCAF}"/>
              </a:ext>
            </a:extLst>
          </p:cNvPr>
          <p:cNvSpPr txBox="1"/>
          <p:nvPr/>
        </p:nvSpPr>
        <p:spPr>
          <a:xfrm>
            <a:off x="4064968" y="995255"/>
            <a:ext cx="16079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ПЕДАГОГ ҚАМТЫЛДЫ (58,7%)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DD6EC86-0EFA-4520-8FDF-C5AC1EBB8243}"/>
              </a:ext>
            </a:extLst>
          </p:cNvPr>
          <p:cNvSpPr txBox="1"/>
          <p:nvPr/>
        </p:nvSpPr>
        <p:spPr>
          <a:xfrm>
            <a:off x="6318421" y="2080803"/>
            <a:ext cx="11746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5019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3D3356E3-5F07-4BAE-A6BC-422C0EBD134F}"/>
              </a:ext>
            </a:extLst>
          </p:cNvPr>
          <p:cNvSpPr/>
          <p:nvPr/>
        </p:nvSpPr>
        <p:spPr>
          <a:xfrm>
            <a:off x="7618111" y="1625110"/>
            <a:ext cx="1078922" cy="445947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E58DEA8-E79A-45A7-AD09-30A9D0122FAA}"/>
              </a:ext>
            </a:extLst>
          </p:cNvPr>
          <p:cNvSpPr txBox="1"/>
          <p:nvPr/>
        </p:nvSpPr>
        <p:spPr>
          <a:xfrm>
            <a:off x="7645420" y="2086506"/>
            <a:ext cx="10516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2730</a:t>
            </a:r>
            <a:endParaRPr lang="en-US" sz="12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D9888BD-F4F8-4424-B6A0-5E760A327F56}"/>
              </a:ext>
            </a:extLst>
          </p:cNvPr>
          <p:cNvSpPr txBox="1"/>
          <p:nvPr/>
        </p:nvSpPr>
        <p:spPr>
          <a:xfrm>
            <a:off x="7627650" y="1674158"/>
            <a:ext cx="1084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«ОТПАН» ЖОБА</a:t>
            </a:r>
          </a:p>
        </p:txBody>
      </p:sp>
      <p:sp>
        <p:nvSpPr>
          <p:cNvPr id="39" name="Прямоугольник: скругленные углы 4">
            <a:extLst>
              <a:ext uri="{FF2B5EF4-FFF2-40B4-BE49-F238E27FC236}">
                <a16:creationId xmlns:a16="http://schemas.microsoft.com/office/drawing/2014/main" id="{151AF1A0-1044-44C9-BBB4-549710D4BC88}"/>
              </a:ext>
            </a:extLst>
          </p:cNvPr>
          <p:cNvSpPr/>
          <p:nvPr/>
        </p:nvSpPr>
        <p:spPr>
          <a:xfrm>
            <a:off x="8808278" y="1726288"/>
            <a:ext cx="877884" cy="77349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ED471118-0CAA-4350-8AD4-7758146A193B}"/>
              </a:ext>
            </a:extLst>
          </p:cNvPr>
          <p:cNvSpPr/>
          <p:nvPr/>
        </p:nvSpPr>
        <p:spPr>
          <a:xfrm>
            <a:off x="8799955" y="1625111"/>
            <a:ext cx="898665" cy="446276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АҚЫЛЫ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AD2C949-D0F2-4FD9-BE9F-404CDB2C516A}"/>
              </a:ext>
            </a:extLst>
          </p:cNvPr>
          <p:cNvSpPr txBox="1"/>
          <p:nvPr/>
        </p:nvSpPr>
        <p:spPr>
          <a:xfrm>
            <a:off x="8818078" y="2091695"/>
            <a:ext cx="8882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956</a:t>
            </a:r>
            <a:endParaRPr lang="en-US" sz="12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: скругленные углы 4">
            <a:extLst>
              <a:ext uri="{FF2B5EF4-FFF2-40B4-BE49-F238E27FC236}">
                <a16:creationId xmlns:a16="http://schemas.microsoft.com/office/drawing/2014/main" id="{E97A984D-9456-4D07-8219-BCC36AAC8497}"/>
              </a:ext>
            </a:extLst>
          </p:cNvPr>
          <p:cNvSpPr/>
          <p:nvPr/>
        </p:nvSpPr>
        <p:spPr>
          <a:xfrm>
            <a:off x="9807828" y="1866672"/>
            <a:ext cx="1099250" cy="637037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43" name="Прямоугольник: скругленные углы 4">
            <a:extLst>
              <a:ext uri="{FF2B5EF4-FFF2-40B4-BE49-F238E27FC236}">
                <a16:creationId xmlns:a16="http://schemas.microsoft.com/office/drawing/2014/main" id="{96A339D2-9517-4BF7-AA42-59BD5BE84652}"/>
              </a:ext>
            </a:extLst>
          </p:cNvPr>
          <p:cNvSpPr/>
          <p:nvPr/>
        </p:nvSpPr>
        <p:spPr>
          <a:xfrm>
            <a:off x="522920" y="1866195"/>
            <a:ext cx="1198083" cy="637037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9EE2746-7D37-4A4C-8AA6-E20B14BF27E1}"/>
              </a:ext>
            </a:extLst>
          </p:cNvPr>
          <p:cNvSpPr txBox="1"/>
          <p:nvPr/>
        </p:nvSpPr>
        <p:spPr>
          <a:xfrm>
            <a:off x="9794540" y="1623380"/>
            <a:ext cx="1132582" cy="446276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8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НЫСАНАЛЫ М-П</a:t>
            </a:r>
          </a:p>
          <a:p>
            <a:pPr algn="ctr"/>
            <a:r>
              <a:rPr lang="kk-KZ" sz="8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(БАЗАЛЫҚ) </a:t>
            </a:r>
          </a:p>
          <a:p>
            <a:pPr algn="ctr"/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4B8F592-0BC3-4083-BE13-D4AACCCD81F6}"/>
              </a:ext>
            </a:extLst>
          </p:cNvPr>
          <p:cNvSpPr txBox="1"/>
          <p:nvPr/>
        </p:nvSpPr>
        <p:spPr>
          <a:xfrm>
            <a:off x="9864116" y="2086506"/>
            <a:ext cx="1002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2092</a:t>
            </a:r>
            <a:endParaRPr lang="en-US" sz="105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: скругленные углы 4">
            <a:extLst>
              <a:ext uri="{FF2B5EF4-FFF2-40B4-BE49-F238E27FC236}">
                <a16:creationId xmlns:a16="http://schemas.microsoft.com/office/drawing/2014/main" id="{CF8F025F-9950-4BCE-8578-D4A049FB3B36}"/>
              </a:ext>
            </a:extLst>
          </p:cNvPr>
          <p:cNvSpPr/>
          <p:nvPr/>
        </p:nvSpPr>
        <p:spPr>
          <a:xfrm>
            <a:off x="11014624" y="1860970"/>
            <a:ext cx="936969" cy="637037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EBB79D1-28C8-4D1E-A189-A7EB6A2D9E5F}"/>
              </a:ext>
            </a:extLst>
          </p:cNvPr>
          <p:cNvSpPr txBox="1"/>
          <p:nvPr/>
        </p:nvSpPr>
        <p:spPr>
          <a:xfrm>
            <a:off x="10998997" y="1622443"/>
            <a:ext cx="972284" cy="446276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2026 ЖЫЛҒА</a:t>
            </a:r>
          </a:p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БОЛЖАМ</a:t>
            </a:r>
          </a:p>
          <a:p>
            <a:pPr algn="ctr"/>
            <a:endParaRPr lang="ru-RU" sz="5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B3CC58-7716-4524-89CB-089C81EA4A2D}"/>
              </a:ext>
            </a:extLst>
          </p:cNvPr>
          <p:cNvSpPr txBox="1"/>
          <p:nvPr/>
        </p:nvSpPr>
        <p:spPr>
          <a:xfrm>
            <a:off x="11117356" y="2084930"/>
            <a:ext cx="7646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3159</a:t>
            </a:r>
            <a:endParaRPr lang="en-US" sz="105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0" name="Прямоугольник 209">
            <a:extLst>
              <a:ext uri="{FF2B5EF4-FFF2-40B4-BE49-F238E27FC236}">
                <a16:creationId xmlns:a16="http://schemas.microsoft.com/office/drawing/2014/main" id="{3CB4A611-2772-D294-2F7B-1CEF6A2AA201}"/>
              </a:ext>
            </a:extLst>
          </p:cNvPr>
          <p:cNvSpPr/>
          <p:nvPr/>
        </p:nvSpPr>
        <p:spPr>
          <a:xfrm>
            <a:off x="1829668" y="1591778"/>
            <a:ext cx="1212644" cy="486114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139123B2-3545-9337-2BF1-41AA0C2BE826}"/>
              </a:ext>
            </a:extLst>
          </p:cNvPr>
          <p:cNvSpPr txBox="1"/>
          <p:nvPr/>
        </p:nvSpPr>
        <p:spPr>
          <a:xfrm>
            <a:off x="1873231" y="1659198"/>
            <a:ext cx="114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«ОТПАН»</a:t>
            </a:r>
          </a:p>
          <a:p>
            <a:pPr algn="ctr"/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 ЖОБА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0421358-EACA-4B16-BD4E-1677E2064CEA}"/>
              </a:ext>
            </a:extLst>
          </p:cNvPr>
          <p:cNvSpPr txBox="1"/>
          <p:nvPr/>
        </p:nvSpPr>
        <p:spPr>
          <a:xfrm>
            <a:off x="2064769" y="2741484"/>
            <a:ext cx="1971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2024 жыл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1" name="Прямоугольник 230">
            <a:extLst>
              <a:ext uri="{FF2B5EF4-FFF2-40B4-BE49-F238E27FC236}">
                <a16:creationId xmlns:a16="http://schemas.microsoft.com/office/drawing/2014/main" id="{1E89D0FB-48DC-4411-BED9-3668EA0D878D}"/>
              </a:ext>
            </a:extLst>
          </p:cNvPr>
          <p:cNvSpPr/>
          <p:nvPr/>
        </p:nvSpPr>
        <p:spPr>
          <a:xfrm>
            <a:off x="512706" y="1591778"/>
            <a:ext cx="1216348" cy="486114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АҚЫЛЫ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FAAACF4-1D9E-40E4-B12B-C23E5A18B6E9}"/>
              </a:ext>
            </a:extLst>
          </p:cNvPr>
          <p:cNvSpPr txBox="1"/>
          <p:nvPr/>
        </p:nvSpPr>
        <p:spPr>
          <a:xfrm>
            <a:off x="8276441" y="2734744"/>
            <a:ext cx="1971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2025 жыл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: скругленные углы 4">
            <a:extLst>
              <a:ext uri="{FF2B5EF4-FFF2-40B4-BE49-F238E27FC236}">
                <a16:creationId xmlns:a16="http://schemas.microsoft.com/office/drawing/2014/main" id="{D94CDDA2-0AC6-4E2D-9146-CFE879B91AFC}"/>
              </a:ext>
            </a:extLst>
          </p:cNvPr>
          <p:cNvSpPr/>
          <p:nvPr/>
        </p:nvSpPr>
        <p:spPr>
          <a:xfrm>
            <a:off x="4111480" y="3689875"/>
            <a:ext cx="3969040" cy="430887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9F6E017-F262-49BA-97CD-4A066EA71108}"/>
              </a:ext>
            </a:extLst>
          </p:cNvPr>
          <p:cNvSpPr txBox="1"/>
          <p:nvPr/>
        </p:nvSpPr>
        <p:spPr>
          <a:xfrm>
            <a:off x="4094315" y="3685812"/>
            <a:ext cx="3975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1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МАҚСАТТЫ МЕКТЕПТЕРДЕГІ ПЕДАГОГТЕРДІҢ </a:t>
            </a:r>
          </a:p>
          <a:p>
            <a:pPr algn="ctr"/>
            <a:r>
              <a:rPr lang="kk-KZ" sz="11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2025 ЖЫЛҒЫ КУРСПЕН ҚАМТЫЛУЫ</a:t>
            </a:r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: скругленные углы 4">
            <a:extLst>
              <a:ext uri="{FF2B5EF4-FFF2-40B4-BE49-F238E27FC236}">
                <a16:creationId xmlns:a16="http://schemas.microsoft.com/office/drawing/2014/main" id="{89F6CB69-454C-4D0D-B999-9D4FA6CB634D}"/>
              </a:ext>
            </a:extLst>
          </p:cNvPr>
          <p:cNvSpPr/>
          <p:nvPr/>
        </p:nvSpPr>
        <p:spPr>
          <a:xfrm>
            <a:off x="1988537" y="4238121"/>
            <a:ext cx="1427320" cy="479170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18DB486-5755-4744-9BC4-6C459935461C}"/>
              </a:ext>
            </a:extLst>
          </p:cNvPr>
          <p:cNvSpPr txBox="1"/>
          <p:nvPr/>
        </p:nvSpPr>
        <p:spPr>
          <a:xfrm>
            <a:off x="1950389" y="4323146"/>
            <a:ext cx="1427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59 МЕКТЕП</a:t>
            </a:r>
            <a:endParaRPr lang="kk-KZ" sz="14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5" name="Соединитель: уступ 54">
            <a:extLst>
              <a:ext uri="{FF2B5EF4-FFF2-40B4-BE49-F238E27FC236}">
                <a16:creationId xmlns:a16="http://schemas.microsoft.com/office/drawing/2014/main" id="{EFEE765F-7DC8-4A97-9B9F-5E9FD23C6D59}"/>
              </a:ext>
            </a:extLst>
          </p:cNvPr>
          <p:cNvCxnSpPr>
            <a:cxnSpLocks/>
          </p:cNvCxnSpPr>
          <p:nvPr/>
        </p:nvCxnSpPr>
        <p:spPr>
          <a:xfrm rot="10800000" flipV="1">
            <a:off x="1410310" y="4484070"/>
            <a:ext cx="573289" cy="446625"/>
          </a:xfrm>
          <a:prstGeom prst="bentConnector2">
            <a:avLst/>
          </a:prstGeom>
          <a:ln w="28575">
            <a:solidFill>
              <a:srgbClr val="0160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Соединитель: уступ 55">
            <a:extLst>
              <a:ext uri="{FF2B5EF4-FFF2-40B4-BE49-F238E27FC236}">
                <a16:creationId xmlns:a16="http://schemas.microsoft.com/office/drawing/2014/main" id="{AD51F7D7-16C0-457F-8597-E642EC3C4C4E}"/>
              </a:ext>
            </a:extLst>
          </p:cNvPr>
          <p:cNvCxnSpPr>
            <a:cxnSpLocks/>
          </p:cNvCxnSpPr>
          <p:nvPr/>
        </p:nvCxnSpPr>
        <p:spPr>
          <a:xfrm>
            <a:off x="3423235" y="4484363"/>
            <a:ext cx="736111" cy="439628"/>
          </a:xfrm>
          <a:prstGeom prst="bentConnector2">
            <a:avLst/>
          </a:prstGeom>
          <a:ln w="28575">
            <a:solidFill>
              <a:srgbClr val="0160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: скругленные углы 4">
            <a:extLst>
              <a:ext uri="{FF2B5EF4-FFF2-40B4-BE49-F238E27FC236}">
                <a16:creationId xmlns:a16="http://schemas.microsoft.com/office/drawing/2014/main" id="{4E2E54A4-5B39-4699-A47A-B119B2D3ECDA}"/>
              </a:ext>
            </a:extLst>
          </p:cNvPr>
          <p:cNvSpPr/>
          <p:nvPr/>
        </p:nvSpPr>
        <p:spPr>
          <a:xfrm>
            <a:off x="585936" y="4937059"/>
            <a:ext cx="1683488" cy="71578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cxnSp>
        <p:nvCxnSpPr>
          <p:cNvPr id="60" name="Прямая со стрелкой 59">
            <a:extLst>
              <a:ext uri="{FF2B5EF4-FFF2-40B4-BE49-F238E27FC236}">
                <a16:creationId xmlns:a16="http://schemas.microsoft.com/office/drawing/2014/main" id="{869DCD72-6454-4069-B48A-15BB11D5CDDE}"/>
              </a:ext>
            </a:extLst>
          </p:cNvPr>
          <p:cNvCxnSpPr>
            <a:cxnSpLocks/>
          </p:cNvCxnSpPr>
          <p:nvPr/>
        </p:nvCxnSpPr>
        <p:spPr>
          <a:xfrm>
            <a:off x="1410309" y="5652848"/>
            <a:ext cx="0" cy="376132"/>
          </a:xfrm>
          <a:prstGeom prst="straightConnector1">
            <a:avLst/>
          </a:prstGeom>
          <a:ln w="28575">
            <a:solidFill>
              <a:srgbClr val="0160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Прямоугольник: скругленные углы 4">
            <a:extLst>
              <a:ext uri="{FF2B5EF4-FFF2-40B4-BE49-F238E27FC236}">
                <a16:creationId xmlns:a16="http://schemas.microsoft.com/office/drawing/2014/main" id="{D3589263-13D9-40B4-A960-6D54DC592AE1}"/>
              </a:ext>
            </a:extLst>
          </p:cNvPr>
          <p:cNvSpPr/>
          <p:nvPr/>
        </p:nvSpPr>
        <p:spPr>
          <a:xfrm>
            <a:off x="792047" y="6028980"/>
            <a:ext cx="1272722" cy="71578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62" name="Прямоугольник: скругленные углы 4">
            <a:extLst>
              <a:ext uri="{FF2B5EF4-FFF2-40B4-BE49-F238E27FC236}">
                <a16:creationId xmlns:a16="http://schemas.microsoft.com/office/drawing/2014/main" id="{10D44C8F-A644-4B7C-B18C-832D0DA57C47}"/>
              </a:ext>
            </a:extLst>
          </p:cNvPr>
          <p:cNvSpPr/>
          <p:nvPr/>
        </p:nvSpPr>
        <p:spPr>
          <a:xfrm>
            <a:off x="3323356" y="4937059"/>
            <a:ext cx="1807935" cy="71578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cxnSp>
        <p:nvCxnSpPr>
          <p:cNvPr id="63" name="Прямая со стрелкой 62">
            <a:extLst>
              <a:ext uri="{FF2B5EF4-FFF2-40B4-BE49-F238E27FC236}">
                <a16:creationId xmlns:a16="http://schemas.microsoft.com/office/drawing/2014/main" id="{ABC07F14-DC3F-44B0-BEAE-CC6880AB90F6}"/>
              </a:ext>
            </a:extLst>
          </p:cNvPr>
          <p:cNvCxnSpPr>
            <a:cxnSpLocks/>
          </p:cNvCxnSpPr>
          <p:nvPr/>
        </p:nvCxnSpPr>
        <p:spPr>
          <a:xfrm>
            <a:off x="4182951" y="5652848"/>
            <a:ext cx="0" cy="376132"/>
          </a:xfrm>
          <a:prstGeom prst="straightConnector1">
            <a:avLst/>
          </a:prstGeom>
          <a:ln w="28575">
            <a:solidFill>
              <a:srgbClr val="0160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Прямоугольник: скругленные углы 4">
            <a:extLst>
              <a:ext uri="{FF2B5EF4-FFF2-40B4-BE49-F238E27FC236}">
                <a16:creationId xmlns:a16="http://schemas.microsoft.com/office/drawing/2014/main" id="{16F7BF1C-62E0-430C-8A5F-E97D63621DE9}"/>
              </a:ext>
            </a:extLst>
          </p:cNvPr>
          <p:cNvSpPr/>
          <p:nvPr/>
        </p:nvSpPr>
        <p:spPr>
          <a:xfrm>
            <a:off x="3541151" y="6028980"/>
            <a:ext cx="1385956" cy="71578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763BEC9-E65E-43C5-A066-EF2CD061A5CF}"/>
              </a:ext>
            </a:extLst>
          </p:cNvPr>
          <p:cNvSpPr txBox="1"/>
          <p:nvPr/>
        </p:nvSpPr>
        <p:spPr>
          <a:xfrm>
            <a:off x="585936" y="5002566"/>
            <a:ext cx="1660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ПШО</a:t>
            </a:r>
          </a:p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33 </a:t>
            </a:r>
            <a:r>
              <a:rPr lang="kk-KZ" sz="16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мектеп</a:t>
            </a:r>
            <a:endParaRPr lang="ru-RU" sz="16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EF03B79-25FF-4BC6-A20F-B36E98CF8870}"/>
              </a:ext>
            </a:extLst>
          </p:cNvPr>
          <p:cNvSpPr txBox="1"/>
          <p:nvPr/>
        </p:nvSpPr>
        <p:spPr>
          <a:xfrm>
            <a:off x="812299" y="6096715"/>
            <a:ext cx="1202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ӨТТІ</a:t>
            </a:r>
          </a:p>
          <a:p>
            <a:pPr algn="ctr"/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1 807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2987F3A-D718-4F89-8F62-76D09E34B8E5}"/>
              </a:ext>
            </a:extLst>
          </p:cNvPr>
          <p:cNvSpPr txBox="1"/>
          <p:nvPr/>
        </p:nvSpPr>
        <p:spPr>
          <a:xfrm>
            <a:off x="3344499" y="4932619"/>
            <a:ext cx="17867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 err="1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EdCrunch</a:t>
            </a:r>
            <a:r>
              <a:rPr lang="en-US" sz="13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 </a:t>
            </a:r>
            <a:endParaRPr lang="kk-KZ" sz="13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3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Academy</a:t>
            </a:r>
            <a:endParaRPr lang="kk-KZ" sz="13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 </a:t>
            </a:r>
            <a:r>
              <a:rPr lang="kk-KZ" sz="16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мектеп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AAD564A-65EF-484B-98EA-D368A06F3C90}"/>
              </a:ext>
            </a:extLst>
          </p:cNvPr>
          <p:cNvSpPr txBox="1"/>
          <p:nvPr/>
        </p:nvSpPr>
        <p:spPr>
          <a:xfrm>
            <a:off x="3541151" y="6096715"/>
            <a:ext cx="1385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ӨТТІ</a:t>
            </a:r>
          </a:p>
          <a:p>
            <a:pPr algn="ctr"/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285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12F0F64-0FAB-44BE-818C-4CD1EEEABD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/>
          <a:stretch/>
        </p:blipFill>
        <p:spPr>
          <a:xfrm>
            <a:off x="6640050" y="4287932"/>
            <a:ext cx="4477306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934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B58DE-A766-2211-2024-9AE686DAE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09B1C24-CB56-75AD-A5C0-2E782738A5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0"/>
            <a:ext cx="12192000" cy="6855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872F32-DE22-E59C-0C9C-FF292A573759}"/>
              </a:ext>
            </a:extLst>
          </p:cNvPr>
          <p:cNvSpPr txBox="1"/>
          <p:nvPr/>
        </p:nvSpPr>
        <p:spPr>
          <a:xfrm>
            <a:off x="1074644" y="179293"/>
            <a:ext cx="10042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chemeClr val="bg1"/>
                </a:solidFill>
                <a:latin typeface="Arial KZ" panose="020B0604020202020204" pitchFamily="34" charset="0"/>
                <a:ea typeface="Arial KZ" panose="020B0604020202020204" pitchFamily="34" charset="0"/>
              </a:rPr>
              <a:t>МАҚСАТТЫ МЕКТЕПТЕР ТУРАЛЫ</a:t>
            </a:r>
            <a:endParaRPr lang="aa-ET" b="1" dirty="0">
              <a:solidFill>
                <a:schemeClr val="bg1"/>
              </a:solidFill>
              <a:latin typeface="Arial KZ" panose="020B0604020202020204" pitchFamily="34" charset="0"/>
              <a:ea typeface="Arial KZ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412D96-8FFE-23DD-5D36-BDC361E4D8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5937" t="19154" b="53474"/>
          <a:stretch/>
        </p:blipFill>
        <p:spPr>
          <a:xfrm>
            <a:off x="4483222" y="1506328"/>
            <a:ext cx="6107837" cy="18345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0EE10F8-3CBC-326C-097F-B167611A47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171" t="59747" r="-78" b="-169"/>
          <a:stretch/>
        </p:blipFill>
        <p:spPr>
          <a:xfrm>
            <a:off x="887664" y="4254373"/>
            <a:ext cx="10181115" cy="2376654"/>
          </a:xfrm>
          <a:prstGeom prst="rect">
            <a:avLst/>
          </a:prstGeom>
        </p:spPr>
      </p:pic>
      <p:sp>
        <p:nvSpPr>
          <p:cNvPr id="9" name="Прямоугольник: скругленные углы 4">
            <a:extLst>
              <a:ext uri="{FF2B5EF4-FFF2-40B4-BE49-F238E27FC236}">
                <a16:creationId xmlns:a16="http://schemas.microsoft.com/office/drawing/2014/main" id="{93397773-B9DD-9F46-48C2-5F039B8B57A9}"/>
              </a:ext>
            </a:extLst>
          </p:cNvPr>
          <p:cNvSpPr/>
          <p:nvPr/>
        </p:nvSpPr>
        <p:spPr>
          <a:xfrm>
            <a:off x="2576946" y="848834"/>
            <a:ext cx="6222254" cy="288254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335BE8-0D9E-3498-C08C-A464508D87BD}"/>
              </a:ext>
            </a:extLst>
          </p:cNvPr>
          <p:cNvSpPr txBox="1"/>
          <p:nvPr/>
        </p:nvSpPr>
        <p:spPr>
          <a:xfrm>
            <a:off x="2605273" y="860500"/>
            <a:ext cx="62222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1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59 МАҚСАТТЫ МЕКТЕП БАСШЫЛАРЫНЫҢ САПАЛЫҚ ҚҰРАМЫ</a:t>
            </a:r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71BA0C-B63A-1A43-B314-91CEF29A9AD1}"/>
              </a:ext>
            </a:extLst>
          </p:cNvPr>
          <p:cNvSpPr txBox="1"/>
          <p:nvPr/>
        </p:nvSpPr>
        <p:spPr>
          <a:xfrm>
            <a:off x="1368203" y="1541087"/>
            <a:ext cx="20248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050" dirty="0" err="1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басшы-көшбасшы</a:t>
            </a:r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/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(бірінші санаттағы басшы)</a:t>
            </a:r>
            <a:endParaRPr lang="kk-KZ" sz="1050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: скругленные углы 4">
            <a:extLst>
              <a:ext uri="{FF2B5EF4-FFF2-40B4-BE49-F238E27FC236}">
                <a16:creationId xmlns:a16="http://schemas.microsoft.com/office/drawing/2014/main" id="{DECEA445-3604-6FA3-15E8-05FCB6B84F85}"/>
              </a:ext>
            </a:extLst>
          </p:cNvPr>
          <p:cNvSpPr/>
          <p:nvPr/>
        </p:nvSpPr>
        <p:spPr>
          <a:xfrm>
            <a:off x="1385125" y="1542369"/>
            <a:ext cx="2024826" cy="430888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1F0207-F5A0-63EA-75AB-1731A9612A00}"/>
              </a:ext>
            </a:extLst>
          </p:cNvPr>
          <p:cNvSpPr txBox="1"/>
          <p:nvPr/>
        </p:nvSpPr>
        <p:spPr>
          <a:xfrm>
            <a:off x="1360724" y="2076590"/>
            <a:ext cx="20248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«басшы-менеджер»</a:t>
            </a:r>
          </a:p>
          <a:p>
            <a:pPr algn="ctr"/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(екінші санаттағы басшы)</a:t>
            </a:r>
            <a:endParaRPr lang="kk-KZ" sz="1050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: скругленные углы 4">
            <a:extLst>
              <a:ext uri="{FF2B5EF4-FFF2-40B4-BE49-F238E27FC236}">
                <a16:creationId xmlns:a16="http://schemas.microsoft.com/office/drawing/2014/main" id="{E009A166-A878-5E50-5580-98709A06A232}"/>
              </a:ext>
            </a:extLst>
          </p:cNvPr>
          <p:cNvSpPr/>
          <p:nvPr/>
        </p:nvSpPr>
        <p:spPr>
          <a:xfrm>
            <a:off x="1385125" y="2098159"/>
            <a:ext cx="2024826" cy="430888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1885DA-ACC3-59CB-4F07-67533CE1996A}"/>
              </a:ext>
            </a:extLst>
          </p:cNvPr>
          <p:cNvSpPr txBox="1"/>
          <p:nvPr/>
        </p:nvSpPr>
        <p:spPr>
          <a:xfrm>
            <a:off x="1385126" y="2661644"/>
            <a:ext cx="202482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050" dirty="0" err="1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басшы</a:t>
            </a:r>
            <a:r>
              <a:rPr lang="en-US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050" dirty="0" err="1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ұйымдастырушы</a:t>
            </a:r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/>
            <a:r>
              <a:rPr lang="ru-RU" sz="105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(үшінші санатты басшы)</a:t>
            </a:r>
            <a:endParaRPr lang="kk-KZ" sz="1050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: скругленные углы 4">
            <a:extLst>
              <a:ext uri="{FF2B5EF4-FFF2-40B4-BE49-F238E27FC236}">
                <a16:creationId xmlns:a16="http://schemas.microsoft.com/office/drawing/2014/main" id="{16C7D674-393E-CE25-DE58-1D849F086CC6}"/>
              </a:ext>
            </a:extLst>
          </p:cNvPr>
          <p:cNvSpPr/>
          <p:nvPr/>
        </p:nvSpPr>
        <p:spPr>
          <a:xfrm>
            <a:off x="1368201" y="2653949"/>
            <a:ext cx="2041750" cy="430888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C52982-205E-54A3-8EAE-EE15C559CF35}"/>
              </a:ext>
            </a:extLst>
          </p:cNvPr>
          <p:cNvSpPr txBox="1"/>
          <p:nvPr/>
        </p:nvSpPr>
        <p:spPr>
          <a:xfrm>
            <a:off x="955467" y="1502498"/>
            <a:ext cx="52663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9</a:t>
            </a:r>
            <a:endParaRPr lang="kk-KZ" sz="25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6224502-0479-24C7-E63C-A6A62DAE6DCB}"/>
              </a:ext>
            </a:extLst>
          </p:cNvPr>
          <p:cNvSpPr txBox="1"/>
          <p:nvPr/>
        </p:nvSpPr>
        <p:spPr>
          <a:xfrm>
            <a:off x="887664" y="2076590"/>
            <a:ext cx="52663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11</a:t>
            </a:r>
            <a:endParaRPr lang="kk-KZ" sz="25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ADC5E4-1B8C-9BC8-E026-088EB50C0AFF}"/>
              </a:ext>
            </a:extLst>
          </p:cNvPr>
          <p:cNvSpPr txBox="1"/>
          <p:nvPr/>
        </p:nvSpPr>
        <p:spPr>
          <a:xfrm>
            <a:off x="955466" y="2623825"/>
            <a:ext cx="52663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</a:t>
            </a:r>
            <a:endParaRPr lang="kk-KZ" sz="25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971106F-2077-643F-FC4D-DF66775A28FE}"/>
              </a:ext>
            </a:extLst>
          </p:cNvPr>
          <p:cNvSpPr txBox="1"/>
          <p:nvPr/>
        </p:nvSpPr>
        <p:spPr>
          <a:xfrm>
            <a:off x="1368202" y="1229741"/>
            <a:ext cx="20248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САНАТЫ</a:t>
            </a:r>
            <a:endParaRPr lang="kk-KZ" sz="12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A41EB44-4E54-72B6-2354-E67B31B91CC4}"/>
              </a:ext>
            </a:extLst>
          </p:cNvPr>
          <p:cNvSpPr txBox="1"/>
          <p:nvPr/>
        </p:nvSpPr>
        <p:spPr>
          <a:xfrm>
            <a:off x="6774146" y="1229740"/>
            <a:ext cx="20248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ЕҢБЕК ӨТІЛІ</a:t>
            </a:r>
            <a:endParaRPr lang="kk-KZ" sz="12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: скругленные углы 4">
            <a:extLst>
              <a:ext uri="{FF2B5EF4-FFF2-40B4-BE49-F238E27FC236}">
                <a16:creationId xmlns:a16="http://schemas.microsoft.com/office/drawing/2014/main" id="{34DB44CF-8C82-AA83-34FA-11E4FACF5D8A}"/>
              </a:ext>
            </a:extLst>
          </p:cNvPr>
          <p:cNvSpPr/>
          <p:nvPr/>
        </p:nvSpPr>
        <p:spPr>
          <a:xfrm>
            <a:off x="2576946" y="3454077"/>
            <a:ext cx="6222254" cy="276999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3C998DC-21C6-99C3-9D44-32DF2340484B}"/>
              </a:ext>
            </a:extLst>
          </p:cNvPr>
          <p:cNvSpPr txBox="1"/>
          <p:nvPr/>
        </p:nvSpPr>
        <p:spPr>
          <a:xfrm>
            <a:off x="2576946" y="3460465"/>
            <a:ext cx="62222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1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59 МАҚСАТТЫ МЕКТЕП ПЕДАГОГТЕРДІҢ САПАЛЫҚ ҚҰРАМЫ</a:t>
            </a:r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FF517FE-67A2-3CE8-A6C2-573F05B0AE52}"/>
              </a:ext>
            </a:extLst>
          </p:cNvPr>
          <p:cNvSpPr txBox="1"/>
          <p:nvPr/>
        </p:nvSpPr>
        <p:spPr>
          <a:xfrm>
            <a:off x="1218785" y="3896108"/>
            <a:ext cx="4091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13 ПӘН БОЙЫНША ПЕДАГОГТАР САНЫ</a:t>
            </a:r>
            <a:endParaRPr lang="kk-KZ" sz="12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3E5B381-9194-7B30-B289-BCDAC3A3544F}"/>
              </a:ext>
            </a:extLst>
          </p:cNvPr>
          <p:cNvSpPr txBox="1"/>
          <p:nvPr/>
        </p:nvSpPr>
        <p:spPr>
          <a:xfrm>
            <a:off x="6779211" y="3897661"/>
            <a:ext cx="35313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ПЕДАГОГТЕРДІҢ САПАЛЫҚ ҚҰРАМЫ</a:t>
            </a:r>
            <a:endParaRPr lang="kk-KZ" sz="12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338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496EF-9133-C555-D145-BB21BA6DB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08CD9B-BE6E-CCB4-8F19-23216BE39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7"/>
            <a:ext cx="12192000" cy="6855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4E4A5D-299B-0CF4-BBC6-2A52F6A515EE}"/>
              </a:ext>
            </a:extLst>
          </p:cNvPr>
          <p:cNvSpPr txBox="1"/>
          <p:nvPr/>
        </p:nvSpPr>
        <p:spPr>
          <a:xfrm>
            <a:off x="1074644" y="179293"/>
            <a:ext cx="10042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chemeClr val="bg1"/>
                </a:solidFill>
                <a:latin typeface="Arial KZ" panose="020B0604020202020204" pitchFamily="34" charset="0"/>
                <a:ea typeface="Arial KZ" panose="020B0604020202020204" pitchFamily="34" charset="0"/>
              </a:rPr>
              <a:t>ӨТКІЗІЛГЕН ІС-ШАРАЛАР</a:t>
            </a:r>
            <a:endParaRPr lang="aa-ET" b="1" dirty="0">
              <a:solidFill>
                <a:schemeClr val="bg1"/>
              </a:solidFill>
              <a:latin typeface="Arial KZ" panose="020B0604020202020204" pitchFamily="34" charset="0"/>
              <a:ea typeface="Arial KZ" panose="020B0604020202020204" pitchFamily="34" charset="0"/>
            </a:endParaRPr>
          </a:p>
        </p:txBody>
      </p:sp>
      <p:sp>
        <p:nvSpPr>
          <p:cNvPr id="2" name="Прямоугольник: скругленные углы 4">
            <a:extLst>
              <a:ext uri="{FF2B5EF4-FFF2-40B4-BE49-F238E27FC236}">
                <a16:creationId xmlns:a16="http://schemas.microsoft.com/office/drawing/2014/main" id="{D2F964AA-A5FD-29DA-2D36-E67C97663449}"/>
              </a:ext>
            </a:extLst>
          </p:cNvPr>
          <p:cNvSpPr/>
          <p:nvPr/>
        </p:nvSpPr>
        <p:spPr>
          <a:xfrm>
            <a:off x="6258391" y="787507"/>
            <a:ext cx="5687409" cy="27699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948DE8-0B17-538A-73AC-B89B1A31F282}"/>
              </a:ext>
            </a:extLst>
          </p:cNvPr>
          <p:cNvSpPr txBox="1"/>
          <p:nvPr/>
        </p:nvSpPr>
        <p:spPr>
          <a:xfrm>
            <a:off x="6294677" y="796122"/>
            <a:ext cx="56795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«ОТПАН</a:t>
            </a:r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» ЖОБАСЫ АЯСЫНДА ӨТКІЗІЛГЕН СЕМИНАРЛАР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97D7126-F755-B9F7-C582-C964103FC72B}"/>
              </a:ext>
            </a:extLst>
          </p:cNvPr>
          <p:cNvSpPr txBox="1"/>
          <p:nvPr/>
        </p:nvSpPr>
        <p:spPr>
          <a:xfrm>
            <a:off x="660394" y="2396561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120</a:t>
            </a:r>
          </a:p>
        </p:txBody>
      </p:sp>
      <p:sp>
        <p:nvSpPr>
          <p:cNvPr id="61" name="Прямоугольник: скругленные углы 4">
            <a:extLst>
              <a:ext uri="{FF2B5EF4-FFF2-40B4-BE49-F238E27FC236}">
                <a16:creationId xmlns:a16="http://schemas.microsoft.com/office/drawing/2014/main" id="{7B66D9DC-6587-CB00-FFCA-F4B66C5D7B95}"/>
              </a:ext>
            </a:extLst>
          </p:cNvPr>
          <p:cNvSpPr/>
          <p:nvPr/>
        </p:nvSpPr>
        <p:spPr>
          <a:xfrm>
            <a:off x="247798" y="1597272"/>
            <a:ext cx="1800674" cy="744382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13F75A1-8307-3133-D3E4-F8F172D5C2D9}"/>
              </a:ext>
            </a:extLst>
          </p:cNvPr>
          <p:cNvSpPr txBox="1"/>
          <p:nvPr/>
        </p:nvSpPr>
        <p:spPr>
          <a:xfrm>
            <a:off x="226862" y="1619448"/>
            <a:ext cx="1784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«Мектепке дейінгі ұйымның заттық-кеңістік даму ортасын ұйымдастыру» курс</a:t>
            </a:r>
            <a:endParaRPr lang="ru-RU" sz="10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Прямоугольник: скругленные углы 4">
            <a:extLst>
              <a:ext uri="{FF2B5EF4-FFF2-40B4-BE49-F238E27FC236}">
                <a16:creationId xmlns:a16="http://schemas.microsoft.com/office/drawing/2014/main" id="{AB38D8DE-59F6-34AA-F6BD-8BE375448C4B}"/>
              </a:ext>
            </a:extLst>
          </p:cNvPr>
          <p:cNvSpPr/>
          <p:nvPr/>
        </p:nvSpPr>
        <p:spPr>
          <a:xfrm>
            <a:off x="2259242" y="1600262"/>
            <a:ext cx="1653221" cy="742716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9CF1A44-D287-1DF1-F6A3-D3F8C55B927C}"/>
              </a:ext>
            </a:extLst>
          </p:cNvPr>
          <p:cNvSpPr txBox="1"/>
          <p:nvPr/>
        </p:nvSpPr>
        <p:spPr>
          <a:xfrm>
            <a:off x="2295934" y="1625929"/>
            <a:ext cx="1641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</a:t>
            </a:r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Білім беру саласын реттейтін құқықтық негіздер» оқыту семинары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Прямоугольник: скругленные углы 4">
            <a:extLst>
              <a:ext uri="{FF2B5EF4-FFF2-40B4-BE49-F238E27FC236}">
                <a16:creationId xmlns:a16="http://schemas.microsoft.com/office/drawing/2014/main" id="{BD5FF52B-D28D-D621-365B-55CBB13A9C16}"/>
              </a:ext>
            </a:extLst>
          </p:cNvPr>
          <p:cNvSpPr/>
          <p:nvPr/>
        </p:nvSpPr>
        <p:spPr>
          <a:xfrm>
            <a:off x="257740" y="2849661"/>
            <a:ext cx="1991343" cy="707885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AD156DA-05FB-6CFA-795C-766B1AE3142F}"/>
              </a:ext>
            </a:extLst>
          </p:cNvPr>
          <p:cNvSpPr txBox="1"/>
          <p:nvPr/>
        </p:nvSpPr>
        <p:spPr>
          <a:xfrm>
            <a:off x="282624" y="2860537"/>
            <a:ext cx="1991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</a:t>
            </a:r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Оқу-тәрбие процесін тиімді басқару және сапа моноторингін жоспарлау» оқыту семинар</a:t>
            </a:r>
            <a:endParaRPr lang="ru-RU" sz="900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Прямоугольник: скругленные углы 4">
            <a:extLst>
              <a:ext uri="{FF2B5EF4-FFF2-40B4-BE49-F238E27FC236}">
                <a16:creationId xmlns:a16="http://schemas.microsoft.com/office/drawing/2014/main" id="{4113792D-3E7C-2BD8-4D87-F2935BE8F584}"/>
              </a:ext>
            </a:extLst>
          </p:cNvPr>
          <p:cNvSpPr/>
          <p:nvPr/>
        </p:nvSpPr>
        <p:spPr>
          <a:xfrm>
            <a:off x="4119617" y="1591291"/>
            <a:ext cx="1407850" cy="750363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9DD817B-CD7F-DD7C-C9B3-ED0487D89C4E}"/>
              </a:ext>
            </a:extLst>
          </p:cNvPr>
          <p:cNvSpPr txBox="1"/>
          <p:nvPr/>
        </p:nvSpPr>
        <p:spPr>
          <a:xfrm>
            <a:off x="4152782" y="1696103"/>
            <a:ext cx="13608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sz="1000" b="1" dirty="0" err="1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Inbilim</a:t>
            </a:r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» жобасы аясында арнайы мамандарға курс</a:t>
            </a:r>
            <a:endParaRPr lang="ru-RU" sz="10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Прямоугольник: скругленные углы 4">
            <a:extLst>
              <a:ext uri="{FF2B5EF4-FFF2-40B4-BE49-F238E27FC236}">
                <a16:creationId xmlns:a16="http://schemas.microsoft.com/office/drawing/2014/main" id="{F362521B-2F16-832C-E572-3F636FAB44B0}"/>
              </a:ext>
            </a:extLst>
          </p:cNvPr>
          <p:cNvSpPr/>
          <p:nvPr/>
        </p:nvSpPr>
        <p:spPr>
          <a:xfrm>
            <a:off x="257740" y="4074310"/>
            <a:ext cx="2016228" cy="636327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1FE524C-4339-936C-3702-94D5CE215EB2}"/>
              </a:ext>
            </a:extLst>
          </p:cNvPr>
          <p:cNvSpPr txBox="1"/>
          <p:nvPr/>
        </p:nvSpPr>
        <p:spPr>
          <a:xfrm>
            <a:off x="296547" y="4105857"/>
            <a:ext cx="19525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«ЕББҚЕ білім алушыларды психологиялық-педагогикалық қолдау»</a:t>
            </a:r>
            <a:endParaRPr lang="en-US" sz="10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DFECD05-8D99-FCF3-95DC-2EE2CDC639D9}"/>
              </a:ext>
            </a:extLst>
          </p:cNvPr>
          <p:cNvSpPr txBox="1"/>
          <p:nvPr/>
        </p:nvSpPr>
        <p:spPr>
          <a:xfrm>
            <a:off x="1011577" y="2426150"/>
            <a:ext cx="7877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C7322D1-5550-4AC9-5869-6C15AA23BD61}"/>
              </a:ext>
            </a:extLst>
          </p:cNvPr>
          <p:cNvSpPr txBox="1"/>
          <p:nvPr/>
        </p:nvSpPr>
        <p:spPr>
          <a:xfrm>
            <a:off x="2597291" y="2397731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300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43BA2F81-E547-6538-75D3-2C6663EB88CB}"/>
              </a:ext>
            </a:extLst>
          </p:cNvPr>
          <p:cNvSpPr txBox="1"/>
          <p:nvPr/>
        </p:nvSpPr>
        <p:spPr>
          <a:xfrm>
            <a:off x="2959430" y="2423491"/>
            <a:ext cx="7877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7BE083E-2832-AB07-D3C5-9DFAF13A2C63}"/>
              </a:ext>
            </a:extLst>
          </p:cNvPr>
          <p:cNvSpPr txBox="1"/>
          <p:nvPr/>
        </p:nvSpPr>
        <p:spPr>
          <a:xfrm>
            <a:off x="673719" y="3606468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150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9EC78B9F-905E-A466-675A-4FE47819401D}"/>
              </a:ext>
            </a:extLst>
          </p:cNvPr>
          <p:cNvSpPr txBox="1"/>
          <p:nvPr/>
        </p:nvSpPr>
        <p:spPr>
          <a:xfrm>
            <a:off x="1011026" y="3635120"/>
            <a:ext cx="7877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516F57E2-47EC-B5C7-D7CB-16DF33A425F0}"/>
              </a:ext>
            </a:extLst>
          </p:cNvPr>
          <p:cNvSpPr txBox="1"/>
          <p:nvPr/>
        </p:nvSpPr>
        <p:spPr>
          <a:xfrm>
            <a:off x="682906" y="4793848"/>
            <a:ext cx="4926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70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A98784E-7982-0ED8-2617-19A3EF3A9E69}"/>
              </a:ext>
            </a:extLst>
          </p:cNvPr>
          <p:cNvSpPr txBox="1"/>
          <p:nvPr/>
        </p:nvSpPr>
        <p:spPr>
          <a:xfrm>
            <a:off x="1014259" y="4733139"/>
            <a:ext cx="85161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арнайы</a:t>
            </a:r>
          </a:p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педагог</a:t>
            </a:r>
            <a:endParaRPr lang="kk-KZ" sz="12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7EB78E2-2858-C6FB-FD04-21FCAE254222}"/>
              </a:ext>
            </a:extLst>
          </p:cNvPr>
          <p:cNvSpPr txBox="1"/>
          <p:nvPr/>
        </p:nvSpPr>
        <p:spPr>
          <a:xfrm>
            <a:off x="4446466" y="2394229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150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4146AA91-C5D9-1B1E-4CE5-5D9E485F9A9A}"/>
              </a:ext>
            </a:extLst>
          </p:cNvPr>
          <p:cNvSpPr txBox="1"/>
          <p:nvPr/>
        </p:nvSpPr>
        <p:spPr>
          <a:xfrm>
            <a:off x="4736496" y="2430240"/>
            <a:ext cx="7877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Прямоугольник: скругленные углы 4">
            <a:extLst>
              <a:ext uri="{FF2B5EF4-FFF2-40B4-BE49-F238E27FC236}">
                <a16:creationId xmlns:a16="http://schemas.microsoft.com/office/drawing/2014/main" id="{7B6EBFEF-4A44-6936-2A03-0D3FD290250E}"/>
              </a:ext>
            </a:extLst>
          </p:cNvPr>
          <p:cNvSpPr/>
          <p:nvPr/>
        </p:nvSpPr>
        <p:spPr>
          <a:xfrm>
            <a:off x="2369388" y="2845396"/>
            <a:ext cx="1801209" cy="719692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298EDD7D-99BB-D76E-F7C9-4130F87E7468}"/>
              </a:ext>
            </a:extLst>
          </p:cNvPr>
          <p:cNvSpPr txBox="1"/>
          <p:nvPr/>
        </p:nvSpPr>
        <p:spPr>
          <a:xfrm>
            <a:off x="2349748" y="2864321"/>
            <a:ext cx="18208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Басшы және педагог кадрларына арналған мектепішілік бақылауды ұйымдастыру</a:t>
            </a:r>
            <a:endParaRPr lang="ru-RU" sz="1000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A00D68D8-44BA-6578-5813-0AB03F3AB1BA}"/>
              </a:ext>
            </a:extLst>
          </p:cNvPr>
          <p:cNvSpPr txBox="1"/>
          <p:nvPr/>
        </p:nvSpPr>
        <p:spPr>
          <a:xfrm>
            <a:off x="2561022" y="3608007"/>
            <a:ext cx="5806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170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8AD349C-F670-6EE0-2B20-7FC75B697B20}"/>
              </a:ext>
            </a:extLst>
          </p:cNvPr>
          <p:cNvSpPr txBox="1"/>
          <p:nvPr/>
        </p:nvSpPr>
        <p:spPr>
          <a:xfrm>
            <a:off x="2999761" y="3635120"/>
            <a:ext cx="7877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Прямоугольник: скругленные углы 4">
            <a:extLst>
              <a:ext uri="{FF2B5EF4-FFF2-40B4-BE49-F238E27FC236}">
                <a16:creationId xmlns:a16="http://schemas.microsoft.com/office/drawing/2014/main" id="{89F93A67-ACB5-97ED-B0E3-1F8352B2C76C}"/>
              </a:ext>
            </a:extLst>
          </p:cNvPr>
          <p:cNvSpPr/>
          <p:nvPr/>
        </p:nvSpPr>
        <p:spPr>
          <a:xfrm>
            <a:off x="4291085" y="2846929"/>
            <a:ext cx="1239926" cy="725278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BA852C9C-D805-7832-CED1-8976D46039A5}"/>
              </a:ext>
            </a:extLst>
          </p:cNvPr>
          <p:cNvSpPr txBox="1"/>
          <p:nvPr/>
        </p:nvSpPr>
        <p:spPr>
          <a:xfrm>
            <a:off x="4295524" y="2942012"/>
            <a:ext cx="12354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Пән мұғалімдеріне арналған курс</a:t>
            </a:r>
            <a:endParaRPr lang="ru-RU" sz="1000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AAA5EDF2-5EEB-28FB-0D2A-618C5BB4E448}"/>
              </a:ext>
            </a:extLst>
          </p:cNvPr>
          <p:cNvSpPr txBox="1"/>
          <p:nvPr/>
        </p:nvSpPr>
        <p:spPr>
          <a:xfrm>
            <a:off x="6899115" y="4463808"/>
            <a:ext cx="1177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302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Прямоугольник: скругленные углы 4">
            <a:extLst>
              <a:ext uri="{FF2B5EF4-FFF2-40B4-BE49-F238E27FC236}">
                <a16:creationId xmlns:a16="http://schemas.microsoft.com/office/drawing/2014/main" id="{2B67AEB0-0F42-8F56-5A98-AC48DB4AD438}"/>
              </a:ext>
            </a:extLst>
          </p:cNvPr>
          <p:cNvSpPr/>
          <p:nvPr/>
        </p:nvSpPr>
        <p:spPr>
          <a:xfrm>
            <a:off x="6272865" y="4482564"/>
            <a:ext cx="5679575" cy="44290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6C038C10-FEBB-1ECD-B090-C02A577BEFD1}"/>
              </a:ext>
            </a:extLst>
          </p:cNvPr>
          <p:cNvSpPr txBox="1"/>
          <p:nvPr/>
        </p:nvSpPr>
        <p:spPr>
          <a:xfrm>
            <a:off x="7570751" y="4568380"/>
            <a:ext cx="122093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ІС-ШАРА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Прямоугольник 150">
            <a:extLst>
              <a:ext uri="{FF2B5EF4-FFF2-40B4-BE49-F238E27FC236}">
                <a16:creationId xmlns:a16="http://schemas.microsoft.com/office/drawing/2014/main" id="{245BEB79-5940-99E3-58E6-E807617CAF10}"/>
              </a:ext>
            </a:extLst>
          </p:cNvPr>
          <p:cNvSpPr/>
          <p:nvPr/>
        </p:nvSpPr>
        <p:spPr>
          <a:xfrm>
            <a:off x="9068467" y="4475933"/>
            <a:ext cx="109795" cy="450930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A2447BD1-E3E4-6ACF-DC54-2CA90C413BD2}"/>
              </a:ext>
            </a:extLst>
          </p:cNvPr>
          <p:cNvSpPr txBox="1"/>
          <p:nvPr/>
        </p:nvSpPr>
        <p:spPr>
          <a:xfrm>
            <a:off x="9134634" y="4474543"/>
            <a:ext cx="1725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20 167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C696ABA4-111A-1B6D-FCAA-46F69D71CE03}"/>
              </a:ext>
            </a:extLst>
          </p:cNvPr>
          <p:cNvSpPr txBox="1"/>
          <p:nvPr/>
        </p:nvSpPr>
        <p:spPr>
          <a:xfrm>
            <a:off x="10528678" y="4492867"/>
            <a:ext cx="15184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ПЕДАГОГ ҚАМТЫЛДЫ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A84B6183-4154-59EE-C946-6D2D5515DD38}"/>
              </a:ext>
            </a:extLst>
          </p:cNvPr>
          <p:cNvSpPr txBox="1"/>
          <p:nvPr/>
        </p:nvSpPr>
        <p:spPr>
          <a:xfrm>
            <a:off x="85156" y="907928"/>
            <a:ext cx="1177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5" name="Прямоугольник: скругленные углы 4">
            <a:extLst>
              <a:ext uri="{FF2B5EF4-FFF2-40B4-BE49-F238E27FC236}">
                <a16:creationId xmlns:a16="http://schemas.microsoft.com/office/drawing/2014/main" id="{AE07BCCA-A1E9-743A-97BB-3E6306048D96}"/>
              </a:ext>
            </a:extLst>
          </p:cNvPr>
          <p:cNvSpPr/>
          <p:nvPr/>
        </p:nvSpPr>
        <p:spPr>
          <a:xfrm>
            <a:off x="251299" y="914732"/>
            <a:ext cx="5276168" cy="456092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B0B84BA-EA68-BB74-6558-64F24A8E6B61}"/>
              </a:ext>
            </a:extLst>
          </p:cNvPr>
          <p:cNvSpPr txBox="1"/>
          <p:nvPr/>
        </p:nvSpPr>
        <p:spPr>
          <a:xfrm>
            <a:off x="929175" y="920081"/>
            <a:ext cx="23463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ӘЛЕУМЕТТІК ТАПСЫРЫС ШАРАЛАРЫ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Прямоугольник 156">
            <a:extLst>
              <a:ext uri="{FF2B5EF4-FFF2-40B4-BE49-F238E27FC236}">
                <a16:creationId xmlns:a16="http://schemas.microsoft.com/office/drawing/2014/main" id="{2347BE34-3917-8165-C691-0313FE40165B}"/>
              </a:ext>
            </a:extLst>
          </p:cNvPr>
          <p:cNvSpPr/>
          <p:nvPr/>
        </p:nvSpPr>
        <p:spPr>
          <a:xfrm>
            <a:off x="3000181" y="904599"/>
            <a:ext cx="109795" cy="450930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3C034FB6-A86A-9CF7-4438-05B1935E09E3}"/>
              </a:ext>
            </a:extLst>
          </p:cNvPr>
          <p:cNvSpPr txBox="1"/>
          <p:nvPr/>
        </p:nvSpPr>
        <p:spPr>
          <a:xfrm>
            <a:off x="3071461" y="894362"/>
            <a:ext cx="119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2792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D2972C1-AE10-FEBF-3A4C-160F1A7C8176}"/>
              </a:ext>
            </a:extLst>
          </p:cNvPr>
          <p:cNvSpPr txBox="1"/>
          <p:nvPr/>
        </p:nvSpPr>
        <p:spPr>
          <a:xfrm>
            <a:off x="4102423" y="904751"/>
            <a:ext cx="15184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 ҚАМТЫЛДЫ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Прямоугольник: скругленные углы 4">
            <a:extLst>
              <a:ext uri="{FF2B5EF4-FFF2-40B4-BE49-F238E27FC236}">
                <a16:creationId xmlns:a16="http://schemas.microsoft.com/office/drawing/2014/main" id="{B59869D2-553C-8E4E-6CCF-910442E33899}"/>
              </a:ext>
            </a:extLst>
          </p:cNvPr>
          <p:cNvSpPr/>
          <p:nvPr/>
        </p:nvSpPr>
        <p:spPr>
          <a:xfrm>
            <a:off x="2424148" y="4075104"/>
            <a:ext cx="1413337" cy="635533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53A15EEF-3FF6-B997-0DB4-B55E0480BF24}"/>
              </a:ext>
            </a:extLst>
          </p:cNvPr>
          <p:cNvSpPr txBox="1"/>
          <p:nvPr/>
        </p:nvSpPr>
        <p:spPr>
          <a:xfrm>
            <a:off x="2417387" y="4113640"/>
            <a:ext cx="14268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«Ұрпақтар сабақтастығы» өңірлік марафоны</a:t>
            </a:r>
            <a:endParaRPr lang="ru-RU" sz="10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EA93EC26-98BC-818B-1187-B2E006BDE71A}"/>
              </a:ext>
            </a:extLst>
          </p:cNvPr>
          <p:cNvSpPr txBox="1"/>
          <p:nvPr/>
        </p:nvSpPr>
        <p:spPr>
          <a:xfrm>
            <a:off x="4194384" y="4782319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175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24720BA0-C647-31C3-86EE-738CEB7AB75C}"/>
              </a:ext>
            </a:extLst>
          </p:cNvPr>
          <p:cNvSpPr txBox="1"/>
          <p:nvPr/>
        </p:nvSpPr>
        <p:spPr>
          <a:xfrm>
            <a:off x="4539711" y="4817815"/>
            <a:ext cx="121922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білім алушы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C7080AE9-0DB3-774D-3D93-A7FF63FF4B21}"/>
              </a:ext>
            </a:extLst>
          </p:cNvPr>
          <p:cNvSpPr txBox="1"/>
          <p:nvPr/>
        </p:nvSpPr>
        <p:spPr>
          <a:xfrm>
            <a:off x="4169149" y="5142388"/>
            <a:ext cx="5427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236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2BA916F8-A648-5375-59DA-30AF978487B9}"/>
              </a:ext>
            </a:extLst>
          </p:cNvPr>
          <p:cNvSpPr txBox="1"/>
          <p:nvPr/>
        </p:nvSpPr>
        <p:spPr>
          <a:xfrm>
            <a:off x="4621559" y="5155606"/>
            <a:ext cx="6457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EF3298A1-037C-8C4B-143D-9197EB3BAD18}"/>
              </a:ext>
            </a:extLst>
          </p:cNvPr>
          <p:cNvSpPr txBox="1"/>
          <p:nvPr/>
        </p:nvSpPr>
        <p:spPr>
          <a:xfrm>
            <a:off x="6257495" y="3735785"/>
            <a:ext cx="890926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Барлығы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F5B69800-F878-E1D8-3961-CBF14EE67B3E}"/>
              </a:ext>
            </a:extLst>
          </p:cNvPr>
          <p:cNvSpPr txBox="1"/>
          <p:nvPr/>
        </p:nvSpPr>
        <p:spPr>
          <a:xfrm>
            <a:off x="6261253" y="1322571"/>
            <a:ext cx="890928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Ақтау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D22FDC0A-3926-A317-B39D-2EA400CE3DA9}"/>
              </a:ext>
            </a:extLst>
          </p:cNvPr>
          <p:cNvSpPr txBox="1"/>
          <p:nvPr/>
        </p:nvSpPr>
        <p:spPr>
          <a:xfrm>
            <a:off x="6261253" y="1590273"/>
            <a:ext cx="890927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Жаңаөзен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FC0FE087-F973-28F7-4760-22189396AF7E}"/>
              </a:ext>
            </a:extLst>
          </p:cNvPr>
          <p:cNvSpPr txBox="1"/>
          <p:nvPr/>
        </p:nvSpPr>
        <p:spPr>
          <a:xfrm>
            <a:off x="6261057" y="1857975"/>
            <a:ext cx="890928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Бейнеу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7507DE19-F755-29B1-058F-D10437EBEA8A}"/>
              </a:ext>
            </a:extLst>
          </p:cNvPr>
          <p:cNvSpPr txBox="1"/>
          <p:nvPr/>
        </p:nvSpPr>
        <p:spPr>
          <a:xfrm>
            <a:off x="6261058" y="2116958"/>
            <a:ext cx="890926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Қарақия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429BABB6-2CB1-1E62-AA8F-0EB771472868}"/>
              </a:ext>
            </a:extLst>
          </p:cNvPr>
          <p:cNvSpPr txBox="1"/>
          <p:nvPr/>
        </p:nvSpPr>
        <p:spPr>
          <a:xfrm>
            <a:off x="6270084" y="2383173"/>
            <a:ext cx="890928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Маңғыстау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C9E8BEA6-2D45-6C50-AB20-699067F99265}"/>
              </a:ext>
            </a:extLst>
          </p:cNvPr>
          <p:cNvSpPr txBox="1"/>
          <p:nvPr/>
        </p:nvSpPr>
        <p:spPr>
          <a:xfrm>
            <a:off x="6261253" y="2655111"/>
            <a:ext cx="890926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Мұнайлы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8A9EAA63-3FD3-96B1-2D2C-155455993F39}"/>
              </a:ext>
            </a:extLst>
          </p:cNvPr>
          <p:cNvSpPr txBox="1"/>
          <p:nvPr/>
        </p:nvSpPr>
        <p:spPr>
          <a:xfrm>
            <a:off x="6257494" y="2923155"/>
            <a:ext cx="890928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Түпқараған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ABBF43B9-C2E1-2ACB-FD4C-4E9AB3C9DCCD}"/>
              </a:ext>
            </a:extLst>
          </p:cNvPr>
          <p:cNvSpPr txBox="1"/>
          <p:nvPr/>
        </p:nvSpPr>
        <p:spPr>
          <a:xfrm>
            <a:off x="7249088" y="3733270"/>
            <a:ext cx="115268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982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36752197-479E-0B01-F51A-6F115BA4EFAA}"/>
              </a:ext>
            </a:extLst>
          </p:cNvPr>
          <p:cNvSpPr txBox="1"/>
          <p:nvPr/>
        </p:nvSpPr>
        <p:spPr>
          <a:xfrm>
            <a:off x="7249317" y="1322571"/>
            <a:ext cx="1152692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67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CC21D220-91D1-F8B4-4E25-A37C18C33C31}"/>
              </a:ext>
            </a:extLst>
          </p:cNvPr>
          <p:cNvSpPr txBox="1"/>
          <p:nvPr/>
        </p:nvSpPr>
        <p:spPr>
          <a:xfrm>
            <a:off x="7249317" y="1591009"/>
            <a:ext cx="1152691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13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9D330350-2814-2B77-6117-7C85328B0B1F}"/>
              </a:ext>
            </a:extLst>
          </p:cNvPr>
          <p:cNvSpPr txBox="1"/>
          <p:nvPr/>
        </p:nvSpPr>
        <p:spPr>
          <a:xfrm>
            <a:off x="7249087" y="1850531"/>
            <a:ext cx="1152692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327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58990BEA-A7FC-7658-006A-83B8DE75DD99}"/>
              </a:ext>
            </a:extLst>
          </p:cNvPr>
          <p:cNvSpPr txBox="1"/>
          <p:nvPr/>
        </p:nvSpPr>
        <p:spPr>
          <a:xfrm>
            <a:off x="7249090" y="2112146"/>
            <a:ext cx="115268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FDB240E1-3D07-1751-C2EC-D308F5CF4D48}"/>
              </a:ext>
            </a:extLst>
          </p:cNvPr>
          <p:cNvSpPr txBox="1"/>
          <p:nvPr/>
        </p:nvSpPr>
        <p:spPr>
          <a:xfrm>
            <a:off x="7249087" y="2387271"/>
            <a:ext cx="1152692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221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54CA2EB3-1FE4-675E-FA49-646271AD733E}"/>
              </a:ext>
            </a:extLst>
          </p:cNvPr>
          <p:cNvSpPr txBox="1"/>
          <p:nvPr/>
        </p:nvSpPr>
        <p:spPr>
          <a:xfrm>
            <a:off x="7249090" y="2655111"/>
            <a:ext cx="115268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86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DE4297DE-BEA6-E3DA-91C5-1A14917B6C86}"/>
              </a:ext>
            </a:extLst>
          </p:cNvPr>
          <p:cNvSpPr txBox="1"/>
          <p:nvPr/>
        </p:nvSpPr>
        <p:spPr>
          <a:xfrm>
            <a:off x="7249087" y="2929404"/>
            <a:ext cx="1152692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51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711515C8-522D-EF59-C19D-9F728C36F82C}"/>
              </a:ext>
            </a:extLst>
          </p:cNvPr>
          <p:cNvSpPr txBox="1"/>
          <p:nvPr/>
        </p:nvSpPr>
        <p:spPr>
          <a:xfrm>
            <a:off x="8516669" y="3729507"/>
            <a:ext cx="1177125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606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44F1B04B-8BD8-41C4-9E74-5DFAA4E314BD}"/>
              </a:ext>
            </a:extLst>
          </p:cNvPr>
          <p:cNvSpPr txBox="1"/>
          <p:nvPr/>
        </p:nvSpPr>
        <p:spPr>
          <a:xfrm>
            <a:off x="8516669" y="1322571"/>
            <a:ext cx="1177128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185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D46B9C31-6DAE-9222-4453-603798DE14B7}"/>
              </a:ext>
            </a:extLst>
          </p:cNvPr>
          <p:cNvSpPr txBox="1"/>
          <p:nvPr/>
        </p:nvSpPr>
        <p:spPr>
          <a:xfrm>
            <a:off x="8516669" y="1597272"/>
            <a:ext cx="1177126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82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08515126-E00A-E707-29CC-81F729A58282}"/>
              </a:ext>
            </a:extLst>
          </p:cNvPr>
          <p:cNvSpPr txBox="1"/>
          <p:nvPr/>
        </p:nvSpPr>
        <p:spPr>
          <a:xfrm>
            <a:off x="8516669" y="1859719"/>
            <a:ext cx="1177128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28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7B1950DD-DA2D-3DF3-098F-3500FCC9B650}"/>
              </a:ext>
            </a:extLst>
          </p:cNvPr>
          <p:cNvSpPr txBox="1"/>
          <p:nvPr/>
        </p:nvSpPr>
        <p:spPr>
          <a:xfrm>
            <a:off x="8516669" y="2119966"/>
            <a:ext cx="1177125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28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69284E88-12A6-BEBD-A5ED-58DF590CB1B6}"/>
              </a:ext>
            </a:extLst>
          </p:cNvPr>
          <p:cNvSpPr txBox="1"/>
          <p:nvPr/>
        </p:nvSpPr>
        <p:spPr>
          <a:xfrm>
            <a:off x="8516669" y="2387271"/>
            <a:ext cx="1177128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36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4B27F9B4-0B95-E877-95EE-8EE81A8E3DEA}"/>
              </a:ext>
            </a:extLst>
          </p:cNvPr>
          <p:cNvSpPr txBox="1"/>
          <p:nvPr/>
        </p:nvSpPr>
        <p:spPr>
          <a:xfrm>
            <a:off x="8516669" y="2649218"/>
            <a:ext cx="1177125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134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E60A4A9C-91DB-37EA-BE03-69906FB6B225}"/>
              </a:ext>
            </a:extLst>
          </p:cNvPr>
          <p:cNvSpPr txBox="1"/>
          <p:nvPr/>
        </p:nvSpPr>
        <p:spPr>
          <a:xfrm>
            <a:off x="8516669" y="2929404"/>
            <a:ext cx="1177128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CAA571F9-23D7-233B-6D68-76395EDC39CC}"/>
              </a:ext>
            </a:extLst>
          </p:cNvPr>
          <p:cNvSpPr txBox="1"/>
          <p:nvPr/>
        </p:nvSpPr>
        <p:spPr>
          <a:xfrm>
            <a:off x="9758838" y="3462354"/>
            <a:ext cx="998437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DE3FE294-3227-B761-5C1C-977D16C9CE44}"/>
              </a:ext>
            </a:extLst>
          </p:cNvPr>
          <p:cNvSpPr txBox="1"/>
          <p:nvPr/>
        </p:nvSpPr>
        <p:spPr>
          <a:xfrm>
            <a:off x="9768169" y="1322571"/>
            <a:ext cx="99843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0612D824-3F75-BAA0-2D53-C1AED9360A0C}"/>
              </a:ext>
            </a:extLst>
          </p:cNvPr>
          <p:cNvSpPr txBox="1"/>
          <p:nvPr/>
        </p:nvSpPr>
        <p:spPr>
          <a:xfrm>
            <a:off x="9768170" y="1594145"/>
            <a:ext cx="998438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64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AB5A0834-495C-EFC7-7638-853FE20BA623}"/>
              </a:ext>
            </a:extLst>
          </p:cNvPr>
          <p:cNvSpPr txBox="1"/>
          <p:nvPr/>
        </p:nvSpPr>
        <p:spPr>
          <a:xfrm>
            <a:off x="9762809" y="1859719"/>
            <a:ext cx="99843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F2C8EFE4-D6D4-6161-8613-0D0202BACC1A}"/>
              </a:ext>
            </a:extLst>
          </p:cNvPr>
          <p:cNvSpPr txBox="1"/>
          <p:nvPr/>
        </p:nvSpPr>
        <p:spPr>
          <a:xfrm>
            <a:off x="9762811" y="2110822"/>
            <a:ext cx="998437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62CBEDEF-D464-3064-9517-786AB36F03C2}"/>
              </a:ext>
            </a:extLst>
          </p:cNvPr>
          <p:cNvSpPr txBox="1"/>
          <p:nvPr/>
        </p:nvSpPr>
        <p:spPr>
          <a:xfrm>
            <a:off x="9762808" y="2385823"/>
            <a:ext cx="99843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AF37852F-41F0-C3FB-0090-1ED684A5166D}"/>
              </a:ext>
            </a:extLst>
          </p:cNvPr>
          <p:cNvSpPr txBox="1"/>
          <p:nvPr/>
        </p:nvSpPr>
        <p:spPr>
          <a:xfrm>
            <a:off x="9762808" y="2649218"/>
            <a:ext cx="998437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82DA7F1C-86CD-941A-B53C-C569EADAE8EA}"/>
              </a:ext>
            </a:extLst>
          </p:cNvPr>
          <p:cNvSpPr txBox="1"/>
          <p:nvPr/>
        </p:nvSpPr>
        <p:spPr>
          <a:xfrm>
            <a:off x="9762806" y="2928132"/>
            <a:ext cx="99843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A46A61E8-35E6-2260-642A-FE10F5DC54A0}"/>
              </a:ext>
            </a:extLst>
          </p:cNvPr>
          <p:cNvSpPr txBox="1"/>
          <p:nvPr/>
        </p:nvSpPr>
        <p:spPr>
          <a:xfrm>
            <a:off x="7254080" y="1137928"/>
            <a:ext cx="1152688" cy="1538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k-KZ" sz="10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НЗМ</a:t>
            </a: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F6ED12F8-F462-F472-F099-B8AC6709BE5F}"/>
              </a:ext>
            </a:extLst>
          </p:cNvPr>
          <p:cNvSpPr txBox="1"/>
          <p:nvPr/>
        </p:nvSpPr>
        <p:spPr>
          <a:xfrm>
            <a:off x="8516669" y="1132526"/>
            <a:ext cx="1177124" cy="1538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k-KZ" sz="10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ПШО</a:t>
            </a: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2A0A7410-387C-4A3F-830D-803A0D73C73F}"/>
              </a:ext>
            </a:extLst>
          </p:cNvPr>
          <p:cNvSpPr txBox="1"/>
          <p:nvPr/>
        </p:nvSpPr>
        <p:spPr>
          <a:xfrm>
            <a:off x="9768172" y="1132604"/>
            <a:ext cx="998436" cy="1538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k-KZ" sz="10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ЖБИЛ</a:t>
            </a: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1B11EC73-64B8-80E3-29B7-CF7CBA46C734}"/>
              </a:ext>
            </a:extLst>
          </p:cNvPr>
          <p:cNvSpPr txBox="1"/>
          <p:nvPr/>
        </p:nvSpPr>
        <p:spPr>
          <a:xfrm>
            <a:off x="10865787" y="3734584"/>
            <a:ext cx="1068589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1 652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E949A3D2-DE2F-03BB-8585-A64B83246D8F}"/>
              </a:ext>
            </a:extLst>
          </p:cNvPr>
          <p:cNvSpPr txBox="1"/>
          <p:nvPr/>
        </p:nvSpPr>
        <p:spPr>
          <a:xfrm>
            <a:off x="10859931" y="1319736"/>
            <a:ext cx="1068591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252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54A8225E-28C2-EFBE-B642-8B7EE07B9222}"/>
              </a:ext>
            </a:extLst>
          </p:cNvPr>
          <p:cNvSpPr txBox="1"/>
          <p:nvPr/>
        </p:nvSpPr>
        <p:spPr>
          <a:xfrm>
            <a:off x="10859931" y="1590273"/>
            <a:ext cx="1068590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159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4DA0FB2D-7D42-C7D2-EABE-29834E372028}"/>
              </a:ext>
            </a:extLst>
          </p:cNvPr>
          <p:cNvSpPr txBox="1"/>
          <p:nvPr/>
        </p:nvSpPr>
        <p:spPr>
          <a:xfrm>
            <a:off x="10859929" y="1857975"/>
            <a:ext cx="1068591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355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" name="TextBox 204">
            <a:extLst>
              <a:ext uri="{FF2B5EF4-FFF2-40B4-BE49-F238E27FC236}">
                <a16:creationId xmlns:a16="http://schemas.microsoft.com/office/drawing/2014/main" id="{3C2CEAE3-F0B9-1D33-510F-F66647BFFBDA}"/>
              </a:ext>
            </a:extLst>
          </p:cNvPr>
          <p:cNvSpPr txBox="1"/>
          <p:nvPr/>
        </p:nvSpPr>
        <p:spPr>
          <a:xfrm>
            <a:off x="10865786" y="2122195"/>
            <a:ext cx="1068589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228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1B5355DB-BE44-FCAE-B600-CA5F02C0FFFE}"/>
              </a:ext>
            </a:extLst>
          </p:cNvPr>
          <p:cNvSpPr txBox="1"/>
          <p:nvPr/>
        </p:nvSpPr>
        <p:spPr>
          <a:xfrm>
            <a:off x="10860561" y="2385785"/>
            <a:ext cx="1068591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257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7" name="TextBox 206">
            <a:extLst>
              <a:ext uri="{FF2B5EF4-FFF2-40B4-BE49-F238E27FC236}">
                <a16:creationId xmlns:a16="http://schemas.microsoft.com/office/drawing/2014/main" id="{7CA8EDD5-4654-261E-08CF-925125BFA0D4}"/>
              </a:ext>
            </a:extLst>
          </p:cNvPr>
          <p:cNvSpPr txBox="1"/>
          <p:nvPr/>
        </p:nvSpPr>
        <p:spPr>
          <a:xfrm>
            <a:off x="10857553" y="2647878"/>
            <a:ext cx="1068589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220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8" name="TextBox 207">
            <a:extLst>
              <a:ext uri="{FF2B5EF4-FFF2-40B4-BE49-F238E27FC236}">
                <a16:creationId xmlns:a16="http://schemas.microsoft.com/office/drawing/2014/main" id="{EBCB22B2-C3AC-E817-D14D-63BA586AD55F}"/>
              </a:ext>
            </a:extLst>
          </p:cNvPr>
          <p:cNvSpPr txBox="1"/>
          <p:nvPr/>
        </p:nvSpPr>
        <p:spPr>
          <a:xfrm>
            <a:off x="10856665" y="2933760"/>
            <a:ext cx="1068591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111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43B56289-DB4A-5F17-B90C-DF5AB69BB78F}"/>
              </a:ext>
            </a:extLst>
          </p:cNvPr>
          <p:cNvSpPr txBox="1"/>
          <p:nvPr/>
        </p:nvSpPr>
        <p:spPr>
          <a:xfrm>
            <a:off x="10859932" y="1132894"/>
            <a:ext cx="1068587" cy="1538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k-KZ" sz="10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Барлығы</a:t>
            </a: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8" name="Прямоугольник: скругленные углы 4">
            <a:extLst>
              <a:ext uri="{FF2B5EF4-FFF2-40B4-BE49-F238E27FC236}">
                <a16:creationId xmlns:a16="http://schemas.microsoft.com/office/drawing/2014/main" id="{C15F3FD3-C713-49C4-E30A-BFC344BFB246}"/>
              </a:ext>
            </a:extLst>
          </p:cNvPr>
          <p:cNvSpPr/>
          <p:nvPr/>
        </p:nvSpPr>
        <p:spPr>
          <a:xfrm flipH="1">
            <a:off x="5809092" y="726528"/>
            <a:ext cx="45719" cy="6131472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807924ED-6C69-94F1-CDBB-5F078F978868}"/>
              </a:ext>
            </a:extLst>
          </p:cNvPr>
          <p:cNvSpPr txBox="1"/>
          <p:nvPr/>
        </p:nvSpPr>
        <p:spPr>
          <a:xfrm>
            <a:off x="6319966" y="4180199"/>
            <a:ext cx="56795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1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ОРТАЛЫҚТЫҢ ЖОСПАРЛЫ ШАРАЛАРЫ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1" name="Прямоугольник: скругленные углы 4">
            <a:extLst>
              <a:ext uri="{FF2B5EF4-FFF2-40B4-BE49-F238E27FC236}">
                <a16:creationId xmlns:a16="http://schemas.microsoft.com/office/drawing/2014/main" id="{E23FCE3C-DEC5-D858-80C3-55EE48390610}"/>
              </a:ext>
            </a:extLst>
          </p:cNvPr>
          <p:cNvSpPr/>
          <p:nvPr/>
        </p:nvSpPr>
        <p:spPr>
          <a:xfrm rot="16200000" flipH="1">
            <a:off x="9007490" y="944524"/>
            <a:ext cx="52075" cy="6344062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985AD5A4-6D77-47C2-8DAA-067CFAD25D26}"/>
              </a:ext>
            </a:extLst>
          </p:cNvPr>
          <p:cNvSpPr txBox="1"/>
          <p:nvPr/>
        </p:nvSpPr>
        <p:spPr>
          <a:xfrm>
            <a:off x="6257494" y="3195928"/>
            <a:ext cx="890928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ОӘО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CC332613-9618-43B1-A559-F8B7813D4FE9}"/>
              </a:ext>
            </a:extLst>
          </p:cNvPr>
          <p:cNvSpPr txBox="1"/>
          <p:nvPr/>
        </p:nvSpPr>
        <p:spPr>
          <a:xfrm>
            <a:off x="6257494" y="3467515"/>
            <a:ext cx="890928" cy="230832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Колледж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96F0970-330A-47EA-9B1C-ECED8125501A}"/>
              </a:ext>
            </a:extLst>
          </p:cNvPr>
          <p:cNvSpPr txBox="1"/>
          <p:nvPr/>
        </p:nvSpPr>
        <p:spPr>
          <a:xfrm>
            <a:off x="7249703" y="3195928"/>
            <a:ext cx="115268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17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6CAC173A-171E-4990-A13F-72AA6281C3B3}"/>
              </a:ext>
            </a:extLst>
          </p:cNvPr>
          <p:cNvSpPr txBox="1"/>
          <p:nvPr/>
        </p:nvSpPr>
        <p:spPr>
          <a:xfrm>
            <a:off x="7249088" y="3465994"/>
            <a:ext cx="1152689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3548F5B7-6832-49FB-8912-6BB78F5F1A1A}"/>
              </a:ext>
            </a:extLst>
          </p:cNvPr>
          <p:cNvSpPr txBox="1"/>
          <p:nvPr/>
        </p:nvSpPr>
        <p:spPr>
          <a:xfrm>
            <a:off x="8510693" y="3462832"/>
            <a:ext cx="1177125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53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B64E2AB8-2F9F-45DB-A756-CD8C98FFB303}"/>
              </a:ext>
            </a:extLst>
          </p:cNvPr>
          <p:cNvSpPr txBox="1"/>
          <p:nvPr/>
        </p:nvSpPr>
        <p:spPr>
          <a:xfrm>
            <a:off x="8515704" y="3195928"/>
            <a:ext cx="1177125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5B2E9D1F-DD08-4BCF-B0F5-619BE8E23449}"/>
              </a:ext>
            </a:extLst>
          </p:cNvPr>
          <p:cNvSpPr txBox="1"/>
          <p:nvPr/>
        </p:nvSpPr>
        <p:spPr>
          <a:xfrm>
            <a:off x="9762806" y="3191857"/>
            <a:ext cx="998437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0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3A4F2F9E-A189-452B-B7A3-8C78E7B27086}"/>
              </a:ext>
            </a:extLst>
          </p:cNvPr>
          <p:cNvSpPr txBox="1"/>
          <p:nvPr/>
        </p:nvSpPr>
        <p:spPr>
          <a:xfrm>
            <a:off x="9758838" y="3729531"/>
            <a:ext cx="998437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64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0A7D9FD6-A97F-4FA7-BEE5-4642F570DC25}"/>
              </a:ext>
            </a:extLst>
          </p:cNvPr>
          <p:cNvSpPr txBox="1"/>
          <p:nvPr/>
        </p:nvSpPr>
        <p:spPr>
          <a:xfrm>
            <a:off x="9762806" y="3729507"/>
            <a:ext cx="998437" cy="230832"/>
          </a:xfrm>
          <a:prstGeom prst="rect">
            <a:avLst/>
          </a:prstGeom>
          <a:noFill/>
          <a:ln>
            <a:solidFill>
              <a:srgbClr val="0160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64</a:t>
            </a:r>
            <a:endParaRPr lang="ru-RU" sz="900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2A029A0D-B315-4FD3-8F4B-0F4D9815B882}"/>
              </a:ext>
            </a:extLst>
          </p:cNvPr>
          <p:cNvSpPr txBox="1"/>
          <p:nvPr/>
        </p:nvSpPr>
        <p:spPr>
          <a:xfrm>
            <a:off x="10856665" y="3200095"/>
            <a:ext cx="1068589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17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4129780D-373D-4F3C-89A0-C76508474846}"/>
              </a:ext>
            </a:extLst>
          </p:cNvPr>
          <p:cNvSpPr txBox="1"/>
          <p:nvPr/>
        </p:nvSpPr>
        <p:spPr>
          <a:xfrm>
            <a:off x="10865787" y="3468083"/>
            <a:ext cx="1068589" cy="230832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53</a:t>
            </a:r>
            <a:endParaRPr lang="ru-RU" sz="9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3" name="TextBox 232">
            <a:extLst>
              <a:ext uri="{FF2B5EF4-FFF2-40B4-BE49-F238E27FC236}">
                <a16:creationId xmlns:a16="http://schemas.microsoft.com/office/drawing/2014/main" id="{73151C10-4E39-4519-B057-C348D94CDFC2}"/>
              </a:ext>
            </a:extLst>
          </p:cNvPr>
          <p:cNvSpPr txBox="1"/>
          <p:nvPr/>
        </p:nvSpPr>
        <p:spPr>
          <a:xfrm>
            <a:off x="4384878" y="3612449"/>
            <a:ext cx="5806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300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DACD3260-02C8-48ED-89DD-25F1F5B968C7}"/>
              </a:ext>
            </a:extLst>
          </p:cNvPr>
          <p:cNvSpPr txBox="1"/>
          <p:nvPr/>
        </p:nvSpPr>
        <p:spPr>
          <a:xfrm>
            <a:off x="4731081" y="3635120"/>
            <a:ext cx="7877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6" name="Прямоугольник: скругленные углы 4">
            <a:extLst>
              <a:ext uri="{FF2B5EF4-FFF2-40B4-BE49-F238E27FC236}">
                <a16:creationId xmlns:a16="http://schemas.microsoft.com/office/drawing/2014/main" id="{FAC5974B-829C-46E9-A62D-18568A11E98A}"/>
              </a:ext>
            </a:extLst>
          </p:cNvPr>
          <p:cNvSpPr/>
          <p:nvPr/>
        </p:nvSpPr>
        <p:spPr>
          <a:xfrm>
            <a:off x="3997073" y="4075104"/>
            <a:ext cx="1510514" cy="626795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282922FF-BF39-4F30-BF61-7BD853DE2695}"/>
              </a:ext>
            </a:extLst>
          </p:cNvPr>
          <p:cNvSpPr txBox="1"/>
          <p:nvPr/>
        </p:nvSpPr>
        <p:spPr>
          <a:xfrm>
            <a:off x="3981208" y="4128980"/>
            <a:ext cx="15015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Этнофорум, квест және </a:t>
            </a:r>
            <a:r>
              <a:rPr lang="en-US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TEDx </a:t>
            </a:r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форматтағы шара</a:t>
            </a:r>
            <a:endParaRPr lang="ru-RU" sz="10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73285EB7-C16A-41DC-91AD-E4EEC047CAFD}"/>
              </a:ext>
            </a:extLst>
          </p:cNvPr>
          <p:cNvSpPr txBox="1"/>
          <p:nvPr/>
        </p:nvSpPr>
        <p:spPr>
          <a:xfrm>
            <a:off x="2595436" y="4775497"/>
            <a:ext cx="535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466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F6D585A7-D255-42CB-B6F1-77134CA0C7AB}"/>
              </a:ext>
            </a:extLst>
          </p:cNvPr>
          <p:cNvSpPr txBox="1"/>
          <p:nvPr/>
        </p:nvSpPr>
        <p:spPr>
          <a:xfrm>
            <a:off x="2999761" y="4810763"/>
            <a:ext cx="7877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ата-ана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Прямоугольник: скругленные углы 4">
            <a:extLst>
              <a:ext uri="{FF2B5EF4-FFF2-40B4-BE49-F238E27FC236}">
                <a16:creationId xmlns:a16="http://schemas.microsoft.com/office/drawing/2014/main" id="{A587D1E7-EE08-4DEA-9641-5C46420CD1F8}"/>
              </a:ext>
            </a:extLst>
          </p:cNvPr>
          <p:cNvSpPr/>
          <p:nvPr/>
        </p:nvSpPr>
        <p:spPr>
          <a:xfrm>
            <a:off x="6268814" y="5411733"/>
            <a:ext cx="1387623" cy="373606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35" name="Прямоугольник 234">
            <a:extLst>
              <a:ext uri="{FF2B5EF4-FFF2-40B4-BE49-F238E27FC236}">
                <a16:creationId xmlns:a16="http://schemas.microsoft.com/office/drawing/2014/main" id="{ED5BC971-07BB-42D1-B0F9-6FDD5EFBAA05}"/>
              </a:ext>
            </a:extLst>
          </p:cNvPr>
          <p:cNvSpPr/>
          <p:nvPr/>
        </p:nvSpPr>
        <p:spPr>
          <a:xfrm>
            <a:off x="6713540" y="5242239"/>
            <a:ext cx="498648" cy="282861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36385B50-0B7E-4007-97E7-7F8811A1888C}"/>
              </a:ext>
            </a:extLst>
          </p:cNvPr>
          <p:cNvSpPr txBox="1"/>
          <p:nvPr/>
        </p:nvSpPr>
        <p:spPr>
          <a:xfrm>
            <a:off x="6353239" y="5465105"/>
            <a:ext cx="124022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Сабаққа қатысу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F47E983E-46E6-43E3-A2A9-7B0E9ECA01CF}"/>
              </a:ext>
            </a:extLst>
          </p:cNvPr>
          <p:cNvSpPr txBox="1"/>
          <p:nvPr/>
        </p:nvSpPr>
        <p:spPr>
          <a:xfrm>
            <a:off x="6712601" y="5240609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95</a:t>
            </a:r>
          </a:p>
        </p:txBody>
      </p:sp>
      <p:sp>
        <p:nvSpPr>
          <p:cNvPr id="243" name="Прямоугольник: скругленные углы 4">
            <a:extLst>
              <a:ext uri="{FF2B5EF4-FFF2-40B4-BE49-F238E27FC236}">
                <a16:creationId xmlns:a16="http://schemas.microsoft.com/office/drawing/2014/main" id="{26760F70-5A50-45E4-A987-2BCC68967FF4}"/>
              </a:ext>
            </a:extLst>
          </p:cNvPr>
          <p:cNvSpPr/>
          <p:nvPr/>
        </p:nvSpPr>
        <p:spPr>
          <a:xfrm>
            <a:off x="6276310" y="6181772"/>
            <a:ext cx="1359348" cy="373606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45" name="Прямоугольник 244">
            <a:extLst>
              <a:ext uri="{FF2B5EF4-FFF2-40B4-BE49-F238E27FC236}">
                <a16:creationId xmlns:a16="http://schemas.microsoft.com/office/drawing/2014/main" id="{10884605-DBF4-4878-93C5-137B2DEB2C36}"/>
              </a:ext>
            </a:extLst>
          </p:cNvPr>
          <p:cNvSpPr/>
          <p:nvPr/>
        </p:nvSpPr>
        <p:spPr>
          <a:xfrm>
            <a:off x="11270675" y="5548386"/>
            <a:ext cx="498648" cy="282861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46" name="Прямоугольник 245">
            <a:extLst>
              <a:ext uri="{FF2B5EF4-FFF2-40B4-BE49-F238E27FC236}">
                <a16:creationId xmlns:a16="http://schemas.microsoft.com/office/drawing/2014/main" id="{C61914FB-B7FF-4F32-8B8D-A5006C8C66B1}"/>
              </a:ext>
            </a:extLst>
          </p:cNvPr>
          <p:cNvSpPr/>
          <p:nvPr/>
        </p:nvSpPr>
        <p:spPr>
          <a:xfrm>
            <a:off x="9904834" y="5250920"/>
            <a:ext cx="498648" cy="282861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47" name="Прямоугольник 246">
            <a:extLst>
              <a:ext uri="{FF2B5EF4-FFF2-40B4-BE49-F238E27FC236}">
                <a16:creationId xmlns:a16="http://schemas.microsoft.com/office/drawing/2014/main" id="{79BE7763-DF1D-477E-811A-2D85BE9C2B81}"/>
              </a:ext>
            </a:extLst>
          </p:cNvPr>
          <p:cNvSpPr/>
          <p:nvPr/>
        </p:nvSpPr>
        <p:spPr>
          <a:xfrm>
            <a:off x="8333441" y="5250920"/>
            <a:ext cx="498648" cy="282861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48" name="Прямоугольник 247">
            <a:extLst>
              <a:ext uri="{FF2B5EF4-FFF2-40B4-BE49-F238E27FC236}">
                <a16:creationId xmlns:a16="http://schemas.microsoft.com/office/drawing/2014/main" id="{DCD34A47-26B1-4819-8BED-04E222611740}"/>
              </a:ext>
            </a:extLst>
          </p:cNvPr>
          <p:cNvSpPr/>
          <p:nvPr/>
        </p:nvSpPr>
        <p:spPr>
          <a:xfrm>
            <a:off x="8363308" y="6021741"/>
            <a:ext cx="498648" cy="282861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49" name="Прямоугольник 248">
            <a:extLst>
              <a:ext uri="{FF2B5EF4-FFF2-40B4-BE49-F238E27FC236}">
                <a16:creationId xmlns:a16="http://schemas.microsoft.com/office/drawing/2014/main" id="{C267C6B5-2B24-409F-BFFB-6CCC70B3AD2C}"/>
              </a:ext>
            </a:extLst>
          </p:cNvPr>
          <p:cNvSpPr/>
          <p:nvPr/>
        </p:nvSpPr>
        <p:spPr>
          <a:xfrm>
            <a:off x="6704728" y="6020479"/>
            <a:ext cx="498648" cy="282861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DE0BCC74-4133-418E-A5DC-3766A0E76F9E}"/>
              </a:ext>
            </a:extLst>
          </p:cNvPr>
          <p:cNvSpPr txBox="1"/>
          <p:nvPr/>
        </p:nvSpPr>
        <p:spPr>
          <a:xfrm>
            <a:off x="6226296" y="6264219"/>
            <a:ext cx="14514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Семинар, вебинар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AC5850D4-E0A4-4660-8438-8B887ADA4B50}"/>
              </a:ext>
            </a:extLst>
          </p:cNvPr>
          <p:cNvSpPr txBox="1"/>
          <p:nvPr/>
        </p:nvSpPr>
        <p:spPr>
          <a:xfrm>
            <a:off x="6701535" y="6011360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109</a:t>
            </a:r>
          </a:p>
        </p:txBody>
      </p:sp>
      <p:sp>
        <p:nvSpPr>
          <p:cNvPr id="251" name="Прямоугольник: скругленные углы 4">
            <a:extLst>
              <a:ext uri="{FF2B5EF4-FFF2-40B4-BE49-F238E27FC236}">
                <a16:creationId xmlns:a16="http://schemas.microsoft.com/office/drawing/2014/main" id="{08610604-ACCA-4CB6-BBEB-3E358125DA2D}"/>
              </a:ext>
            </a:extLst>
          </p:cNvPr>
          <p:cNvSpPr/>
          <p:nvPr/>
        </p:nvSpPr>
        <p:spPr>
          <a:xfrm>
            <a:off x="9471506" y="6158547"/>
            <a:ext cx="1359348" cy="392739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52" name="Прямоугольник: скругленные углы 4">
            <a:extLst>
              <a:ext uri="{FF2B5EF4-FFF2-40B4-BE49-F238E27FC236}">
                <a16:creationId xmlns:a16="http://schemas.microsoft.com/office/drawing/2014/main" id="{0E7FA14F-46AD-4295-99BC-DCDE33AAE1B9}"/>
              </a:ext>
            </a:extLst>
          </p:cNvPr>
          <p:cNvSpPr/>
          <p:nvPr/>
        </p:nvSpPr>
        <p:spPr>
          <a:xfrm>
            <a:off x="10985384" y="5719021"/>
            <a:ext cx="1055988" cy="527806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53" name="Прямоугольник: скругленные углы 4">
            <a:extLst>
              <a:ext uri="{FF2B5EF4-FFF2-40B4-BE49-F238E27FC236}">
                <a16:creationId xmlns:a16="http://schemas.microsoft.com/office/drawing/2014/main" id="{7BC590D6-3C3A-4469-87D3-B6D47C7A37F7}"/>
              </a:ext>
            </a:extLst>
          </p:cNvPr>
          <p:cNvSpPr/>
          <p:nvPr/>
        </p:nvSpPr>
        <p:spPr>
          <a:xfrm>
            <a:off x="7877080" y="6159996"/>
            <a:ext cx="1395096" cy="380564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54" name="Прямоугольник: скругленные углы 4">
            <a:extLst>
              <a:ext uri="{FF2B5EF4-FFF2-40B4-BE49-F238E27FC236}">
                <a16:creationId xmlns:a16="http://schemas.microsoft.com/office/drawing/2014/main" id="{97F7B81A-87A8-48B4-B94E-6EF95FB439DA}"/>
              </a:ext>
            </a:extLst>
          </p:cNvPr>
          <p:cNvSpPr/>
          <p:nvPr/>
        </p:nvSpPr>
        <p:spPr>
          <a:xfrm>
            <a:off x="9471505" y="5403903"/>
            <a:ext cx="1359348" cy="393545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55" name="Прямоугольник: скругленные углы 4">
            <a:extLst>
              <a:ext uri="{FF2B5EF4-FFF2-40B4-BE49-F238E27FC236}">
                <a16:creationId xmlns:a16="http://schemas.microsoft.com/office/drawing/2014/main" id="{FBC85C01-C690-473B-BDFA-3EB24DC0AABB}"/>
              </a:ext>
            </a:extLst>
          </p:cNvPr>
          <p:cNvSpPr/>
          <p:nvPr/>
        </p:nvSpPr>
        <p:spPr>
          <a:xfrm>
            <a:off x="7865648" y="5416149"/>
            <a:ext cx="1379103" cy="369635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D7AB06E7-F189-46C0-8A35-D6030A44C2C4}"/>
              </a:ext>
            </a:extLst>
          </p:cNvPr>
          <p:cNvSpPr txBox="1"/>
          <p:nvPr/>
        </p:nvSpPr>
        <p:spPr>
          <a:xfrm>
            <a:off x="7865648" y="6264788"/>
            <a:ext cx="14514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Олимпиада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id="{AB0C1544-DB10-4464-9A0B-A44E7559345B}"/>
              </a:ext>
            </a:extLst>
          </p:cNvPr>
          <p:cNvSpPr txBox="1"/>
          <p:nvPr/>
        </p:nvSpPr>
        <p:spPr>
          <a:xfrm>
            <a:off x="7861345" y="5500823"/>
            <a:ext cx="14514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Конференция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8" name="Прямоугольник 257">
            <a:extLst>
              <a:ext uri="{FF2B5EF4-FFF2-40B4-BE49-F238E27FC236}">
                <a16:creationId xmlns:a16="http://schemas.microsoft.com/office/drawing/2014/main" id="{21692AF0-D20B-4C28-BE4F-1ABC3C744AB1}"/>
              </a:ext>
            </a:extLst>
          </p:cNvPr>
          <p:cNvSpPr/>
          <p:nvPr/>
        </p:nvSpPr>
        <p:spPr>
          <a:xfrm>
            <a:off x="9912187" y="6021387"/>
            <a:ext cx="498648" cy="282861"/>
          </a:xfrm>
          <a:prstGeom prst="rect">
            <a:avLst/>
          </a:prstGeom>
          <a:solidFill>
            <a:srgbClr val="016088"/>
          </a:solidFill>
          <a:ln>
            <a:solidFill>
              <a:srgbClr val="01608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43F2F0A9-5A0E-4F04-8E8D-69B68EC273CC}"/>
              </a:ext>
            </a:extLst>
          </p:cNvPr>
          <p:cNvSpPr txBox="1"/>
          <p:nvPr/>
        </p:nvSpPr>
        <p:spPr>
          <a:xfrm>
            <a:off x="9480102" y="5489497"/>
            <a:ext cx="13429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Байқаулар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A200BC8A-099C-4930-86BC-D1C94C64E1B1}"/>
              </a:ext>
            </a:extLst>
          </p:cNvPr>
          <p:cNvSpPr txBox="1"/>
          <p:nvPr/>
        </p:nvSpPr>
        <p:spPr>
          <a:xfrm>
            <a:off x="9389363" y="6264219"/>
            <a:ext cx="152363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Фестифаль, форум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64428EA8-F719-4EAB-B596-9164A50E2FE2}"/>
              </a:ext>
            </a:extLst>
          </p:cNvPr>
          <p:cNvSpPr txBox="1"/>
          <p:nvPr/>
        </p:nvSpPr>
        <p:spPr>
          <a:xfrm>
            <a:off x="11000268" y="5828542"/>
            <a:ext cx="10468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Әдістемелік күндер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7DA92541-CC7A-49F6-8830-2F4DD0A418E0}"/>
              </a:ext>
            </a:extLst>
          </p:cNvPr>
          <p:cNvSpPr txBox="1"/>
          <p:nvPr/>
        </p:nvSpPr>
        <p:spPr>
          <a:xfrm>
            <a:off x="11273131" y="5539451"/>
            <a:ext cx="496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D5B3E0D9-0D2F-4DDF-8664-8A8E81F7AF29}"/>
              </a:ext>
            </a:extLst>
          </p:cNvPr>
          <p:cNvSpPr txBox="1"/>
          <p:nvPr/>
        </p:nvSpPr>
        <p:spPr>
          <a:xfrm>
            <a:off x="8358443" y="6020623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CDBE79E2-1B1D-4277-98DB-A70E2D9D65F0}"/>
              </a:ext>
            </a:extLst>
          </p:cNvPr>
          <p:cNvSpPr txBox="1"/>
          <p:nvPr/>
        </p:nvSpPr>
        <p:spPr>
          <a:xfrm>
            <a:off x="9918017" y="6020479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0247D682-8AE4-497A-8459-26AB73F0087B}"/>
              </a:ext>
            </a:extLst>
          </p:cNvPr>
          <p:cNvSpPr txBox="1"/>
          <p:nvPr/>
        </p:nvSpPr>
        <p:spPr>
          <a:xfrm>
            <a:off x="9904834" y="5244629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58</a:t>
            </a: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9F519994-1DE5-4CC4-87AB-352C69E418EA}"/>
              </a:ext>
            </a:extLst>
          </p:cNvPr>
          <p:cNvSpPr txBox="1"/>
          <p:nvPr/>
        </p:nvSpPr>
        <p:spPr>
          <a:xfrm>
            <a:off x="8362131" y="5264831"/>
            <a:ext cx="492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2ABB6407-F1F1-4BFD-88E2-E325603D339F}"/>
              </a:ext>
            </a:extLst>
          </p:cNvPr>
          <p:cNvSpPr txBox="1"/>
          <p:nvPr/>
        </p:nvSpPr>
        <p:spPr>
          <a:xfrm>
            <a:off x="2598304" y="5109926"/>
            <a:ext cx="535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463</a:t>
            </a: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24F2C938-66E6-4BAE-A7F2-41A544150C45}"/>
              </a:ext>
            </a:extLst>
          </p:cNvPr>
          <p:cNvSpPr txBox="1"/>
          <p:nvPr/>
        </p:nvSpPr>
        <p:spPr>
          <a:xfrm>
            <a:off x="3055079" y="5164804"/>
            <a:ext cx="6457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маман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63E5F4D2-F60A-4C6E-9F79-35A882E9B6E6}"/>
              </a:ext>
            </a:extLst>
          </p:cNvPr>
          <p:cNvSpPr txBox="1"/>
          <p:nvPr/>
        </p:nvSpPr>
        <p:spPr>
          <a:xfrm>
            <a:off x="2601625" y="5444439"/>
            <a:ext cx="535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210</a:t>
            </a:r>
          </a:p>
        </p:txBody>
      </p:sp>
      <p:sp>
        <p:nvSpPr>
          <p:cNvPr id="269" name="TextBox 268">
            <a:extLst>
              <a:ext uri="{FF2B5EF4-FFF2-40B4-BE49-F238E27FC236}">
                <a16:creationId xmlns:a16="http://schemas.microsoft.com/office/drawing/2014/main" id="{C43037FF-3541-41D9-94CE-D0FE985BDE2A}"/>
              </a:ext>
            </a:extLst>
          </p:cNvPr>
          <p:cNvSpPr txBox="1"/>
          <p:nvPr/>
        </p:nvSpPr>
        <p:spPr>
          <a:xfrm>
            <a:off x="3021910" y="5482327"/>
            <a:ext cx="110510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білім алушы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0" name="Прямоугольник: скругленные углы 4">
            <a:extLst>
              <a:ext uri="{FF2B5EF4-FFF2-40B4-BE49-F238E27FC236}">
                <a16:creationId xmlns:a16="http://schemas.microsoft.com/office/drawing/2014/main" id="{1CB2AE05-5CBC-4C0F-B592-BB1D147FBE5D}"/>
              </a:ext>
            </a:extLst>
          </p:cNvPr>
          <p:cNvSpPr/>
          <p:nvPr/>
        </p:nvSpPr>
        <p:spPr>
          <a:xfrm>
            <a:off x="1736689" y="5849357"/>
            <a:ext cx="2554396" cy="379551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71" name="TextBox 270">
            <a:extLst>
              <a:ext uri="{FF2B5EF4-FFF2-40B4-BE49-F238E27FC236}">
                <a16:creationId xmlns:a16="http://schemas.microsoft.com/office/drawing/2014/main" id="{239AF0D2-08D5-4146-A97E-1FF56AFC2CE3}"/>
              </a:ext>
            </a:extLst>
          </p:cNvPr>
          <p:cNvSpPr txBox="1"/>
          <p:nvPr/>
        </p:nvSpPr>
        <p:spPr>
          <a:xfrm>
            <a:off x="1778902" y="5852661"/>
            <a:ext cx="2518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«Ұрпақтар сабақтастығы» отбасылық челленджі</a:t>
            </a:r>
            <a:endParaRPr lang="ru-RU" sz="10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2" name="TextBox 271">
            <a:extLst>
              <a:ext uri="{FF2B5EF4-FFF2-40B4-BE49-F238E27FC236}">
                <a16:creationId xmlns:a16="http://schemas.microsoft.com/office/drawing/2014/main" id="{FE67F3AB-A504-4E57-9FB5-75D0BEFC520D}"/>
              </a:ext>
            </a:extLst>
          </p:cNvPr>
          <p:cNvSpPr txBox="1"/>
          <p:nvPr/>
        </p:nvSpPr>
        <p:spPr>
          <a:xfrm>
            <a:off x="1192271" y="6369729"/>
            <a:ext cx="535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24</a:t>
            </a:r>
          </a:p>
        </p:txBody>
      </p:sp>
      <p:sp>
        <p:nvSpPr>
          <p:cNvPr id="273" name="TextBox 272">
            <a:extLst>
              <a:ext uri="{FF2B5EF4-FFF2-40B4-BE49-F238E27FC236}">
                <a16:creationId xmlns:a16="http://schemas.microsoft.com/office/drawing/2014/main" id="{EB27DB04-321E-4C0E-95C0-38F083BFBC65}"/>
              </a:ext>
            </a:extLst>
          </p:cNvPr>
          <p:cNvSpPr txBox="1"/>
          <p:nvPr/>
        </p:nvSpPr>
        <p:spPr>
          <a:xfrm>
            <a:off x="3078605" y="6381655"/>
            <a:ext cx="535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200 </a:t>
            </a:r>
          </a:p>
        </p:txBody>
      </p:sp>
      <p:sp>
        <p:nvSpPr>
          <p:cNvPr id="274" name="TextBox 273">
            <a:extLst>
              <a:ext uri="{FF2B5EF4-FFF2-40B4-BE49-F238E27FC236}">
                <a16:creationId xmlns:a16="http://schemas.microsoft.com/office/drawing/2014/main" id="{523CCDBE-D3A4-4FCB-B22A-E6D773C436B4}"/>
              </a:ext>
            </a:extLst>
          </p:cNvPr>
          <p:cNvSpPr txBox="1"/>
          <p:nvPr/>
        </p:nvSpPr>
        <p:spPr>
          <a:xfrm>
            <a:off x="3439714" y="6423974"/>
            <a:ext cx="9953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қатысушы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5" name="TextBox 274">
            <a:extLst>
              <a:ext uri="{FF2B5EF4-FFF2-40B4-BE49-F238E27FC236}">
                <a16:creationId xmlns:a16="http://schemas.microsoft.com/office/drawing/2014/main" id="{1AE6E51A-27DB-47E6-82D2-10E3631B9614}"/>
              </a:ext>
            </a:extLst>
          </p:cNvPr>
          <p:cNvSpPr txBox="1"/>
          <p:nvPr/>
        </p:nvSpPr>
        <p:spPr>
          <a:xfrm>
            <a:off x="1526285" y="6429674"/>
            <a:ext cx="73005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5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отбасы</a:t>
            </a:r>
            <a:endParaRPr lang="ru-RU" sz="11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6" name="Соединитель: уступ 275">
            <a:extLst>
              <a:ext uri="{FF2B5EF4-FFF2-40B4-BE49-F238E27FC236}">
                <a16:creationId xmlns:a16="http://schemas.microsoft.com/office/drawing/2014/main" id="{98F6B859-A87E-4F1B-B013-97B0E93F290E}"/>
              </a:ext>
            </a:extLst>
          </p:cNvPr>
          <p:cNvCxnSpPr>
            <a:cxnSpLocks/>
            <a:endCxn id="277" idx="0"/>
          </p:cNvCxnSpPr>
          <p:nvPr/>
        </p:nvCxnSpPr>
        <p:spPr>
          <a:xfrm rot="10800000" flipV="1">
            <a:off x="656335" y="6029827"/>
            <a:ext cx="1069264" cy="205632"/>
          </a:xfrm>
          <a:prstGeom prst="bentConnector2">
            <a:avLst/>
          </a:prstGeom>
          <a:ln w="28575">
            <a:solidFill>
              <a:srgbClr val="0160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Прямоугольник: скругленные углы 4">
            <a:extLst>
              <a:ext uri="{FF2B5EF4-FFF2-40B4-BE49-F238E27FC236}">
                <a16:creationId xmlns:a16="http://schemas.microsoft.com/office/drawing/2014/main" id="{E3407A66-EE7E-4679-9F37-CAF78945CADF}"/>
              </a:ext>
            </a:extLst>
          </p:cNvPr>
          <p:cNvSpPr/>
          <p:nvPr/>
        </p:nvSpPr>
        <p:spPr>
          <a:xfrm>
            <a:off x="153541" y="6235459"/>
            <a:ext cx="1005587" cy="511575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78" name="TextBox 277">
            <a:extLst>
              <a:ext uri="{FF2B5EF4-FFF2-40B4-BE49-F238E27FC236}">
                <a16:creationId xmlns:a16="http://schemas.microsoft.com/office/drawing/2014/main" id="{A2EBCCC2-BC77-4A4A-989F-4319F1CE8B80}"/>
              </a:ext>
            </a:extLst>
          </p:cNvPr>
          <p:cNvSpPr txBox="1"/>
          <p:nvPr/>
        </p:nvSpPr>
        <p:spPr>
          <a:xfrm>
            <a:off x="4425261" y="6264220"/>
            <a:ext cx="1130468" cy="507831"/>
          </a:xfrm>
          <a:prstGeom prst="rect">
            <a:avLst/>
          </a:prstGeom>
          <a:solidFill>
            <a:srgbClr val="016088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9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Қорытынды марапатқа қатысушылар</a:t>
            </a:r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9" name="TextBox 278">
            <a:extLst>
              <a:ext uri="{FF2B5EF4-FFF2-40B4-BE49-F238E27FC236}">
                <a16:creationId xmlns:a16="http://schemas.microsoft.com/office/drawing/2014/main" id="{0F8528FD-8050-4928-95E9-16BD6EB59146}"/>
              </a:ext>
            </a:extLst>
          </p:cNvPr>
          <p:cNvSpPr txBox="1"/>
          <p:nvPr/>
        </p:nvSpPr>
        <p:spPr>
          <a:xfrm>
            <a:off x="122896" y="6291721"/>
            <a:ext cx="10749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k-KZ" sz="10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Челленджге қатысушылар</a:t>
            </a: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0" name="Соединитель: уступ 279">
            <a:extLst>
              <a:ext uri="{FF2B5EF4-FFF2-40B4-BE49-F238E27FC236}">
                <a16:creationId xmlns:a16="http://schemas.microsoft.com/office/drawing/2014/main" id="{928054BF-9A00-4044-9C5F-268E28527B97}"/>
              </a:ext>
            </a:extLst>
          </p:cNvPr>
          <p:cNvCxnSpPr>
            <a:cxnSpLocks/>
            <a:endCxn id="278" idx="0"/>
          </p:cNvCxnSpPr>
          <p:nvPr/>
        </p:nvCxnSpPr>
        <p:spPr>
          <a:xfrm>
            <a:off x="4308263" y="6052716"/>
            <a:ext cx="682232" cy="211504"/>
          </a:xfrm>
          <a:prstGeom prst="bentConnector2">
            <a:avLst/>
          </a:prstGeom>
          <a:ln w="28575">
            <a:solidFill>
              <a:srgbClr val="0160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0652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71B41-5A14-ED38-9E24-C9E5354E5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34378D-5792-4735-38ED-CC1876251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390"/>
            <a:ext cx="12192000" cy="6855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183D79-87F7-F77B-EF46-FAD0CADD9946}"/>
              </a:ext>
            </a:extLst>
          </p:cNvPr>
          <p:cNvSpPr txBox="1"/>
          <p:nvPr/>
        </p:nvSpPr>
        <p:spPr>
          <a:xfrm>
            <a:off x="1074644" y="179293"/>
            <a:ext cx="10042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chemeClr val="bg1"/>
                </a:solidFill>
                <a:latin typeface="Arial KZ" panose="020B0604020202020204" pitchFamily="34" charset="0"/>
                <a:ea typeface="Arial KZ" panose="020B0604020202020204" pitchFamily="34" charset="0"/>
              </a:rPr>
              <a:t>ЖАҢАДАН ЕНГІЗІЛГЕН ІС-ШАРАЛАР</a:t>
            </a:r>
            <a:endParaRPr lang="aa-ET" b="1" dirty="0">
              <a:solidFill>
                <a:schemeClr val="bg1"/>
              </a:solidFill>
              <a:latin typeface="Arial KZ" panose="020B0604020202020204" pitchFamily="34" charset="0"/>
              <a:ea typeface="Arial KZ" panose="020B0604020202020204" pitchFamily="34" charset="0"/>
            </a:endParaRPr>
          </a:p>
        </p:txBody>
      </p:sp>
      <p:sp>
        <p:nvSpPr>
          <p:cNvPr id="3" name="Прямоугольник: скругленные углы 4">
            <a:extLst>
              <a:ext uri="{FF2B5EF4-FFF2-40B4-BE49-F238E27FC236}">
                <a16:creationId xmlns:a16="http://schemas.microsoft.com/office/drawing/2014/main" id="{45E2FB85-F84C-1B39-6CC8-96A44A19428D}"/>
              </a:ext>
            </a:extLst>
          </p:cNvPr>
          <p:cNvSpPr/>
          <p:nvPr/>
        </p:nvSpPr>
        <p:spPr>
          <a:xfrm rot="16200000">
            <a:off x="6073140" y="-2793682"/>
            <a:ext cx="45719" cy="12192000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932219C-D558-6B48-C14D-4C4238B11E66}"/>
              </a:ext>
            </a:extLst>
          </p:cNvPr>
          <p:cNvSpPr txBox="1"/>
          <p:nvPr/>
        </p:nvSpPr>
        <p:spPr>
          <a:xfrm>
            <a:off x="2747877" y="3381763"/>
            <a:ext cx="6925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«СЕНІМДІ БОЛАШАҚ» ЖОБАСЫ</a:t>
            </a:r>
            <a:endParaRPr lang="ru-RU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: скругленные углы 4">
            <a:extLst>
              <a:ext uri="{FF2B5EF4-FFF2-40B4-BE49-F238E27FC236}">
                <a16:creationId xmlns:a16="http://schemas.microsoft.com/office/drawing/2014/main" id="{ED164369-5788-F09B-BD2B-1AB442ADDA75}"/>
              </a:ext>
            </a:extLst>
          </p:cNvPr>
          <p:cNvSpPr/>
          <p:nvPr/>
        </p:nvSpPr>
        <p:spPr>
          <a:xfrm>
            <a:off x="5303518" y="711901"/>
            <a:ext cx="45719" cy="2594578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13" name="Прямоугольник: скругленные углы 4">
            <a:extLst>
              <a:ext uri="{FF2B5EF4-FFF2-40B4-BE49-F238E27FC236}">
                <a16:creationId xmlns:a16="http://schemas.microsoft.com/office/drawing/2014/main" id="{F084CA08-C367-42E4-B7BC-82953B8DF35E}"/>
              </a:ext>
            </a:extLst>
          </p:cNvPr>
          <p:cNvSpPr/>
          <p:nvPr/>
        </p:nvSpPr>
        <p:spPr>
          <a:xfrm>
            <a:off x="1151302" y="3826379"/>
            <a:ext cx="3193151" cy="413438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Жобаның міндеттері</a:t>
            </a:r>
          </a:p>
        </p:txBody>
      </p:sp>
      <p:sp>
        <p:nvSpPr>
          <p:cNvPr id="14" name="Прямоугольник: скругленные углы 4">
            <a:extLst>
              <a:ext uri="{FF2B5EF4-FFF2-40B4-BE49-F238E27FC236}">
                <a16:creationId xmlns:a16="http://schemas.microsoft.com/office/drawing/2014/main" id="{BBD8EFB3-BA23-4DA8-BA26-98C7F0B155AC}"/>
              </a:ext>
            </a:extLst>
          </p:cNvPr>
          <p:cNvSpPr/>
          <p:nvPr/>
        </p:nvSpPr>
        <p:spPr>
          <a:xfrm>
            <a:off x="192239" y="4329003"/>
            <a:ext cx="5111279" cy="2359006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KZ" sz="13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Оқушыларға тұлғалық даму мен өзін-өзі тану дағдыларын қалыптастыру;</a:t>
            </a:r>
            <a:endParaRPr lang="kk-KZ" sz="13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KZ" sz="13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Оқушыларға болашаққа дайын болу үшін қажетті өмірлік дағдыларды (қаржылық сауаттылық, уақытты тиімді пайдалану, тұлғалық даму, дұрыс шешім қабылдау</a:t>
            </a:r>
            <a:r>
              <a:rPr lang="kk-KZ" sz="13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кәсіби бағдарлау</a:t>
            </a:r>
            <a:r>
              <a:rPr lang="ru-KZ" sz="13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және т.б.) үйрету;</a:t>
            </a:r>
            <a:endParaRPr lang="kk-KZ" sz="13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KZ" sz="13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Адамгершілік құндылықтарды дәріптеу: өзара құрмет, адалдық, еңбекқорлық, жауапкершілік және т.б.;</a:t>
            </a:r>
            <a:endParaRPr lang="kk-KZ" sz="13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KZ" sz="13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Қоғамдағы және өмірдегі қиындықтармен күресуге көмектесу үшін психологиялық және әлеуметтік дағдыларды дамыту.</a:t>
            </a:r>
            <a:endParaRPr lang="en-US" sz="13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: скругленные углы 4">
            <a:extLst>
              <a:ext uri="{FF2B5EF4-FFF2-40B4-BE49-F238E27FC236}">
                <a16:creationId xmlns:a16="http://schemas.microsoft.com/office/drawing/2014/main" id="{81F4DB3F-FC40-4DFE-94C9-E467ED6F2098}"/>
              </a:ext>
            </a:extLst>
          </p:cNvPr>
          <p:cNvSpPr/>
          <p:nvPr/>
        </p:nvSpPr>
        <p:spPr>
          <a:xfrm>
            <a:off x="5916438" y="3826379"/>
            <a:ext cx="2351788" cy="419334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Жобаның мақсаты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: скругленные углы 4">
            <a:extLst>
              <a:ext uri="{FF2B5EF4-FFF2-40B4-BE49-F238E27FC236}">
                <a16:creationId xmlns:a16="http://schemas.microsoft.com/office/drawing/2014/main" id="{18B823DE-CEE5-4043-B0BA-910E33A5390C}"/>
              </a:ext>
            </a:extLst>
          </p:cNvPr>
          <p:cNvSpPr/>
          <p:nvPr/>
        </p:nvSpPr>
        <p:spPr>
          <a:xfrm>
            <a:off x="5495761" y="4355010"/>
            <a:ext cx="3193151" cy="2360637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FA76D6C-AD3E-48A7-A7A2-A232A3E935AA}"/>
              </a:ext>
            </a:extLst>
          </p:cNvPr>
          <p:cNvSpPr txBox="1"/>
          <p:nvPr/>
        </p:nvSpPr>
        <p:spPr>
          <a:xfrm>
            <a:off x="5673638" y="4533772"/>
            <a:ext cx="2837397" cy="2003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kk-KZ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Оқушыларға өмірде қажетті дағдыларды, адамгершілік құндылықтар мен жауапкершілікті тәрбиелеу арқылы, болашақ өмірге бейімдей отырып, өмірлік дағдыларды үйрету, дұрыс шешімдер қабылдауға, қоғамда өз орнын табуға және өз өмірін тиімді басқаруға бағыттау.</a:t>
            </a:r>
            <a:endParaRPr lang="en-US" sz="1300" kern="1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: скругленные углы 4">
            <a:extLst>
              <a:ext uri="{FF2B5EF4-FFF2-40B4-BE49-F238E27FC236}">
                <a16:creationId xmlns:a16="http://schemas.microsoft.com/office/drawing/2014/main" id="{7A2A568E-057B-4AB2-9CE9-D777FA559F76}"/>
              </a:ext>
            </a:extLst>
          </p:cNvPr>
          <p:cNvSpPr/>
          <p:nvPr/>
        </p:nvSpPr>
        <p:spPr>
          <a:xfrm>
            <a:off x="9301830" y="3784682"/>
            <a:ext cx="2351788" cy="455135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Жобаның енген мектептер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: скругленные углы 4">
            <a:extLst>
              <a:ext uri="{FF2B5EF4-FFF2-40B4-BE49-F238E27FC236}">
                <a16:creationId xmlns:a16="http://schemas.microsoft.com/office/drawing/2014/main" id="{2699006D-D019-42C5-BB70-7259D44F8524}"/>
              </a:ext>
            </a:extLst>
          </p:cNvPr>
          <p:cNvSpPr/>
          <p:nvPr/>
        </p:nvSpPr>
        <p:spPr>
          <a:xfrm>
            <a:off x="8881153" y="4355010"/>
            <a:ext cx="3193151" cy="2360637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66EDE59-ED48-48A2-AD37-EAEDB7671B48}"/>
              </a:ext>
            </a:extLst>
          </p:cNvPr>
          <p:cNvSpPr txBox="1"/>
          <p:nvPr/>
        </p:nvSpPr>
        <p:spPr>
          <a:xfrm>
            <a:off x="8978759" y="4581220"/>
            <a:ext cx="2997931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Ақтау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қаласы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№6, №24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жалпы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білім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беретін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мектебі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kk-KZ" sz="1300" kern="1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Жаңаөзен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қаласы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№2, №19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жалпы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білім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беретін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мектебі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kk-KZ" sz="1300" kern="1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Мұнайлы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ауданы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№4, №17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жалпы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білім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беретін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300" kern="1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мектебі</a:t>
            </a:r>
            <a:r>
              <a:rPr lang="ru-RU" sz="1300" kern="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en-US" sz="1400" kern="100" dirty="0">
              <a:solidFill>
                <a:srgbClr val="016088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1E1EB19-8386-4B9F-BFEE-175B31DB856D}"/>
              </a:ext>
            </a:extLst>
          </p:cNvPr>
          <p:cNvSpPr txBox="1"/>
          <p:nvPr/>
        </p:nvSpPr>
        <p:spPr>
          <a:xfrm>
            <a:off x="368529" y="968029"/>
            <a:ext cx="47587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«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Дәуірдің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дара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ұстазы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атты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мен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әдебиеті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пәнінің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жас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педагогтеріне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арналған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облыстық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олимпиадасы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451C594-ECC7-4210-ABFF-5B61AE4B6069}"/>
              </a:ext>
            </a:extLst>
          </p:cNvPr>
          <p:cNvSpPr txBox="1"/>
          <p:nvPr/>
        </p:nvSpPr>
        <p:spPr>
          <a:xfrm>
            <a:off x="368529" y="1834127"/>
            <a:ext cx="47587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мен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әдебиеті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пәні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мұғалімдеріне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арналған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Әбіштану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олимпиадасы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2551914-00D6-493F-8EDD-5A43F020A003}"/>
              </a:ext>
            </a:extLst>
          </p:cNvPr>
          <p:cNvSpPr txBox="1"/>
          <p:nvPr/>
        </p:nvSpPr>
        <p:spPr>
          <a:xfrm>
            <a:off x="5495761" y="964876"/>
            <a:ext cx="6327708" cy="1800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600"/>
              </a:spcAft>
              <a:buAutoNum type="arabicPeriod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DalaSkills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2025»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өңіраралық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кәсіби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шеберлік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чемпионаты;</a:t>
            </a:r>
          </a:p>
          <a:p>
            <a:pPr marL="342900" indent="-342900" algn="just">
              <a:spcAft>
                <a:spcPts val="600"/>
              </a:spcAft>
              <a:buAutoNum type="arabicPeriod"/>
            </a:pP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Жас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мамандар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арасында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облыстық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дебат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байқауы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spcAft>
                <a:spcPts val="600"/>
              </a:spcAft>
              <a:buAutoNum type="arabicPeriod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Үздік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өндірістік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оқыту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шебері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өндірістік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оқыту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шеберлері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арасында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облыстық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байқауы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spcAft>
                <a:spcPts val="600"/>
              </a:spcAft>
              <a:buAutoNum type="arabicPeriod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Жаңа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TYNYS"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жас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мамандардың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облыстық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педагогикалық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фристайлы (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байқау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8D93A2-5E64-44EE-9EDD-7DE42C1E864E}"/>
              </a:ext>
            </a:extLst>
          </p:cNvPr>
          <p:cNvSpPr txBox="1"/>
          <p:nvPr/>
        </p:nvSpPr>
        <p:spPr>
          <a:xfrm>
            <a:off x="368529" y="2528280"/>
            <a:ext cx="475870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«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Өрлеу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жобасы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2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AC880-2D26-A9F7-492E-1AB8C645F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C7AFCF-0AB1-4EF3-4053-7B24652EAC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90"/>
            <a:ext cx="12192000" cy="6855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18F0AE-1036-B284-1C42-D1281AE9A2C4}"/>
              </a:ext>
            </a:extLst>
          </p:cNvPr>
          <p:cNvSpPr txBox="1"/>
          <p:nvPr/>
        </p:nvSpPr>
        <p:spPr>
          <a:xfrm>
            <a:off x="1074644" y="179293"/>
            <a:ext cx="10042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chemeClr val="bg1"/>
                </a:solidFill>
                <a:latin typeface="Arial KZ" panose="020B0604020202020204" pitchFamily="34" charset="0"/>
                <a:ea typeface="Arial KZ" panose="020B0604020202020204" pitchFamily="34" charset="0"/>
              </a:rPr>
              <a:t>ӘЛЕУМЕТТІК ЖЕЛІЛЕР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1B959B-E264-271D-F532-F5279C36BB84}"/>
              </a:ext>
            </a:extLst>
          </p:cNvPr>
          <p:cNvSpPr txBox="1"/>
          <p:nvPr/>
        </p:nvSpPr>
        <p:spPr>
          <a:xfrm>
            <a:off x="3256212" y="4534409"/>
            <a:ext cx="56795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БАСТАМА. ІЗДЕНІС. НӘТИЖЕ.</a:t>
            </a:r>
            <a:endParaRPr lang="ru-RU" sz="14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: скругленные углы 4">
            <a:extLst>
              <a:ext uri="{FF2B5EF4-FFF2-40B4-BE49-F238E27FC236}">
                <a16:creationId xmlns:a16="http://schemas.microsoft.com/office/drawing/2014/main" id="{8F5BAC25-2DE0-7E45-5652-D564EC9DB419}"/>
              </a:ext>
            </a:extLst>
          </p:cNvPr>
          <p:cNvSpPr/>
          <p:nvPr/>
        </p:nvSpPr>
        <p:spPr>
          <a:xfrm>
            <a:off x="313765" y="4472854"/>
            <a:ext cx="11537576" cy="430888"/>
          </a:xfrm>
          <a:prstGeom prst="roundRect">
            <a:avLst/>
          </a:prstGeom>
          <a:noFill/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3EA0D1D-215B-887F-B74E-2A56EAB144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4670"/>
          <a:stretch/>
        </p:blipFill>
        <p:spPr>
          <a:xfrm>
            <a:off x="0" y="5662251"/>
            <a:ext cx="12192000" cy="1050923"/>
          </a:xfrm>
          <a:prstGeom prst="rect">
            <a:avLst/>
          </a:prstGeom>
        </p:spPr>
      </p:pic>
      <p:sp>
        <p:nvSpPr>
          <p:cNvPr id="25" name="Прямоугольник: скругленные углы 4">
            <a:extLst>
              <a:ext uri="{FF2B5EF4-FFF2-40B4-BE49-F238E27FC236}">
                <a16:creationId xmlns:a16="http://schemas.microsoft.com/office/drawing/2014/main" id="{91A7AE9C-0728-B73C-D470-535F636C43CF}"/>
              </a:ext>
            </a:extLst>
          </p:cNvPr>
          <p:cNvSpPr/>
          <p:nvPr/>
        </p:nvSpPr>
        <p:spPr>
          <a:xfrm rot="16200000" flipH="1">
            <a:off x="6073139" y="-1873992"/>
            <a:ext cx="45719" cy="12192001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17CFE6-844C-F817-3E18-4E8040902EE2}"/>
              </a:ext>
            </a:extLst>
          </p:cNvPr>
          <p:cNvSpPr txBox="1"/>
          <p:nvPr/>
        </p:nvSpPr>
        <p:spPr>
          <a:xfrm>
            <a:off x="3256212" y="5201558"/>
            <a:ext cx="56795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rgbClr val="016088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ЖЕТІСТІКТЕР ТУРАЛЫ БЕЙНЕРОЛИК</a:t>
            </a:r>
            <a:endParaRPr lang="ru-RU" sz="1400" b="1" dirty="0">
              <a:solidFill>
                <a:srgbClr val="016088"/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B61E6FDF-B53A-F374-9302-FC8CEEC3C5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55" y="5052883"/>
            <a:ext cx="582196" cy="58219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FED7DE-F1AA-4961-9024-F371DB2C2F6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5" b="10112"/>
          <a:stretch/>
        </p:blipFill>
        <p:spPr>
          <a:xfrm>
            <a:off x="282650" y="1044508"/>
            <a:ext cx="1726870" cy="285682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DA80C46-253F-444A-8597-303063086D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13" y="1044508"/>
            <a:ext cx="1862867" cy="285682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38563D4-4EF9-4DA6-AFCA-9A33937187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77" y="1044508"/>
            <a:ext cx="1726870" cy="2856824"/>
          </a:xfrm>
          <a:prstGeom prst="rect">
            <a:avLst/>
          </a:prstGeom>
        </p:spPr>
      </p:pic>
      <p:sp>
        <p:nvSpPr>
          <p:cNvPr id="21" name="Прямоугольник: скругленные углы 4">
            <a:extLst>
              <a:ext uri="{FF2B5EF4-FFF2-40B4-BE49-F238E27FC236}">
                <a16:creationId xmlns:a16="http://schemas.microsoft.com/office/drawing/2014/main" id="{07740483-15C5-4B13-BE0B-8857FC930464}"/>
              </a:ext>
            </a:extLst>
          </p:cNvPr>
          <p:cNvSpPr/>
          <p:nvPr/>
        </p:nvSpPr>
        <p:spPr>
          <a:xfrm>
            <a:off x="5930941" y="890581"/>
            <a:ext cx="6150224" cy="284224"/>
          </a:xfrm>
          <a:prstGeom prst="roundRect">
            <a:avLst/>
          </a:prstGeom>
          <a:solidFill>
            <a:srgbClr val="016088"/>
          </a:solidFill>
          <a:ln w="28575" cap="flat" cmpd="sng" algn="ctr">
            <a:solidFill>
              <a:srgbClr val="016088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kk-KZ" sz="1600" b="1" dirty="0">
                <a:solidFill>
                  <a:schemeClr val="bg1"/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ӘЛЕУМЕТТІК ЖЕЛІЛЕР</a:t>
            </a:r>
          </a:p>
        </p:txBody>
      </p:sp>
      <p:pic>
        <p:nvPicPr>
          <p:cNvPr id="22" name="Picture 4" descr="Globe Generic gradient fill icon">
            <a:extLst>
              <a:ext uri="{FF2B5EF4-FFF2-40B4-BE49-F238E27FC236}">
                <a16:creationId xmlns:a16="http://schemas.microsoft.com/office/drawing/2014/main" id="{FF1F45DF-4207-4C08-A14C-6CBA48D35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558" y="1263820"/>
            <a:ext cx="347989" cy="34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C5B45AD-978A-48A4-A461-2AB9591F35CD}"/>
              </a:ext>
            </a:extLst>
          </p:cNvPr>
          <p:cNvSpPr txBox="1"/>
          <p:nvPr/>
        </p:nvSpPr>
        <p:spPr>
          <a:xfrm>
            <a:off x="6299218" y="1271660"/>
            <a:ext cx="17691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umcdo.edu.kz/</a:t>
            </a:r>
            <a:r>
              <a:rPr lang="en-US" sz="1400" b="1" dirty="0" err="1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kz</a:t>
            </a:r>
            <a:r>
              <a:rPr lang="kk-KZ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KZ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EDBA4C0-A5B2-41F6-86CE-94A66C0DD904}"/>
              </a:ext>
            </a:extLst>
          </p:cNvPr>
          <p:cNvSpPr txBox="1"/>
          <p:nvPr/>
        </p:nvSpPr>
        <p:spPr>
          <a:xfrm>
            <a:off x="5920068" y="1766711"/>
            <a:ext cx="190590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Кіру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Визиты</a:t>
            </a:r>
            <a:endParaRPr lang="ru-RU" sz="1400" dirty="0"/>
          </a:p>
        </p:txBody>
      </p:sp>
      <p:pic>
        <p:nvPicPr>
          <p:cNvPr id="29" name="Picture 4" descr="FACEBOOK иконки. Скачать бесплатно иконки FACEBOOK">
            <a:extLst>
              <a:ext uri="{FF2B5EF4-FFF2-40B4-BE49-F238E27FC236}">
                <a16:creationId xmlns:a16="http://schemas.microsoft.com/office/drawing/2014/main" id="{DBF13982-122F-408E-8CAB-E1A488933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557" y="2208745"/>
            <a:ext cx="347989" cy="31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18E49AB-97C0-469F-BEBD-AE47118D9CB8}"/>
              </a:ext>
            </a:extLst>
          </p:cNvPr>
          <p:cNvSpPr txBox="1"/>
          <p:nvPr/>
        </p:nvSpPr>
        <p:spPr>
          <a:xfrm>
            <a:off x="6300383" y="2243772"/>
            <a:ext cx="235384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facebook.com/</a:t>
            </a:r>
            <a:r>
              <a:rPr lang="ru-RU" sz="1400" b="1" u="sng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ocumdo</a:t>
            </a:r>
            <a:r>
              <a:rPr lang="ru-RU" sz="14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82AF700-3236-4664-8B38-E09D0676ECED}"/>
              </a:ext>
            </a:extLst>
          </p:cNvPr>
          <p:cNvSpPr txBox="1"/>
          <p:nvPr/>
        </p:nvSpPr>
        <p:spPr>
          <a:xfrm>
            <a:off x="5915899" y="2662125"/>
            <a:ext cx="325660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Жария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қамту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охват </a:t>
            </a:r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пуб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Жазылушы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подписчики</a:t>
            </a:r>
          </a:p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Жарияланым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публикации</a:t>
            </a:r>
          </a:p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Көру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Просмотры</a:t>
            </a:r>
            <a:endParaRPr lang="ru-RU" sz="1400" dirty="0"/>
          </a:p>
        </p:txBody>
      </p:sp>
      <p:pic>
        <p:nvPicPr>
          <p:cNvPr id="32" name="Picture 2" descr="Инстаграм Лого Png - 48 фото и картинок">
            <a:extLst>
              <a:ext uri="{FF2B5EF4-FFF2-40B4-BE49-F238E27FC236}">
                <a16:creationId xmlns:a16="http://schemas.microsoft.com/office/drawing/2014/main" id="{0667B3B8-7C17-4460-9C92-A22E157ED2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" t="3489" r="50865" b="3814"/>
          <a:stretch/>
        </p:blipFill>
        <p:spPr bwMode="auto">
          <a:xfrm>
            <a:off x="9028096" y="1266471"/>
            <a:ext cx="343253" cy="34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75D6ECB-2FBB-4858-A0D1-9B2B93522F48}"/>
              </a:ext>
            </a:extLst>
          </p:cNvPr>
          <p:cNvSpPr txBox="1"/>
          <p:nvPr/>
        </p:nvSpPr>
        <p:spPr>
          <a:xfrm>
            <a:off x="9466645" y="1271985"/>
            <a:ext cx="238469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 err="1">
                <a:latin typeface="Arial" panose="020B0604020202020204" pitchFamily="34" charset="0"/>
                <a:hlinkClick r:id="rId12"/>
              </a:rPr>
              <a:t>mangystau_obl_adistemelik</a:t>
            </a:r>
            <a:r>
              <a:rPr lang="kk-KZ" sz="1400" dirty="0">
                <a:latin typeface="Arial" panose="020B0604020202020204" pitchFamily="34" charset="0"/>
              </a:rPr>
              <a:t> </a:t>
            </a:r>
            <a:endParaRPr lang="ru-RU" sz="14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B7F7C6B-FD3B-45E2-AB07-DE8BE4BD1040}"/>
              </a:ext>
            </a:extLst>
          </p:cNvPr>
          <p:cNvSpPr txBox="1"/>
          <p:nvPr/>
        </p:nvSpPr>
        <p:spPr>
          <a:xfrm>
            <a:off x="8125126" y="2676302"/>
            <a:ext cx="105820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39 401</a:t>
            </a:r>
          </a:p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6 809</a:t>
            </a:r>
          </a:p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461</a:t>
            </a:r>
          </a:p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309 301</a:t>
            </a:r>
          </a:p>
          <a:p>
            <a:pPr algn="ctr"/>
            <a:endParaRPr lang="kk-KZ" sz="1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5103EB7-76E9-4236-8CCC-419CB592A607}"/>
              </a:ext>
            </a:extLst>
          </p:cNvPr>
          <p:cNvSpPr txBox="1"/>
          <p:nvPr/>
        </p:nvSpPr>
        <p:spPr>
          <a:xfrm>
            <a:off x="9028097" y="1721483"/>
            <a:ext cx="25397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Жария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қамту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охват </a:t>
            </a:r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пуб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Жазылушы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подписчики</a:t>
            </a:r>
          </a:p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Жарияланым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публикации</a:t>
            </a:r>
          </a:p>
          <a:p>
            <a:r>
              <a:rPr lang="ru-RU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Көру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Просмотры</a:t>
            </a:r>
            <a:endParaRPr lang="ru-RU" sz="14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93DD9BC-C763-40B9-B09D-4A6FE3BF0A55}"/>
              </a:ext>
            </a:extLst>
          </p:cNvPr>
          <p:cNvSpPr txBox="1"/>
          <p:nvPr/>
        </p:nvSpPr>
        <p:spPr>
          <a:xfrm>
            <a:off x="11211741" y="1736714"/>
            <a:ext cx="105820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19 314</a:t>
            </a:r>
          </a:p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4 236</a:t>
            </a:r>
          </a:p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429</a:t>
            </a:r>
          </a:p>
          <a:p>
            <a:pPr algn="ctr"/>
            <a:r>
              <a:rPr lang="kk-KZ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239 018</a:t>
            </a:r>
          </a:p>
          <a:p>
            <a:pPr algn="ctr"/>
            <a:endParaRPr lang="kk-KZ" sz="1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753487B-ED50-4BEF-A8CD-9CD6D4346177}"/>
              </a:ext>
            </a:extLst>
          </p:cNvPr>
          <p:cNvSpPr txBox="1"/>
          <p:nvPr/>
        </p:nvSpPr>
        <p:spPr>
          <a:xfrm>
            <a:off x="8111027" y="1540776"/>
            <a:ext cx="1058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k-KZ" sz="1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 KZ" panose="020B0604020202020204" pitchFamily="34" charset="0"/>
                <a:cs typeface="Arial" panose="020B0604020202020204" pitchFamily="34" charset="0"/>
              </a:rPr>
              <a:t>91 354</a:t>
            </a:r>
            <a:endParaRPr lang="kk-KZ" sz="1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 KZ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4219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2691</TotalTime>
  <Words>836</Words>
  <Application>Microsoft Office PowerPoint</Application>
  <PresentationFormat>Широкоэкранный</PresentationFormat>
  <Paragraphs>366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Arial KZ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Student Databoom</dc:creator>
  <cp:lastModifiedBy>Пользователь</cp:lastModifiedBy>
  <cp:revision>133</cp:revision>
  <cp:lastPrinted>2024-12-23T11:23:51Z</cp:lastPrinted>
  <dcterms:created xsi:type="dcterms:W3CDTF">2024-11-15T08:09:26Z</dcterms:created>
  <dcterms:modified xsi:type="dcterms:W3CDTF">2025-12-25T14:05:57Z</dcterms:modified>
</cp:coreProperties>
</file>