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72" r:id="rId3"/>
    <p:sldId id="275" r:id="rId4"/>
    <p:sldId id="278" r:id="rId5"/>
    <p:sldId id="280" r:id="rId6"/>
    <p:sldId id="266" r:id="rId7"/>
    <p:sldId id="281" r:id="rId8"/>
    <p:sldId id="282" r:id="rId9"/>
    <p:sldId id="283" r:id="rId10"/>
    <p:sldId id="28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k-KZ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A89ABE-8B65-4EE3-A635-9DD5F5B4EA07}" type="datetimeFigureOut">
              <a:rPr lang="kk-KZ" smtClean="0"/>
              <a:pPr/>
              <a:t>13.08.2020</a:t>
            </a:fld>
            <a:endParaRPr lang="kk-KZ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k-KZ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k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0554C2-6772-4982-AD47-BE2CCEF8EEC1}" type="slidenum">
              <a:rPr lang="kk-KZ" smtClean="0"/>
              <a:pPr/>
              <a:t>‹#›</a:t>
            </a:fld>
            <a:endParaRPr lang="kk-K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bilimland.kz/kk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imektep.kz/kz/tegin" TargetMode="Externa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ovo\Desktop\рамки\s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60648" y="-963488"/>
            <a:ext cx="11430000" cy="853440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-684584" y="1943254"/>
            <a:ext cx="102251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Қашықтан оқыту жайлы 1 сынып ата-аналарына кеңестер</a:t>
            </a:r>
            <a:endParaRPr kumimoji="0" lang="kk-K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67944" y="443711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Мұнайлы ауданы </a:t>
            </a:r>
          </a:p>
          <a:p>
            <a:pPr algn="ctr">
              <a:buNone/>
            </a:pP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№2 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орта мектеп  </a:t>
            </a:r>
            <a:endParaRPr lang="kk-K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бастауыш 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сынып мұғалімі</a:t>
            </a:r>
          </a:p>
          <a:p>
            <a:pPr algn="ctr">
              <a:buNone/>
            </a:pP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 Медетбаева Алтынкуль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4" name="Picture 6" descr="C:\Users\lenovo\Desktop\рамки\s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838200"/>
            <a:ext cx="11430000" cy="8534400"/>
          </a:xfrm>
          <a:prstGeom prst="rect">
            <a:avLst/>
          </a:prstGeom>
          <a:noFill/>
        </p:spPr>
      </p:pic>
      <p:pic>
        <p:nvPicPr>
          <p:cNvPr id="27650" name="Picture 2" descr="https://st.depositphotos.com/1010735/2289/v/950/depositphotos_22897220-stock-illustration-set-of-numbered-paper-stickers.jpg"/>
          <p:cNvPicPr>
            <a:picLocks noChangeAspect="1" noChangeArrowheads="1"/>
          </p:cNvPicPr>
          <p:nvPr/>
        </p:nvPicPr>
        <p:blipFill>
          <a:blip r:embed="rId3" cstate="print"/>
          <a:srcRect t="4249" r="6681" b="7263"/>
          <a:stretch>
            <a:fillRect/>
          </a:stretch>
        </p:blipFill>
        <p:spPr bwMode="auto">
          <a:xfrm>
            <a:off x="-828600" y="809328"/>
            <a:ext cx="10873208" cy="629208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339752" y="0"/>
            <a:ext cx="47525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3200" b="1" dirty="0" smtClean="0">
                <a:latin typeface="Times New Roman" pitchFamily="18" charset="0"/>
                <a:cs typeface="Times New Roman" pitchFamily="18" charset="0"/>
              </a:rPr>
              <a:t>Сабаққа дайындық</a:t>
            </a:r>
            <a:endParaRPr lang="kk-K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836712"/>
            <a:ext cx="3168352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1400" dirty="0" smtClean="0"/>
              <a:t>Балаңызбен күн тәртібін жасаңыз. Күн тәртібі-балаңызға уақытты тиімді өткізуге көмектеседі. Реттелген күн тәртібі баланың оқу үлгеріміне ғана емес, денсаулығына да оң әсер етеді. Сол себепті күн тәртібін жүйелеу, сақтау өте маңызды</a:t>
            </a:r>
            <a:endParaRPr lang="kk-KZ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3212976"/>
            <a:ext cx="31683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Балаңыз дұрыс тамақтанып, жақсы ұйықтауын қадағалаңыз. ҚР Денсаулық сақтау министрлігінің мәліметінше, 1-4-сыныпта оқушылар үшін түнгі ұйқының шамаланған нормасы 10 сағат болуы керек</a:t>
            </a:r>
            <a:endParaRPr lang="kk-K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539552" y="5661248"/>
            <a:ext cx="27363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Балаңызға тыныш,қолайлы, қашықтықтан оқуына еш кедергі келтірмейтін жайлы орын дайындап беріңіз.</a:t>
            </a:r>
            <a:endParaRPr kumimoji="0" lang="kk-KZ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6444208" y="1196752"/>
            <a:ext cx="26997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Сабақ кестесін көрінетін жерге іліп қойыңыз.</a:t>
            </a:r>
            <a:endParaRPr kumimoji="0" lang="kk-KZ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6372200" y="3501008"/>
            <a:ext cx="32403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Оқулықтарын, тағы да басқа керек заттарын өз орнына, яғни үстелдің сол жағына реттеп қоюға дағдыландырған дұрыс.</a:t>
            </a:r>
            <a:endParaRPr kumimoji="0" lang="kk-KZ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79704" y="5805264"/>
            <a:ext cx="266429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1400" dirty="0" smtClean="0">
                <a:latin typeface="Times New Roman" pitchFamily="18" charset="0"/>
                <a:cs typeface="Times New Roman" pitchFamily="18" charset="0"/>
              </a:rPr>
              <a:t>Компьютер немесе телефон толық қуатталуын, кешкісін бәрін дайындап қойған жөн.</a:t>
            </a:r>
            <a:endParaRPr lang="kk-KZ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0" name="Picture 10" descr="C:\Users\lenovo\Desktop\рамки\s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838200"/>
            <a:ext cx="11430000" cy="8534400"/>
          </a:xfrm>
          <a:prstGeom prst="rect">
            <a:avLst/>
          </a:prstGeom>
          <a:noFill/>
        </p:spPr>
      </p:pic>
      <p:pic>
        <p:nvPicPr>
          <p:cNvPr id="30722" name="Picture 2" descr="https://cdn1.vectorstock.com/i/1000x1000/36/65/infographics-paper-design-vector-3913665.jpg"/>
          <p:cNvPicPr>
            <a:picLocks noChangeAspect="1" noChangeArrowheads="1"/>
          </p:cNvPicPr>
          <p:nvPr/>
        </p:nvPicPr>
        <p:blipFill>
          <a:blip r:embed="rId3" cstate="print"/>
          <a:srcRect l="36399" t="3747" r="12491" b="30682"/>
          <a:stretch>
            <a:fillRect/>
          </a:stretch>
        </p:blipFill>
        <p:spPr bwMode="auto">
          <a:xfrm>
            <a:off x="0" y="1124744"/>
            <a:ext cx="9324528" cy="5112568"/>
          </a:xfrm>
          <a:prstGeom prst="rect">
            <a:avLst/>
          </a:prstGeom>
          <a:noFill/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1331640" y="332656"/>
            <a:ext cx="6300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Сабақ басталмастан бұрын</a:t>
            </a:r>
            <a:endParaRPr kumimoji="0" lang="kk-K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467544" y="1268760"/>
            <a:ext cx="784887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kk-KZ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</a:t>
            </a: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бөлмеде қатаң тыныштық сақталуы тиіс, басқа дыбыстарды өшіріңіз;</a:t>
            </a:r>
            <a:endParaRPr kumimoji="0" lang="kk-K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611560" y="2564904"/>
            <a:ext cx="784887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сабақ уақытында отбасындағы басқа балалар мен үй жануарларының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кедергі келтірмеуін назарда ұстаңыз;</a:t>
            </a:r>
            <a:endParaRPr kumimoji="0" lang="kk-K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467544" y="3789040"/>
            <a:ext cx="835292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сабақ барысында балалардың бөлмеден шықпауы, орынсыз тамақтанбауы,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kk-KZ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kk-KZ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басқа бөгде заттарға алаңдамауы, онлайн сабақтан шығып кетпеуін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kk-KZ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kk-KZ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бақылаңыз;</a:t>
            </a:r>
            <a:endParaRPr kumimoji="0" lang="kk-K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539552" y="5229200"/>
            <a:ext cx="828092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баланы сабағы басталатын кезде әр нәрсеге жұмсап, көңілін алаңдатпай, сабаққа дайындалуына жеткілікті жағдай жасаған жөн.</a:t>
            </a:r>
            <a:endParaRPr kumimoji="0" lang="kk-K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lenovo\Desktop\рамки\s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6632" y="-675456"/>
            <a:ext cx="11430000" cy="8534400"/>
          </a:xfrm>
          <a:prstGeom prst="rect">
            <a:avLst/>
          </a:prstGeom>
          <a:noFill/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323528" y="0"/>
            <a:ext cx="9468544" cy="710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kk-K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lang="kk-KZ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kk-KZ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</a:t>
            </a:r>
            <a:r>
              <a:rPr kumimoji="0" lang="kk-K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Сабақ өтіп жатқанда: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kk-K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</a:t>
            </a: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сабаққа күн сайын уақытында қосылу;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оқушы мұғалімнің нұсқауларын қатаң орындау;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мұғалім сабақ түсіндіргеннен кейін ғана сұрақ қою;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сабақ түсіндірген кезде ата-аналар мен балаларға чатта жазуға тыйым салынады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kk-KZ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(тек дыбыс болмай, естілмей қалған жағдайда ғана рұқсат беріледі);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балаға жауап бергенде орнынан тұрудың қажеті жоқ;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мұғалімнің рұқсатынсыз суретке, бейнетаспаға түсіруге, жүргізілген сабақты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kk-KZ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kk-KZ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әлеуметтік желілерде жариялауға болмайды;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сабақ барысында ата-аналарға араласпағаны жөн;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сабақта оқушының себепсіз қатыспай қалғаны үшін ата-ана жауап береді.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күн сайын кестеге сәйкес ТВ-сабақтарының трансляциясын қарауға міндетті.;</a:t>
            </a:r>
            <a:b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kk-K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kk-K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kumimoji="0" lang="kk-K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lenovo\Desktop\рамки\s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44624" y="-675456"/>
            <a:ext cx="11430000" cy="8534400"/>
          </a:xfrm>
          <a:prstGeom prst="rect">
            <a:avLst/>
          </a:prstGeom>
          <a:noFill/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-900608" y="1484784"/>
            <a:ext cx="11161240" cy="57275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kumimoji="0" lang="kk-K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kk-KZ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kk-KZ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kk-KZ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Сабақ біткен бойда баланы отырғызып қойып оқу тапсырмасын  дайындалтпаңыз. Олар да 2-3 сағат ойнап, демалған жөн, түсте ұйықтап тынықсын. </a:t>
            </a: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Сабаққа әзірленіп жатқан баланың желкесінен төніп тұрмаңыз. Дөрекі сөйлемеңіз. Одан да көмектесіп, бірлесіп дайындалыңыз. </a:t>
            </a: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Балаңызды бөлмей тыңдаңыз, жаттауға, есте сақтауға берілген тапсырманы айтып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kk-KZ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kk-KZ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шықсын;</a:t>
            </a: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Жазуға берілген мәтінді асықпай бірге оқыңыз;</a:t>
            </a: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Оқулықтағы сұрақтар бойынша сұраңыз;</a:t>
            </a: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Балаға баға емес білімнің маңыздылығын, не үшін қажеттігін түсіндіріңіз.</a:t>
            </a: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«Бүгін жаңа не білдік?» деп сұрап отыру қажет.</a:t>
            </a: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Балаңыздың аз уақыт онлайн болуын, көп уақытын өз бетімен жұмыс жасауын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kk-KZ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kk-KZ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қадағалаңыз; </a:t>
            </a: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Ең дұрысы дайын жауапты бермеңіз, керісінше бағыт беріңіз және уақытында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kk-KZ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kk-KZ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балаңызбен</a:t>
            </a:r>
            <a:r>
              <a:rPr kumimoji="0" lang="kk-KZ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бірге мақсатқа жетудің дұрыс және қате жолдарын талдаңыз.</a:t>
            </a: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Тапсырмаларын уақытында орындап, мұғаліммен кері байланыста болуын қадағалаңыз; </a:t>
            </a: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Бір мезгілдіе барлық сабаққа әзірлену талап етпеңіз. Әр сабаққа әзірленген кезде үзіліс жасау дұрыс; </a:t>
            </a: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Баланың бос уақытын құр өткізбей, оны мазмұнды әрі, пайдалы етіп өткізуге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kk-KZ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kk-KZ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көмектесіңіз.</a:t>
            </a: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39752" y="548680"/>
            <a:ext cx="47602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Сабаққа дайындалған кезде</a:t>
            </a:r>
            <a:endParaRPr lang="kk-KZ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otvet.imgsmail.ru/download/18981948_70b186d0c33b33184038607d31f34c4f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08720"/>
            <a:ext cx="3816424" cy="2129565"/>
          </a:xfrm>
          <a:prstGeom prst="rect">
            <a:avLst/>
          </a:prstGeom>
          <a:noFill/>
        </p:spPr>
      </p:pic>
      <p:pic>
        <p:nvPicPr>
          <p:cNvPr id="10241" name="Picture 1" descr="C:\Users\lenovo\Desktop\рамки\s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43000" y="-838200"/>
            <a:ext cx="11430000" cy="8534400"/>
          </a:xfrm>
          <a:prstGeom prst="rect">
            <a:avLst/>
          </a:prstGeom>
          <a:noFill/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-396552" y="332656"/>
            <a:ext cx="9540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Балаға </a:t>
            </a:r>
            <a:r>
              <a:rPr kumimoji="0" lang="kk-K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қандай </a:t>
            </a:r>
            <a:r>
              <a:rPr kumimoji="0" lang="kk-K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көмек</a:t>
            </a:r>
            <a:r>
              <a:rPr kumimoji="0" lang="kk-KZ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kk-K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керектігін </a:t>
            </a:r>
            <a:r>
              <a:rPr kumimoji="0" lang="kk-K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ата-ана ескеруі </a:t>
            </a:r>
            <a:r>
              <a:rPr kumimoji="0" lang="kk-K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тиіс</a:t>
            </a:r>
            <a:endParaRPr kumimoji="0" lang="kk-K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323528" y="1916832"/>
            <a:ext cx="3456384" cy="36933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k-K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4932040" y="2328555"/>
            <a:ext cx="3096344" cy="83099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• моральдық:</a:t>
            </a:r>
            <a:r>
              <a:rPr kumimoji="0" lang="kk-K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баланың мүмкіндігіне сенім білдіріп, әрбір жетістігіне қуаныңыз. Балаңызды оқу үлгеріміне қарамай, жақсы көретініңізді сездіріңіз.</a:t>
            </a:r>
            <a:endParaRPr kumimoji="0" lang="kk-K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1763688" y="3973125"/>
            <a:ext cx="4608512" cy="21544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k-K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https://otvet.imgsmail.ru/download/18981948_70b186d0c33b33184038607d31f34c4f_800.jpg"/>
          <p:cNvPicPr>
            <a:picLocks noChangeAspect="1" noChangeArrowheads="1"/>
          </p:cNvPicPr>
          <p:nvPr/>
        </p:nvPicPr>
        <p:blipFill>
          <a:blip r:embed="rId2" cstate="print"/>
          <a:srcRect l="3774" t="10144" r="5660" b="12085"/>
          <a:stretch>
            <a:fillRect/>
          </a:stretch>
        </p:blipFill>
        <p:spPr bwMode="auto">
          <a:xfrm>
            <a:off x="-769115" y="1556792"/>
            <a:ext cx="4959160" cy="2376264"/>
          </a:xfrm>
          <a:prstGeom prst="rect">
            <a:avLst/>
          </a:prstGeom>
          <a:noFill/>
        </p:spPr>
      </p:pic>
      <p:pic>
        <p:nvPicPr>
          <p:cNvPr id="10" name="Picture 2" descr="https://otvet.imgsmail.ru/download/18981948_70b186d0c33b33184038607d31f34c4f_800.jpg"/>
          <p:cNvPicPr>
            <a:picLocks noChangeAspect="1" noChangeArrowheads="1"/>
          </p:cNvPicPr>
          <p:nvPr/>
        </p:nvPicPr>
        <p:blipFill>
          <a:blip r:embed="rId2" cstate="print"/>
          <a:srcRect l="3774" t="10144" r="5660" b="12085"/>
          <a:stretch>
            <a:fillRect/>
          </a:stretch>
        </p:blipFill>
        <p:spPr bwMode="auto">
          <a:xfrm>
            <a:off x="4716015" y="1412776"/>
            <a:ext cx="4959160" cy="2376264"/>
          </a:xfrm>
          <a:prstGeom prst="rect">
            <a:avLst/>
          </a:prstGeom>
          <a:noFill/>
        </p:spPr>
      </p:pic>
      <p:pic>
        <p:nvPicPr>
          <p:cNvPr id="11" name="Picture 2" descr="https://otvet.imgsmail.ru/download/18981948_70b186d0c33b33184038607d31f34c4f_800.jpg"/>
          <p:cNvPicPr>
            <a:picLocks noChangeAspect="1" noChangeArrowheads="1"/>
          </p:cNvPicPr>
          <p:nvPr/>
        </p:nvPicPr>
        <p:blipFill>
          <a:blip r:embed="rId2" cstate="print"/>
          <a:srcRect l="3774" t="10144" r="5660" b="12085"/>
          <a:stretch>
            <a:fillRect/>
          </a:stretch>
        </p:blipFill>
        <p:spPr bwMode="auto">
          <a:xfrm>
            <a:off x="2170905" y="4149080"/>
            <a:ext cx="5740775" cy="2448272"/>
          </a:xfrm>
          <a:prstGeom prst="rect">
            <a:avLst/>
          </a:prstGeom>
          <a:noFill/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-324544" y="1700808"/>
            <a:ext cx="3672408" cy="150810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kk-K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материалдық</a:t>
            </a: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баланы анықтама, сөздік,  бейнетаспамен, мектептің оқу бағдарламасына сәйкес кітапшалармен қамтамасыз етіңіз.</a:t>
            </a: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5004048" y="1607894"/>
            <a:ext cx="4392488" cy="178510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kk-K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моральдық:</a:t>
            </a: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баланың мүмкіндігіне сенім білдіріп, әрбір жетістігіне қуаныңыз. Балаңызды оқу үлгеріміне қарамай, жақсы көретініңізді сездіріңіз.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Жиі 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балаңызды шыдамдылығы мен жетістігі үшін мақтап отырыңыз.</a:t>
            </a: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2483768" y="4334108"/>
            <a:ext cx="4968552" cy="2031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kk-K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эмоциональдық:</a:t>
            </a:r>
            <a:r>
              <a:rPr kumimoji="0" lang="kk-K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бала үлгермей жатса қатты сөйлемеңіз. Сабырлы, шыдамды болыңыз.</a:t>
            </a:r>
            <a:r>
              <a:rPr lang="kk-KZ" dirty="0" smtClean="0">
                <a:latin typeface="Times New Roman" pitchFamily="18" charset="0"/>
                <a:cs typeface="Times New Roman" pitchFamily="18" charset="0"/>
              </a:rPr>
              <a:t> «Егер, сен, осы сабақты орындамасаң!» деп басталатын тәртіпке шақыру баланың жүйкесіне әсер етеді. Одан да өзіңіз кірісіп, жайлап жетектеп отырыңыз.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k-K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lenovo\Desktop\рамки\s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838200"/>
            <a:ext cx="11430000" cy="8534400"/>
          </a:xfrm>
          <a:prstGeom prst="rect">
            <a:avLst/>
          </a:prstGeom>
          <a:noFill/>
        </p:spPr>
      </p:pic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467544" y="908720"/>
            <a:ext cx="8352928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Егер:</a:t>
            </a:r>
            <a:endParaRPr kumimoji="0" lang="kk-K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Баланы жиі сынасақ, жек көруді үйренеді;</a:t>
            </a:r>
            <a:endParaRPr kumimoji="0" lang="kk-K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Баланы келеке етсек, ол тұйық болып қалады;</a:t>
            </a:r>
            <a:endParaRPr kumimoji="0" lang="kk-K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Баланы мақтасақ, ол жақсылықты үйренеді;</a:t>
            </a:r>
            <a:endParaRPr kumimoji="0" lang="kk-K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Баланы қолдасақ, ол өзін бағалай білуге үйренеді;</a:t>
            </a:r>
            <a:endParaRPr kumimoji="0" lang="kk-K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Баланы кінәлай берсек, ол өзін кінәлаумен өмір сүретін болады;</a:t>
            </a:r>
            <a:endParaRPr kumimoji="0" lang="kk-K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Баланы шыдамдылықта өсірсек, ол басқаларды түсінетін болады;</a:t>
            </a:r>
            <a:endParaRPr kumimoji="0" lang="kk-K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Баланы шындыққа үйретсек, ол әділдікке үйренеді;</a:t>
            </a:r>
            <a:endParaRPr kumimoji="0" lang="kk-K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Қауіпсіздікте өссе, адамдарға сенетін болады;</a:t>
            </a:r>
            <a:endParaRPr kumimoji="0" lang="kk-K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Бала айғай-шу, ұрыс-керісте өссе, онда ашуланшақ болады;</a:t>
            </a:r>
            <a:endParaRPr kumimoji="0" lang="kk-K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Бала достық, түсіністік қарым-қатынаста болса, онда ол бұл әлемде достық пен сүйіспеншілік сезімді табады.</a:t>
            </a:r>
            <a:endParaRPr kumimoji="0" lang="kk-K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k-K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87824" y="332656"/>
            <a:ext cx="32229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kk-KZ" sz="28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Есте сақтаңыздар!</a:t>
            </a:r>
            <a:endParaRPr lang="kk-KZ" sz="28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8" name="Picture 6" descr="C:\Users\lenovo\Desktop\рамки\s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838200"/>
            <a:ext cx="11430000" cy="8534400"/>
          </a:xfrm>
          <a:prstGeom prst="rect">
            <a:avLst/>
          </a:prstGeom>
          <a:noFill/>
        </p:spPr>
      </p:pic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539552" y="1052736"/>
            <a:ext cx="8064896" cy="151319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1-сыныпқа баратын бала бастапқыда жаңа күн тәртібіне үйрене алмайды. Баланы ойната отырып білімге жетелеуге болады. </a:t>
            </a: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Bilimland.kz</a:t>
            </a: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порталының “</a:t>
            </a: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Мектепке дайындық”, “Бастауыш математика” </a:t>
            </a: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курстары мен </a:t>
            </a:r>
            <a:r>
              <a:rPr kumimoji="0" lang="kk-K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Imektep.kz </a:t>
            </a:r>
            <a:r>
              <a:rPr kumimoji="0" lang="kk-K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ресурсы бастауыш мектеп оқушыларына, әсіресе, 1-сынып оқушыларына өте пайдалы.</a:t>
            </a:r>
            <a:endParaRPr kumimoji="0" lang="kk-K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396552" y="404664"/>
            <a:ext cx="101531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kk-KZ" sz="1300" b="1" i="1" dirty="0" smtClean="0">
                <a:solidFill>
                  <a:srgbClr val="222222"/>
                </a:solidFill>
                <a:latin typeface="Cambria"/>
                <a:ea typeface="Times New Roman" pitchFamily="18" charset="0"/>
                <a:cs typeface="Arial" pitchFamily="34" charset="0"/>
              </a:rPr>
              <a:t> </a:t>
            </a:r>
            <a:r>
              <a:rPr lang="kk-KZ" sz="28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Мектепке барар алдында сабаққа қалай дайындалу керек?</a:t>
            </a:r>
            <a:endParaRPr lang="kk-KZ" sz="2800" b="1" i="1" dirty="0" smtClean="0">
              <a:solidFill>
                <a:srgbClr val="4F81BD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38914" name="Picture 2" descr="C:\Users\lenovo\Desktop\рамки\18981948_70b186d0c33b33184038607d31f34c4f_800.jpg"/>
          <p:cNvPicPr>
            <a:picLocks noChangeAspect="1" noChangeArrowheads="1"/>
          </p:cNvPicPr>
          <p:nvPr/>
        </p:nvPicPr>
        <p:blipFill>
          <a:blip r:embed="rId4" cstate="print"/>
          <a:srcRect l="4101" t="8095" r="3365" b="10161"/>
          <a:stretch>
            <a:fillRect/>
          </a:stretch>
        </p:blipFill>
        <p:spPr bwMode="auto">
          <a:xfrm rot="16200000">
            <a:off x="-125538" y="3157989"/>
            <a:ext cx="3744415" cy="2846279"/>
          </a:xfrm>
          <a:prstGeom prst="rect">
            <a:avLst/>
          </a:prstGeom>
          <a:noFill/>
        </p:spPr>
      </p:pic>
      <p:pic>
        <p:nvPicPr>
          <p:cNvPr id="5" name="Picture 2" descr="C:\Users\lenovo\Desktop\рамки\18981948_70b186d0c33b33184038607d31f34c4f_800.jpg"/>
          <p:cNvPicPr>
            <a:picLocks noChangeAspect="1" noChangeArrowheads="1"/>
          </p:cNvPicPr>
          <p:nvPr/>
        </p:nvPicPr>
        <p:blipFill>
          <a:blip r:embed="rId4" cstate="print"/>
          <a:srcRect l="4101" t="8095" r="3365" b="10161"/>
          <a:stretch>
            <a:fillRect/>
          </a:stretch>
        </p:blipFill>
        <p:spPr bwMode="auto">
          <a:xfrm rot="16200000">
            <a:off x="2843810" y="3140967"/>
            <a:ext cx="3816426" cy="2808313"/>
          </a:xfrm>
          <a:prstGeom prst="rect">
            <a:avLst/>
          </a:prstGeom>
          <a:noFill/>
        </p:spPr>
      </p:pic>
      <p:pic>
        <p:nvPicPr>
          <p:cNvPr id="6" name="Picture 2" descr="C:\Users\lenovo\Desktop\рамки\18981948_70b186d0c33b33184038607d31f34c4f_800.jpg"/>
          <p:cNvPicPr>
            <a:picLocks noChangeAspect="1" noChangeArrowheads="1"/>
          </p:cNvPicPr>
          <p:nvPr/>
        </p:nvPicPr>
        <p:blipFill>
          <a:blip r:embed="rId4" cstate="print"/>
          <a:srcRect l="4101" t="8095" r="3365" b="10161"/>
          <a:stretch>
            <a:fillRect/>
          </a:stretch>
        </p:blipFill>
        <p:spPr bwMode="auto">
          <a:xfrm rot="16200000">
            <a:off x="5838165" y="3098939"/>
            <a:ext cx="3695854" cy="2915816"/>
          </a:xfrm>
          <a:prstGeom prst="rect">
            <a:avLst/>
          </a:prstGeom>
          <a:noFill/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611560" y="3346146"/>
            <a:ext cx="2376264" cy="249807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/>
                <a:ea typeface="Times New Roman" pitchFamily="18" charset="0"/>
                <a:cs typeface="Times New Roman" pitchFamily="18" charset="0"/>
              </a:rPr>
              <a:t>“</a:t>
            </a:r>
            <a:r>
              <a:rPr kumimoji="0" lang="kk-KZ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Мектепке дайындық” курсы</a:t>
            </a:r>
            <a:endParaRPr kumimoji="0" lang="kk-KZ" sz="1400" b="1" i="1" u="none" strike="noStrike" cap="none" normalizeH="0" baseline="0" dirty="0" smtClean="0">
              <a:ln>
                <a:noFill/>
              </a:ln>
              <a:solidFill>
                <a:srgbClr val="4F81BD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k-KZ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ала ойын түрінде негізгі дағдыларды игеріп, шығармашылық қабілеттерін дамытады. Мұндағы сабақтар жадыны, моториканы дамытуға және сөйлеуді, жазуды, сурет салуды үйретуге бағытталған.</a:t>
            </a:r>
            <a:endParaRPr kumimoji="0" lang="kk-KZ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3491880" y="3284984"/>
            <a:ext cx="2448272" cy="271352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“Бастауыш математика” курсы</a:t>
            </a:r>
            <a:endParaRPr kumimoji="0" lang="kk-KZ" sz="1400" b="1" i="1" u="none" strike="noStrike" cap="none" normalizeH="0" baseline="0" dirty="0" smtClean="0">
              <a:ln>
                <a:noFill/>
              </a:ln>
              <a:solidFill>
                <a:srgbClr val="4F81BD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Егер балаңызды есеп шығаруға қызықтырғыңыз келсе, осы курстың ойын түріндегі тапсырмаларын қолданып көруді ұсынамыз. Мұнда аудиоматериалдар, иллюстрациялы тапсырмалар бар. оқушы математикалық білімін ғана емес, логикалық ойлау қабілетін де дамытады.</a:t>
            </a:r>
            <a:endParaRPr kumimoji="0" lang="kk-KZ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6516216" y="2996952"/>
            <a:ext cx="2376264" cy="314441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mektep.kz cайты</a:t>
            </a:r>
            <a:endParaRPr kumimoji="0" lang="kk-KZ" sz="1400" b="1" i="1" u="none" strike="noStrike" cap="none" normalizeH="0" baseline="0" dirty="0" smtClean="0">
              <a:ln>
                <a:noFill/>
              </a:ln>
              <a:solidFill>
                <a:srgbClr val="4F81BD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k-KZ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ала  сабаққа онлайн дайындала алады. Сонымен қатар 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5"/>
              </a:rPr>
              <a:t>“Тегін видео”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бөлімінде аталған пәндердің видеосабақтарын тамашалауына болады. Сайтта 100-ден астам анимациялық фильм мен ойын топтастырылған. Imektep.kz cайтында бала ойнай отырып, жаңа сабақты қиындықсыз түсіне алады.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50" name="Picture 14" descr="C:\Users\lenovo\Desktop\рамки\s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838200"/>
            <a:ext cx="11430000" cy="8534400"/>
          </a:xfrm>
          <a:prstGeom prst="rect">
            <a:avLst/>
          </a:prstGeom>
          <a:noFill/>
        </p:spPr>
      </p:pic>
      <p:pic>
        <p:nvPicPr>
          <p:cNvPr id="39939" name="Picture 3" descr="C:\Users\lenovo\Desktop\рамки\60138112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73056" y="4365104"/>
            <a:ext cx="2358145" cy="1656184"/>
          </a:xfrm>
          <a:prstGeom prst="rect">
            <a:avLst/>
          </a:prstGeom>
          <a:noFill/>
        </p:spPr>
      </p:pic>
      <p:pic>
        <p:nvPicPr>
          <p:cNvPr id="39941" name="Picture 5" descr="C:\Users\lenovo\Desktop\рамки\scrn_big_1-1200x800.jpg"/>
          <p:cNvPicPr>
            <a:picLocks noChangeAspect="1" noChangeArrowheads="1"/>
          </p:cNvPicPr>
          <p:nvPr/>
        </p:nvPicPr>
        <p:blipFill>
          <a:blip r:embed="rId4" cstate="print"/>
          <a:srcRect l="10240" r="12267"/>
          <a:stretch>
            <a:fillRect/>
          </a:stretch>
        </p:blipFill>
        <p:spPr bwMode="auto">
          <a:xfrm>
            <a:off x="827584" y="4077072"/>
            <a:ext cx="2016224" cy="1601119"/>
          </a:xfrm>
          <a:prstGeom prst="rect">
            <a:avLst/>
          </a:prstGeom>
          <a:noFill/>
        </p:spPr>
      </p:pic>
      <p:pic>
        <p:nvPicPr>
          <p:cNvPr id="39942" name="Picture 6" descr="C:\Users\lenovo\Desktop\рамки\c38cb036203cd377419dbec480a9a0cf.jpg"/>
          <p:cNvPicPr>
            <a:picLocks noChangeAspect="1" noChangeArrowheads="1"/>
          </p:cNvPicPr>
          <p:nvPr/>
        </p:nvPicPr>
        <p:blipFill>
          <a:blip r:embed="rId5" cstate="print"/>
          <a:srcRect l="9671" t="6452" r="6517" b="16129"/>
          <a:stretch>
            <a:fillRect/>
          </a:stretch>
        </p:blipFill>
        <p:spPr bwMode="auto">
          <a:xfrm>
            <a:off x="6516216" y="1196752"/>
            <a:ext cx="1872208" cy="1728192"/>
          </a:xfrm>
          <a:prstGeom prst="rect">
            <a:avLst/>
          </a:prstGeom>
          <a:noFill/>
        </p:spPr>
      </p:pic>
      <p:pic>
        <p:nvPicPr>
          <p:cNvPr id="39943" name="Picture 7" descr="C:\Users\lenovo\Desktop\рамки\doska_dlya_risovaniya_detskaya_shenzhen_toys_so_schetami_i_pecha_1.jpg"/>
          <p:cNvPicPr>
            <a:picLocks noChangeAspect="1" noChangeArrowheads="1"/>
          </p:cNvPicPr>
          <p:nvPr/>
        </p:nvPicPr>
        <p:blipFill>
          <a:blip r:embed="rId6" cstate="print"/>
          <a:srcRect t="8333" b="11111"/>
          <a:stretch>
            <a:fillRect/>
          </a:stretch>
        </p:blipFill>
        <p:spPr bwMode="auto">
          <a:xfrm>
            <a:off x="3131840" y="1772816"/>
            <a:ext cx="2232248" cy="1798200"/>
          </a:xfrm>
          <a:prstGeom prst="rect">
            <a:avLst/>
          </a:prstGeom>
          <a:noFill/>
        </p:spPr>
      </p:pic>
      <p:pic>
        <p:nvPicPr>
          <p:cNvPr id="39945" name="Picture 9" descr="https://vse.kz/uploads/monthly_03_2011/post-2396-0-98228600-130063622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340768"/>
            <a:ext cx="1885983" cy="2592288"/>
          </a:xfrm>
          <a:prstGeom prst="rect">
            <a:avLst/>
          </a:prstGeom>
          <a:noFill/>
        </p:spPr>
      </p:pic>
      <p:pic>
        <p:nvPicPr>
          <p:cNvPr id="39947" name="Picture 11" descr="https://im0-tub-kz.yandex.net/i?id=0c0e802b53b0cfc1501254a412ff95e9-l&amp;n=13"/>
          <p:cNvPicPr>
            <a:picLocks noChangeAspect="1" noChangeArrowheads="1"/>
          </p:cNvPicPr>
          <p:nvPr/>
        </p:nvPicPr>
        <p:blipFill>
          <a:blip r:embed="rId8" cstate="print"/>
          <a:srcRect l="46068" t="40458" r="9635" b="30011"/>
          <a:stretch>
            <a:fillRect/>
          </a:stretch>
        </p:blipFill>
        <p:spPr bwMode="auto">
          <a:xfrm>
            <a:off x="6156176" y="3212976"/>
            <a:ext cx="2376264" cy="792088"/>
          </a:xfrm>
          <a:prstGeom prst="rect">
            <a:avLst/>
          </a:prstGeom>
          <a:noFill/>
        </p:spPr>
      </p:pic>
      <p:pic>
        <p:nvPicPr>
          <p:cNvPr id="39949" name="Picture 13" descr="http://kanztorg.ru/pic/078363.JPG"/>
          <p:cNvPicPr>
            <a:picLocks noChangeAspect="1" noChangeArrowheads="1"/>
          </p:cNvPicPr>
          <p:nvPr/>
        </p:nvPicPr>
        <p:blipFill>
          <a:blip r:embed="rId9" cstate="print"/>
          <a:srcRect l="3780" t="12121" r="49601" b="13540"/>
          <a:stretch>
            <a:fillRect/>
          </a:stretch>
        </p:blipFill>
        <p:spPr bwMode="auto">
          <a:xfrm rot="5400000">
            <a:off x="3827917" y="3957059"/>
            <a:ext cx="1584176" cy="1968219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971600" y="404664"/>
            <a:ext cx="67687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Баланы ойната отырып білімге </a:t>
            </a:r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жетелеу </a:t>
            </a:r>
            <a:endParaRPr lang="kk-K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https://ds04.infourok.ru/uploads/ex/02d5/0003239c-e8521cc6/im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</TotalTime>
  <Words>617</Words>
  <Application>Microsoft Office PowerPoint</Application>
  <PresentationFormat>Экран (4:3)</PresentationFormat>
  <Paragraphs>88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lenovo</dc:creator>
  <cp:lastModifiedBy>lenovo</cp:lastModifiedBy>
  <cp:revision>46</cp:revision>
  <dcterms:created xsi:type="dcterms:W3CDTF">2020-08-12T12:44:48Z</dcterms:created>
  <dcterms:modified xsi:type="dcterms:W3CDTF">2020-08-13T22:02:32Z</dcterms:modified>
</cp:coreProperties>
</file>