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66" r:id="rId3"/>
    <p:sldId id="257" r:id="rId4"/>
    <p:sldId id="264" r:id="rId5"/>
    <p:sldId id="265" r:id="rId6"/>
    <p:sldId id="259" r:id="rId7"/>
    <p:sldId id="272" r:id="rId8"/>
    <p:sldId id="269" r:id="rId9"/>
    <p:sldId id="270" r:id="rId10"/>
    <p:sldId id="260" r:id="rId11"/>
    <p:sldId id="261" r:id="rId12"/>
    <p:sldId id="275" r:id="rId13"/>
    <p:sldId id="26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6" autoAdjust="0"/>
    <p:restoredTop sz="86725" autoAdjust="0"/>
  </p:normalViewPr>
  <p:slideViewPr>
    <p:cSldViewPr snapToGrid="0">
      <p:cViewPr varScale="1">
        <p:scale>
          <a:sx n="100" d="100"/>
          <a:sy n="100" d="100"/>
        </p:scale>
        <p:origin x="8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0-3 жылға дейін</c:v>
                </c:pt>
                <c:pt idx="1">
                  <c:v>3-5 жылға дейін</c:v>
                </c:pt>
                <c:pt idx="2">
                  <c:v>5-10 жылға дейін</c:v>
                </c:pt>
                <c:pt idx="3">
                  <c:v>10-15 жылға дейін</c:v>
                </c:pt>
                <c:pt idx="4">
                  <c:v>15 жылдан жоғары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0.2</c:v>
                </c:pt>
                <c:pt idx="1">
                  <c:v>0.12</c:v>
                </c:pt>
                <c:pt idx="2">
                  <c:v>0.31</c:v>
                </c:pt>
                <c:pt idx="3">
                  <c:v>0.18</c:v>
                </c:pt>
                <c:pt idx="4">
                  <c:v>0.19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AB6-46E8-AE79-7A59504C8E8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8197416"/>
        <c:axId val="208192496"/>
      </c:barChart>
      <c:catAx>
        <c:axId val="208197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192496"/>
        <c:crosses val="autoZero"/>
        <c:auto val="1"/>
        <c:lblAlgn val="ctr"/>
        <c:lblOffset val="100"/>
        <c:noMultiLvlLbl val="0"/>
      </c:catAx>
      <c:valAx>
        <c:axId val="208192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19741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0-3 жылға дейін</c:v>
                </c:pt>
                <c:pt idx="1">
                  <c:v>3-5 жылға дейін</c:v>
                </c:pt>
                <c:pt idx="2">
                  <c:v>5-10 жылға дейін</c:v>
                </c:pt>
                <c:pt idx="3">
                  <c:v>10-15 жылға дейін</c:v>
                </c:pt>
                <c:pt idx="4">
                  <c:v>15 жылдан астам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0.38</c:v>
                </c:pt>
                <c:pt idx="1">
                  <c:v>0.19</c:v>
                </c:pt>
                <c:pt idx="2">
                  <c:v>0.22</c:v>
                </c:pt>
                <c:pt idx="3">
                  <c:v>0.13</c:v>
                </c:pt>
                <c:pt idx="4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5C-42E3-AB5E-022A7BD967C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8193480"/>
        <c:axId val="208193808"/>
      </c:barChart>
      <c:catAx>
        <c:axId val="208193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193808"/>
        <c:crosses val="autoZero"/>
        <c:auto val="1"/>
        <c:lblAlgn val="ctr"/>
        <c:lblOffset val="100"/>
        <c:noMultiLvlLbl val="0"/>
      </c:catAx>
      <c:valAx>
        <c:axId val="208193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19348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жыл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2"/>
                <c:pt idx="0">
                  <c:v>педагог-психолог</c:v>
                </c:pt>
                <c:pt idx="1">
                  <c:v>әлеуметтік педагог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</c:v>
                </c:pt>
                <c:pt idx="1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50-4DED-86DD-405DE08CB04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2023 жыл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2"/>
                <c:pt idx="0">
                  <c:v>педагог-психолог</c:v>
                </c:pt>
                <c:pt idx="1">
                  <c:v>әлеуметтік педагог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390</c:v>
                </c:pt>
                <c:pt idx="1">
                  <c:v>108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850-4DED-86DD-405DE08CB04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2"/>
                <c:pt idx="0">
                  <c:v>педагог-психолог</c:v>
                </c:pt>
                <c:pt idx="1">
                  <c:v>әлеуметтік педагог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3850-4DED-86DD-405DE08CB04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29387088"/>
        <c:axId val="529390328"/>
      </c:barChart>
      <c:catAx>
        <c:axId val="529387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9390328"/>
        <c:crosses val="autoZero"/>
        <c:auto val="1"/>
        <c:lblAlgn val="ctr"/>
        <c:lblOffset val="100"/>
        <c:noMultiLvlLbl val="0"/>
      </c:catAx>
      <c:valAx>
        <c:axId val="529390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29387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aseline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психологқа бала саны</a:t>
            </a:r>
            <a:endParaRPr lang="ru-RU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671660834062408"/>
          <c:y val="0.15912698412698412"/>
          <c:w val="0.85782042869641295"/>
          <c:h val="0.681402637170353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Ақтау қаласы</c:v>
                </c:pt>
                <c:pt idx="1">
                  <c:v>Жаңаөзен қаласы</c:v>
                </c:pt>
                <c:pt idx="2">
                  <c:v>Бейнеу ауданы</c:v>
                </c:pt>
                <c:pt idx="3">
                  <c:v>Қарақия ауданы</c:v>
                </c:pt>
                <c:pt idx="4">
                  <c:v>Маңғыстау ауданы</c:v>
                </c:pt>
                <c:pt idx="5">
                  <c:v>Мұнайлы ауданы</c:v>
                </c:pt>
                <c:pt idx="6">
                  <c:v>Түпқараған ауданы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931</c:v>
                </c:pt>
                <c:pt idx="1">
                  <c:v>888</c:v>
                </c:pt>
                <c:pt idx="2">
                  <c:v>391</c:v>
                </c:pt>
                <c:pt idx="3">
                  <c:v>385</c:v>
                </c:pt>
                <c:pt idx="4">
                  <c:v>266</c:v>
                </c:pt>
                <c:pt idx="5">
                  <c:v>1092</c:v>
                </c:pt>
                <c:pt idx="6">
                  <c:v>497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10-4734-8852-834A3B11F9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65063528"/>
        <c:axId val="265063200"/>
      </c:barChart>
      <c:catAx>
        <c:axId val="265063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65063200"/>
        <c:crosses val="autoZero"/>
        <c:auto val="1"/>
        <c:lblAlgn val="ctr"/>
        <c:lblOffset val="100"/>
        <c:noMultiLvlLbl val="0"/>
      </c:catAx>
      <c:valAx>
        <c:axId val="265063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65063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KZ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D98756-76DC-4608-93A8-487C14D8FCEE}" type="datetimeFigureOut">
              <a:rPr lang="ru-KZ" smtClean="0"/>
              <a:t>05.01.2024</a:t>
            </a:fld>
            <a:endParaRPr lang="ru-KZ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KZ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CE831-25DC-4F77-BAFF-CF7BAB873E75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26374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948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582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943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566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655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231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5882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327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120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393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499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03DA8-5702-4B63-B37D-1720C0026BB3}" type="datetimeFigureOut">
              <a:rPr lang="ru-RU" smtClean="0"/>
              <a:t>05.01.2024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2E495-546D-4BD3-AFC4-9AA3FEB442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713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nstagram.com/reel/CslbxhIsyos/?igshid=MzRlODBiNWFlZA==" TargetMode="External"/><Relationship Id="rId13" Type="http://schemas.openxmlformats.org/officeDocument/2006/relationships/hyperlink" Target="https://www.instagram.com/p" TargetMode="External"/><Relationship Id="rId3" Type="http://schemas.openxmlformats.org/officeDocument/2006/relationships/hyperlink" Target="https://www.instagram.com/p/" TargetMode="External"/><Relationship Id="rId7" Type="http://schemas.openxmlformats.org/officeDocument/2006/relationships/hyperlink" Target="https://www.instagram.com/p/Co98g-Esigo/?igshid=MzRlODBiNWFlZA" TargetMode="External"/><Relationship Id="rId12" Type="http://schemas.openxmlformats.org/officeDocument/2006/relationships/hyperlink" Target="https://www.instagram.com/p/CsbH1CVMTxV/?igshid=MzRlODBiNWFlZA" TargetMode="External"/><Relationship Id="rId2" Type="http://schemas.openxmlformats.org/officeDocument/2006/relationships/hyperlink" Target="https://www.instagram.com/ree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nstagram.com/" TargetMode="External"/><Relationship Id="rId11" Type="http://schemas.openxmlformats.org/officeDocument/2006/relationships/hyperlink" Target="https://www.instagram.com/p/CoWRGCQIxPu/?igshid=MzRlODBiNWFlZA" TargetMode="External"/><Relationship Id="rId5" Type="http://schemas.openxmlformats.org/officeDocument/2006/relationships/hyperlink" Target="https://www.instagram.com/reel/" TargetMode="External"/><Relationship Id="rId10" Type="http://schemas.openxmlformats.org/officeDocument/2006/relationships/hyperlink" Target="https://www.instagram.com/reel/C0OuijwMsR3/?igshid=MzRlODBiNWFlZA" TargetMode="External"/><Relationship Id="rId4" Type="http://schemas.openxmlformats.org/officeDocument/2006/relationships/hyperlink" Target="https://www.instagram.com/p/CxXiY7isKty/?igshid=MzRlODBiNWFlZA" TargetMode="External"/><Relationship Id="rId9" Type="http://schemas.openxmlformats.org/officeDocument/2006/relationships/hyperlink" Target="https://www.instagram.com/reel/Cy22AxWsn46/?igshid=MzRlODBiNWFlZA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63175" y="237989"/>
            <a:ext cx="4865649" cy="293842"/>
          </a:xfrm>
        </p:spPr>
        <p:txBody>
          <a:bodyPr>
            <a:noAutofit/>
          </a:bodyPr>
          <a:lstStyle/>
          <a:p>
            <a:r>
              <a:rPr lang="kk-K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Білім берудің оқу-әдістемелік орталығы 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40312" y="2420008"/>
            <a:ext cx="7880196" cy="1655762"/>
          </a:xfrm>
        </p:spPr>
        <p:txBody>
          <a:bodyPr>
            <a:normAutofit/>
          </a:bodyPr>
          <a:lstStyle/>
          <a:p>
            <a:r>
              <a:rPr lang="kk-KZ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Психологиялық қолдау бөлімінің қорытынды есебі</a:t>
            </a:r>
            <a:endParaRPr lang="ru-RU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110868"/>
            <a:ext cx="12192000" cy="747132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01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0"/>
            <a:ext cx="12210585" cy="616182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kk-KZ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944" y="1800929"/>
            <a:ext cx="4417914" cy="1377108"/>
          </a:xfrm>
          <a:ln>
            <a:noFill/>
          </a:ln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kk-K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Білім беру ұйымдарындағы педагог-психологтер мен әлеуметтік педагогтерге әдістемелік көмек және психологиялық – педагогикалық қолдау көрсету.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57944" y="1300413"/>
            <a:ext cx="1858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Мақсаты:</a:t>
            </a:r>
            <a:endParaRPr lang="ru-RU" dirty="0"/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 flipH="1">
            <a:off x="5075297" y="616182"/>
            <a:ext cx="1" cy="624181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457944" y="3309221"/>
            <a:ext cx="1858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Міндеттері: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57944" y="3737091"/>
            <a:ext cx="4064931" cy="1826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Tx/>
              <a:buChar char="-"/>
            </a:pPr>
            <a:r>
              <a:rPr lang="kk-KZ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– психологтердің жұмыстарына әдістемелік көмек көрсету;</a:t>
            </a:r>
          </a:p>
          <a:p>
            <a:pPr marL="285750" indent="-285750" algn="just">
              <a:buFontTx/>
              <a:buChar char="-"/>
            </a:pPr>
            <a:r>
              <a:rPr lang="kk-KZ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Озық тәжірибені зерттеу, жинақтау, тарату;</a:t>
            </a:r>
          </a:p>
          <a:p>
            <a:pPr marL="285750" indent="-285750" algn="just">
              <a:buFontTx/>
              <a:buChar char="-"/>
            </a:pPr>
            <a:r>
              <a:rPr lang="kk-KZ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– психологтерге тұлғалық және кәсіби қолдау көрсету.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299968" y="728625"/>
            <a:ext cx="3397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Нормативтік құжаттар: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299968" y="1131198"/>
            <a:ext cx="64248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ҚР Білім туралы Заңы;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ҚР Педагог мәртебесі туралы Заңы;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ұйымдарындағы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психологиялық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қызметтің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істеу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қағидаларын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бекіту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Оқу-ағарту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министрінің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2022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тамыздағы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№377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лауазымдарының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үлгілік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сипаттамаларын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бекіту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министрінің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2009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13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шілдедегі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338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(31.03.2022ж. №121);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Ерекше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қажеттіліктерін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қағидаларын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бекіту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министрінің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2022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қаңтардағы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№4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Мектепке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тәрбие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орта,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арнаулы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техникалық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кәсіптік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орта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білімнен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кейінгі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ұйымдарының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педагогтері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құжаттардың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тізбесін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нысандарын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бекіту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министрінің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6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сәуірдегі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№130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(27.08.2022ж. №382);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ұйымдарында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психологиялық-педагогикалық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қолдап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отыру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қағидаларын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бекіту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ғылым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министрінің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2022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қаңтардағы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№6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75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94666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kk-KZ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kk-KZ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«Психологиялық қолдау» бөлімі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6412" y="1676649"/>
            <a:ext cx="1828800" cy="1167787"/>
          </a:xfrm>
          <a:prstGeom prst="rect">
            <a:avLst/>
          </a:prstGeom>
          <a:solidFill>
            <a:schemeClr val="accent1"/>
          </a:soli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Аудандық, қалалық </a:t>
            </a:r>
          </a:p>
          <a:p>
            <a:pPr algn="ctr"/>
            <a:r>
              <a:rPr lang="kk-KZ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оқу-әдістемелік орталықтары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478076" y="1676649"/>
            <a:ext cx="2016087" cy="11677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Аудандық, қалалық білім бөлімінің жанынан құрылған психологиялық кеңес қызметі (ПКҚ)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44659" y="3610586"/>
            <a:ext cx="1861853" cy="11677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ЖББҰ педагог-психологтері және әлеуметтік педагогтері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04460" y="3610586"/>
            <a:ext cx="1982316" cy="11677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Техникалық және кәсіптік білім беру ұйымдарының психологтері, әлеуметтік педагогтері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Прямая со стрелкой 13"/>
          <p:cNvCxnSpPr>
            <a:endCxn id="10" idx="0"/>
          </p:cNvCxnSpPr>
          <p:nvPr/>
        </p:nvCxnSpPr>
        <p:spPr>
          <a:xfrm flipH="1">
            <a:off x="1600812" y="693315"/>
            <a:ext cx="1288362" cy="9833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endCxn id="11" idx="0"/>
          </p:cNvCxnSpPr>
          <p:nvPr/>
        </p:nvCxnSpPr>
        <p:spPr>
          <a:xfrm>
            <a:off x="9193430" y="687879"/>
            <a:ext cx="1292690" cy="98877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13" idx="0"/>
          </p:cNvCxnSpPr>
          <p:nvPr/>
        </p:nvCxnSpPr>
        <p:spPr>
          <a:xfrm>
            <a:off x="7704460" y="669785"/>
            <a:ext cx="991158" cy="294080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12" idx="0"/>
          </p:cNvCxnSpPr>
          <p:nvPr/>
        </p:nvCxnSpPr>
        <p:spPr>
          <a:xfrm flipH="1">
            <a:off x="3575586" y="682992"/>
            <a:ext cx="1284182" cy="292759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Прямая со стрелкой 3">
            <a:extLst>
              <a:ext uri="{FF2B5EF4-FFF2-40B4-BE49-F238E27FC236}">
                <a16:creationId xmlns:a16="http://schemas.microsoft.com/office/drawing/2014/main" id="{F9944434-B2FE-0D7C-C7E4-175C914B6401}"/>
              </a:ext>
            </a:extLst>
          </p:cNvPr>
          <p:cNvCxnSpPr>
            <a:cxnSpLocks/>
          </p:cNvCxnSpPr>
          <p:nvPr/>
        </p:nvCxnSpPr>
        <p:spPr>
          <a:xfrm>
            <a:off x="6225439" y="694666"/>
            <a:ext cx="0" cy="456180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C4AC358-0A53-B956-6925-3CD321853D7B}"/>
              </a:ext>
            </a:extLst>
          </p:cNvPr>
          <p:cNvSpPr/>
          <p:nvPr/>
        </p:nvSpPr>
        <p:spPr>
          <a:xfrm rot="10800000" flipV="1">
            <a:off x="5234281" y="5256475"/>
            <a:ext cx="1982316" cy="9887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Облыстық педагог-психологтер мен әлеуметтік педагогтер қауымдастығы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10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Номер слайда 1">
            <a:extLst>
              <a:ext uri="{FF2B5EF4-FFF2-40B4-BE49-F238E27FC236}">
                <a16:creationId xmlns:a16="http://schemas.microsoft.com/office/drawing/2014/main" id="{71004609-D4CD-C8F8-9F4B-9902675C9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AFC63CD-E4E8-42BE-968D-B161FDE374DE}" type="slidenum">
              <a:rPr lang="en-GB" altLang="ru-RU">
                <a:solidFill>
                  <a:srgbClr val="898989"/>
                </a:solidFill>
              </a:rPr>
              <a:pPr/>
              <a:t>4</a:t>
            </a:fld>
            <a:endParaRPr lang="en-GB" altLang="ru-RU">
              <a:solidFill>
                <a:srgbClr val="898989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D4A0301-9A1D-F410-D856-65D0412D1887}"/>
              </a:ext>
            </a:extLst>
          </p:cNvPr>
          <p:cNvSpPr/>
          <p:nvPr/>
        </p:nvSpPr>
        <p:spPr>
          <a:xfrm>
            <a:off x="0" y="1"/>
            <a:ext cx="12192000" cy="533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kk-KZ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Облыстық психологиялық кеңес қызметі</a:t>
            </a:r>
            <a:endParaRPr lang="en-GB" b="1" cap="all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Объект 3" descr="C:\Users\User\Pictures\2022-06-10\037.jpg">
            <a:extLst>
              <a:ext uri="{FF2B5EF4-FFF2-40B4-BE49-F238E27FC236}">
                <a16:creationId xmlns:a16="http://schemas.microsoft.com/office/drawing/2014/main" id="{BC772099-EF3E-E599-7086-07001832507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48" y="1159428"/>
            <a:ext cx="2829796" cy="484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3363310" y="533220"/>
            <a:ext cx="2507" cy="632478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265980" y="661658"/>
            <a:ext cx="1858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Бұйрығы: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513677" y="661658"/>
            <a:ext cx="1858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Құрамы: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729127" y="661658"/>
            <a:ext cx="1858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Жоспары:</a:t>
            </a:r>
            <a:endParaRPr lang="ru-RU" b="1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6611007" y="533220"/>
            <a:ext cx="35566" cy="632477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40231" t="24610" r="36365" b="16287"/>
          <a:stretch/>
        </p:blipFill>
        <p:spPr>
          <a:xfrm>
            <a:off x="3579595" y="1159428"/>
            <a:ext cx="2810159" cy="30584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39539" t="31229" r="36419" b="32365"/>
          <a:stretch/>
        </p:blipFill>
        <p:spPr>
          <a:xfrm>
            <a:off x="3513676" y="4217880"/>
            <a:ext cx="2876077" cy="23799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38528" t="24421" r="37004" b="12411"/>
          <a:stretch/>
        </p:blipFill>
        <p:spPr>
          <a:xfrm rot="16200000">
            <a:off x="6658903" y="1229649"/>
            <a:ext cx="2745825" cy="26053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/>
          <a:srcRect l="38582" t="21016" r="35886" b="15343"/>
          <a:stretch/>
        </p:blipFill>
        <p:spPr>
          <a:xfrm rot="16200000">
            <a:off x="9298269" y="1278216"/>
            <a:ext cx="2745822" cy="250824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/>
          <a:srcRect l="38848" t="23947" r="36259" b="12601"/>
          <a:stretch/>
        </p:blipFill>
        <p:spPr>
          <a:xfrm rot="16200000">
            <a:off x="8258770" y="3023943"/>
            <a:ext cx="2321032" cy="434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06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512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Облыстық қауымдастық құрамы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03" y="1360436"/>
            <a:ext cx="2850994" cy="43259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3" t="3880" r="2554" b="53957"/>
          <a:stretch/>
        </p:blipFill>
        <p:spPr>
          <a:xfrm>
            <a:off x="3323063" y="2202597"/>
            <a:ext cx="2650271" cy="257895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9132848" y="1430129"/>
            <a:ext cx="2676293" cy="2453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педагог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333889" y="1424551"/>
            <a:ext cx="2676293" cy="2564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Прямая соединительная линия 25"/>
          <p:cNvCxnSpPr>
            <a:stCxn id="2" idx="2"/>
          </p:cNvCxnSpPr>
          <p:nvPr/>
        </p:nvCxnSpPr>
        <p:spPr>
          <a:xfrm>
            <a:off x="6096000" y="512969"/>
            <a:ext cx="3717" cy="634503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226744" y="758283"/>
            <a:ext cx="1702418" cy="35683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kk-K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Бұйрығы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096000" y="769454"/>
            <a:ext cx="1802782" cy="2787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kk-K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Құрамы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39911" t="22435" r="36897" b="21301"/>
          <a:stretch/>
        </p:blipFill>
        <p:spPr>
          <a:xfrm>
            <a:off x="9132848" y="1675456"/>
            <a:ext cx="2676293" cy="41157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40656" t="24610" r="35780" b="17896"/>
          <a:stretch/>
        </p:blipFill>
        <p:spPr>
          <a:xfrm>
            <a:off x="6333889" y="1675456"/>
            <a:ext cx="2676293" cy="411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81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457200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kk-KZ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Сапалық құрам бойынша мәлімет</a:t>
            </a:r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единительная линия 8"/>
          <p:cNvCxnSpPr>
            <a:stCxn id="2" idx="2"/>
          </p:cNvCxnSpPr>
          <p:nvPr/>
        </p:nvCxnSpPr>
        <p:spPr>
          <a:xfrm>
            <a:off x="6096000" y="457200"/>
            <a:ext cx="26020" cy="64008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 flipH="1">
            <a:off x="2062976" y="552847"/>
            <a:ext cx="1913406" cy="20543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Педагог-психолог</a:t>
            </a:r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 flipH="1">
            <a:off x="8318810" y="552846"/>
            <a:ext cx="2022256" cy="20543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Әлеуметтік</a:t>
            </a: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CDCA7B-8384-2AA5-9262-4A4265FC01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514" y="1055696"/>
            <a:ext cx="5492972" cy="230448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9530B14-3DF5-FD57-A654-E16836A5C1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527" y="1055696"/>
            <a:ext cx="4823669" cy="2304488"/>
          </a:xfrm>
          <a:prstGeom prst="rect">
            <a:avLst/>
          </a:prstGeom>
        </p:spPr>
      </p:pic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id="{C6D131C3-83C0-B199-4B10-45D46D2578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1815"/>
              </p:ext>
            </p:extLst>
          </p:nvPr>
        </p:nvGraphicFramePr>
        <p:xfrm>
          <a:off x="260198" y="3497816"/>
          <a:ext cx="5492971" cy="3071657"/>
        </p:xfrm>
        <a:graphic>
          <a:graphicData uri="http://schemas.openxmlformats.org/drawingml/2006/table">
            <a:tbl>
              <a:tblPr firstRow="1" firstCol="1" bandRow="1"/>
              <a:tblGrid>
                <a:gridCol w="324434">
                  <a:extLst>
                    <a:ext uri="{9D8B030D-6E8A-4147-A177-3AD203B41FA5}">
                      <a16:colId xmlns:a16="http://schemas.microsoft.com/office/drawing/2014/main" val="2706948518"/>
                    </a:ext>
                  </a:extLst>
                </a:gridCol>
                <a:gridCol w="632912">
                  <a:extLst>
                    <a:ext uri="{9D8B030D-6E8A-4147-A177-3AD203B41FA5}">
                      <a16:colId xmlns:a16="http://schemas.microsoft.com/office/drawing/2014/main" val="2870371220"/>
                    </a:ext>
                  </a:extLst>
                </a:gridCol>
                <a:gridCol w="580710">
                  <a:extLst>
                    <a:ext uri="{9D8B030D-6E8A-4147-A177-3AD203B41FA5}">
                      <a16:colId xmlns:a16="http://schemas.microsoft.com/office/drawing/2014/main" val="2063338882"/>
                    </a:ext>
                  </a:extLst>
                </a:gridCol>
                <a:gridCol w="328586">
                  <a:extLst>
                    <a:ext uri="{9D8B030D-6E8A-4147-A177-3AD203B41FA5}">
                      <a16:colId xmlns:a16="http://schemas.microsoft.com/office/drawing/2014/main" val="264479208"/>
                    </a:ext>
                  </a:extLst>
                </a:gridCol>
                <a:gridCol w="338921">
                  <a:extLst>
                    <a:ext uri="{9D8B030D-6E8A-4147-A177-3AD203B41FA5}">
                      <a16:colId xmlns:a16="http://schemas.microsoft.com/office/drawing/2014/main" val="2381092960"/>
                    </a:ext>
                  </a:extLst>
                </a:gridCol>
                <a:gridCol w="603956">
                  <a:extLst>
                    <a:ext uri="{9D8B030D-6E8A-4147-A177-3AD203B41FA5}">
                      <a16:colId xmlns:a16="http://schemas.microsoft.com/office/drawing/2014/main" val="1982202099"/>
                    </a:ext>
                  </a:extLst>
                </a:gridCol>
                <a:gridCol w="663889">
                  <a:extLst>
                    <a:ext uri="{9D8B030D-6E8A-4147-A177-3AD203B41FA5}">
                      <a16:colId xmlns:a16="http://schemas.microsoft.com/office/drawing/2014/main" val="2153988801"/>
                    </a:ext>
                  </a:extLst>
                </a:gridCol>
                <a:gridCol w="632889">
                  <a:extLst>
                    <a:ext uri="{9D8B030D-6E8A-4147-A177-3AD203B41FA5}">
                      <a16:colId xmlns:a16="http://schemas.microsoft.com/office/drawing/2014/main" val="2586511497"/>
                    </a:ext>
                  </a:extLst>
                </a:gridCol>
                <a:gridCol w="699021">
                  <a:extLst>
                    <a:ext uri="{9D8B030D-6E8A-4147-A177-3AD203B41FA5}">
                      <a16:colId xmlns:a16="http://schemas.microsoft.com/office/drawing/2014/main" val="4174956846"/>
                    </a:ext>
                  </a:extLst>
                </a:gridCol>
                <a:gridCol w="687653">
                  <a:extLst>
                    <a:ext uri="{9D8B030D-6E8A-4147-A177-3AD203B41FA5}">
                      <a16:colId xmlns:a16="http://schemas.microsoft.com/office/drawing/2014/main" val="1247777834"/>
                    </a:ext>
                  </a:extLst>
                </a:gridCol>
              </a:tblGrid>
              <a:tr h="4099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Аудан, қала атауы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Жоғары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Педагог-</a:t>
                      </a: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шебер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Педагог-</a:t>
                      </a: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зерттеуші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Педагог-</a:t>
                      </a: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сарапшы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Педагог-модератор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Санатсыз 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5242779"/>
                  </a:ext>
                </a:extLst>
              </a:tr>
              <a:tr h="131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6922616"/>
                  </a:ext>
                </a:extLst>
              </a:tr>
              <a:tr h="131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Жаңаөзен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9633382"/>
                  </a:ext>
                </a:extLst>
              </a:tr>
              <a:tr h="2702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Бейнеу ауданы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0204175"/>
                  </a:ext>
                </a:extLst>
              </a:tr>
              <a:tr h="2702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Қарақия ауданы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4695948"/>
                  </a:ext>
                </a:extLst>
              </a:tr>
              <a:tr h="4086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Маңғыстау ауданы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3859874"/>
                  </a:ext>
                </a:extLst>
              </a:tr>
              <a:tr h="2702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Мұнайлы ауданы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1804561"/>
                  </a:ext>
                </a:extLst>
              </a:tr>
              <a:tr h="2702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Түпқараған ауданы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2795239"/>
                  </a:ext>
                </a:extLst>
              </a:tr>
              <a:tr h="131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1914219"/>
                  </a:ext>
                </a:extLst>
              </a:tr>
              <a:tr h="1317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ЖБИЛ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1132844"/>
                  </a:ext>
                </a:extLst>
              </a:tr>
              <a:tr h="24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ОМИ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6068090"/>
                  </a:ext>
                </a:extLst>
              </a:tr>
              <a:tr h="2497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ОСМИ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2266520"/>
                  </a:ext>
                </a:extLst>
              </a:tr>
              <a:tr h="14566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3778869"/>
                  </a:ext>
                </a:extLst>
              </a:tr>
            </a:tbl>
          </a:graphicData>
        </a:graphic>
      </p:graphicFrame>
      <p:graphicFrame>
        <p:nvGraphicFramePr>
          <p:cNvPr id="19" name="Таблица 18">
            <a:extLst>
              <a:ext uri="{FF2B5EF4-FFF2-40B4-BE49-F238E27FC236}">
                <a16:creationId xmlns:a16="http://schemas.microsoft.com/office/drawing/2014/main" id="{A08A87F8-5572-DBF0-76C5-8B2E12BA8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067260"/>
              </p:ext>
            </p:extLst>
          </p:nvPr>
        </p:nvGraphicFramePr>
        <p:xfrm>
          <a:off x="6464850" y="3497816"/>
          <a:ext cx="5176160" cy="3071655"/>
        </p:xfrm>
        <a:graphic>
          <a:graphicData uri="http://schemas.openxmlformats.org/drawingml/2006/table">
            <a:tbl>
              <a:tblPr firstRow="1" firstCol="1" bandRow="1"/>
              <a:tblGrid>
                <a:gridCol w="245560">
                  <a:extLst>
                    <a:ext uri="{9D8B030D-6E8A-4147-A177-3AD203B41FA5}">
                      <a16:colId xmlns:a16="http://schemas.microsoft.com/office/drawing/2014/main" val="3321604587"/>
                    </a:ext>
                  </a:extLst>
                </a:gridCol>
                <a:gridCol w="676057">
                  <a:extLst>
                    <a:ext uri="{9D8B030D-6E8A-4147-A177-3AD203B41FA5}">
                      <a16:colId xmlns:a16="http://schemas.microsoft.com/office/drawing/2014/main" val="3888629118"/>
                    </a:ext>
                  </a:extLst>
                </a:gridCol>
                <a:gridCol w="544721">
                  <a:extLst>
                    <a:ext uri="{9D8B030D-6E8A-4147-A177-3AD203B41FA5}">
                      <a16:colId xmlns:a16="http://schemas.microsoft.com/office/drawing/2014/main" val="1608843500"/>
                    </a:ext>
                  </a:extLst>
                </a:gridCol>
                <a:gridCol w="308223">
                  <a:extLst>
                    <a:ext uri="{9D8B030D-6E8A-4147-A177-3AD203B41FA5}">
                      <a16:colId xmlns:a16="http://schemas.microsoft.com/office/drawing/2014/main" val="1102286972"/>
                    </a:ext>
                  </a:extLst>
                </a:gridCol>
                <a:gridCol w="317915">
                  <a:extLst>
                    <a:ext uri="{9D8B030D-6E8A-4147-A177-3AD203B41FA5}">
                      <a16:colId xmlns:a16="http://schemas.microsoft.com/office/drawing/2014/main" val="1707975678"/>
                    </a:ext>
                  </a:extLst>
                </a:gridCol>
                <a:gridCol w="566528">
                  <a:extLst>
                    <a:ext uri="{9D8B030D-6E8A-4147-A177-3AD203B41FA5}">
                      <a16:colId xmlns:a16="http://schemas.microsoft.com/office/drawing/2014/main" val="2965283332"/>
                    </a:ext>
                  </a:extLst>
                </a:gridCol>
                <a:gridCol w="622747">
                  <a:extLst>
                    <a:ext uri="{9D8B030D-6E8A-4147-A177-3AD203B41FA5}">
                      <a16:colId xmlns:a16="http://schemas.microsoft.com/office/drawing/2014/main" val="201829170"/>
                    </a:ext>
                  </a:extLst>
                </a:gridCol>
                <a:gridCol w="593668">
                  <a:extLst>
                    <a:ext uri="{9D8B030D-6E8A-4147-A177-3AD203B41FA5}">
                      <a16:colId xmlns:a16="http://schemas.microsoft.com/office/drawing/2014/main" val="525182028"/>
                    </a:ext>
                  </a:extLst>
                </a:gridCol>
                <a:gridCol w="624645">
                  <a:extLst>
                    <a:ext uri="{9D8B030D-6E8A-4147-A177-3AD203B41FA5}">
                      <a16:colId xmlns:a16="http://schemas.microsoft.com/office/drawing/2014/main" val="1610898952"/>
                    </a:ext>
                  </a:extLst>
                </a:gridCol>
                <a:gridCol w="676096">
                  <a:extLst>
                    <a:ext uri="{9D8B030D-6E8A-4147-A177-3AD203B41FA5}">
                      <a16:colId xmlns:a16="http://schemas.microsoft.com/office/drawing/2014/main" val="68367778"/>
                    </a:ext>
                  </a:extLst>
                </a:gridCol>
              </a:tblGrid>
              <a:tr h="38525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Аудан, қала атауы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Жоғары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Педагог-</a:t>
                      </a:r>
                      <a:r>
                        <a:rPr lang="kk-KZ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шебер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Педагог-</a:t>
                      </a: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зерттеуші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Педагог-</a:t>
                      </a:r>
                      <a:r>
                        <a:rPr lang="kk-KZ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сарапшы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Педагог-модератор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Санатсыз 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80358"/>
                  </a:ext>
                </a:extLst>
              </a:tr>
              <a:tr h="1379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6716947"/>
                  </a:ext>
                </a:extLst>
              </a:tr>
              <a:tr h="2110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Жаңаөзен 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2397215"/>
                  </a:ext>
                </a:extLst>
              </a:tr>
              <a:tr h="2759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Бейнеу ауданы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6131887"/>
                  </a:ext>
                </a:extLst>
              </a:tr>
              <a:tr h="2759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Қарақия ауданы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879612"/>
                  </a:ext>
                </a:extLst>
              </a:tr>
              <a:tr h="3165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Маңғыстау ауданы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3626862"/>
                  </a:ext>
                </a:extLst>
              </a:tr>
              <a:tr h="3165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Мұнайлы ауданы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5897977"/>
                  </a:ext>
                </a:extLst>
              </a:tr>
              <a:tr h="3165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Түпқараған ауданы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6243285"/>
                  </a:ext>
                </a:extLst>
              </a:tr>
              <a:tr h="1379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3383871"/>
                  </a:ext>
                </a:extLst>
              </a:tr>
              <a:tr h="1379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ЖБИЛ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8013324"/>
                  </a:ext>
                </a:extLst>
              </a:tr>
              <a:tr h="2110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ОМИ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1447953"/>
                  </a:ext>
                </a:extLst>
              </a:tr>
              <a:tr h="2110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ОСМИ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4986113"/>
                  </a:ext>
                </a:extLst>
              </a:tr>
              <a:tr h="13796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97010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992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549274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kk-K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ңбек өтілі бойынша мәлімет</a:t>
            </a:r>
            <a:endParaRPr lang="ru-RU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единительная линия 4"/>
          <p:cNvCxnSpPr>
            <a:stCxn id="2" idx="2"/>
          </p:cNvCxnSpPr>
          <p:nvPr/>
        </p:nvCxnSpPr>
        <p:spPr>
          <a:xfrm>
            <a:off x="6096000" y="549275"/>
            <a:ext cx="0" cy="630872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26142"/>
              </p:ext>
            </p:extLst>
          </p:nvPr>
        </p:nvGraphicFramePr>
        <p:xfrm>
          <a:off x="316527" y="3854425"/>
          <a:ext cx="5338038" cy="2753104"/>
        </p:xfrm>
        <a:graphic>
          <a:graphicData uri="http://schemas.openxmlformats.org/drawingml/2006/table">
            <a:tbl>
              <a:tblPr firstRow="1" firstCol="1" bandRow="1"/>
              <a:tblGrid>
                <a:gridCol w="420320">
                  <a:extLst>
                    <a:ext uri="{9D8B030D-6E8A-4147-A177-3AD203B41FA5}">
                      <a16:colId xmlns:a16="http://schemas.microsoft.com/office/drawing/2014/main" val="1322288199"/>
                    </a:ext>
                  </a:extLst>
                </a:gridCol>
                <a:gridCol w="1346254">
                  <a:extLst>
                    <a:ext uri="{9D8B030D-6E8A-4147-A177-3AD203B41FA5}">
                      <a16:colId xmlns:a16="http://schemas.microsoft.com/office/drawing/2014/main" val="1079707726"/>
                    </a:ext>
                  </a:extLst>
                </a:gridCol>
                <a:gridCol w="328711">
                  <a:extLst>
                    <a:ext uri="{9D8B030D-6E8A-4147-A177-3AD203B41FA5}">
                      <a16:colId xmlns:a16="http://schemas.microsoft.com/office/drawing/2014/main" val="3550197123"/>
                    </a:ext>
                  </a:extLst>
                </a:gridCol>
                <a:gridCol w="383161">
                  <a:extLst>
                    <a:ext uri="{9D8B030D-6E8A-4147-A177-3AD203B41FA5}">
                      <a16:colId xmlns:a16="http://schemas.microsoft.com/office/drawing/2014/main" val="2893376602"/>
                    </a:ext>
                  </a:extLst>
                </a:gridCol>
                <a:gridCol w="572053">
                  <a:extLst>
                    <a:ext uri="{9D8B030D-6E8A-4147-A177-3AD203B41FA5}">
                      <a16:colId xmlns:a16="http://schemas.microsoft.com/office/drawing/2014/main" val="916024594"/>
                    </a:ext>
                  </a:extLst>
                </a:gridCol>
                <a:gridCol w="572053">
                  <a:extLst>
                    <a:ext uri="{9D8B030D-6E8A-4147-A177-3AD203B41FA5}">
                      <a16:colId xmlns:a16="http://schemas.microsoft.com/office/drawing/2014/main" val="1267176824"/>
                    </a:ext>
                  </a:extLst>
                </a:gridCol>
                <a:gridCol w="572053">
                  <a:extLst>
                    <a:ext uri="{9D8B030D-6E8A-4147-A177-3AD203B41FA5}">
                      <a16:colId xmlns:a16="http://schemas.microsoft.com/office/drawing/2014/main" val="948851343"/>
                    </a:ext>
                  </a:extLst>
                </a:gridCol>
                <a:gridCol w="572053">
                  <a:extLst>
                    <a:ext uri="{9D8B030D-6E8A-4147-A177-3AD203B41FA5}">
                      <a16:colId xmlns:a16="http://schemas.microsoft.com/office/drawing/2014/main" val="1967575309"/>
                    </a:ext>
                  </a:extLst>
                </a:gridCol>
                <a:gridCol w="571380">
                  <a:extLst>
                    <a:ext uri="{9D8B030D-6E8A-4147-A177-3AD203B41FA5}">
                      <a16:colId xmlns:a16="http://schemas.microsoft.com/office/drawing/2014/main" val="1293492822"/>
                    </a:ext>
                  </a:extLst>
                </a:gridCol>
              </a:tblGrid>
              <a:tr h="39797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Аудан, қала атауы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Мектеп саны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Психологтар саны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Еңбек өтілі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860432"/>
                  </a:ext>
                </a:extLst>
              </a:tr>
              <a:tr h="5778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0-3 жылға дейін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3-5 жылға дейін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5-10 жылға дейін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10-15 жылға дейін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жылдан жоғары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3371541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0752054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Жаңаөзен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3951821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Бейнеу ауданы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1698839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Қарақия ауданы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7406918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Маңғыстау ауданы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4082818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Мұнайлы ауданы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85471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Түпқараған ауданы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8047256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7842766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ЖБИЛ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2246943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ОМИ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6921708"/>
                  </a:ext>
                </a:extLst>
              </a:tr>
              <a:tr h="1414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ОСМИ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6518539"/>
                  </a:ext>
                </a:extLst>
              </a:tr>
              <a:tr h="1571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145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251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7886828"/>
                  </a:ext>
                </a:extLst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638489147"/>
              </p:ext>
            </p:extLst>
          </p:nvPr>
        </p:nvGraphicFramePr>
        <p:xfrm>
          <a:off x="241737" y="896117"/>
          <a:ext cx="5244663" cy="2887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Прямоугольник 9"/>
          <p:cNvSpPr/>
          <p:nvPr/>
        </p:nvSpPr>
        <p:spPr>
          <a:xfrm flipH="1">
            <a:off x="2055542" y="619978"/>
            <a:ext cx="1992671" cy="276139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Педагог-психолог</a:t>
            </a:r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652777"/>
              </p:ext>
            </p:extLst>
          </p:nvPr>
        </p:nvGraphicFramePr>
        <p:xfrm>
          <a:off x="6463861" y="3771951"/>
          <a:ext cx="5486400" cy="2751024"/>
        </p:xfrm>
        <a:graphic>
          <a:graphicData uri="http://schemas.openxmlformats.org/drawingml/2006/table">
            <a:tbl>
              <a:tblPr firstRow="1" firstCol="1" bandRow="1"/>
              <a:tblGrid>
                <a:gridCol w="401496">
                  <a:extLst>
                    <a:ext uri="{9D8B030D-6E8A-4147-A177-3AD203B41FA5}">
                      <a16:colId xmlns:a16="http://schemas.microsoft.com/office/drawing/2014/main" val="2379030761"/>
                    </a:ext>
                  </a:extLst>
                </a:gridCol>
                <a:gridCol w="1160057">
                  <a:extLst>
                    <a:ext uri="{9D8B030D-6E8A-4147-A177-3AD203B41FA5}">
                      <a16:colId xmlns:a16="http://schemas.microsoft.com/office/drawing/2014/main" val="2406781665"/>
                    </a:ext>
                  </a:extLst>
                </a:gridCol>
                <a:gridCol w="470516">
                  <a:extLst>
                    <a:ext uri="{9D8B030D-6E8A-4147-A177-3AD203B41FA5}">
                      <a16:colId xmlns:a16="http://schemas.microsoft.com/office/drawing/2014/main" val="437060508"/>
                    </a:ext>
                  </a:extLst>
                </a:gridCol>
                <a:gridCol w="525223">
                  <a:extLst>
                    <a:ext uri="{9D8B030D-6E8A-4147-A177-3AD203B41FA5}">
                      <a16:colId xmlns:a16="http://schemas.microsoft.com/office/drawing/2014/main" val="1255420217"/>
                    </a:ext>
                  </a:extLst>
                </a:gridCol>
                <a:gridCol w="585959">
                  <a:extLst>
                    <a:ext uri="{9D8B030D-6E8A-4147-A177-3AD203B41FA5}">
                      <a16:colId xmlns:a16="http://schemas.microsoft.com/office/drawing/2014/main" val="3718898525"/>
                    </a:ext>
                  </a:extLst>
                </a:gridCol>
                <a:gridCol w="585959">
                  <a:extLst>
                    <a:ext uri="{9D8B030D-6E8A-4147-A177-3AD203B41FA5}">
                      <a16:colId xmlns:a16="http://schemas.microsoft.com/office/drawing/2014/main" val="336980680"/>
                    </a:ext>
                  </a:extLst>
                </a:gridCol>
                <a:gridCol w="585959">
                  <a:extLst>
                    <a:ext uri="{9D8B030D-6E8A-4147-A177-3AD203B41FA5}">
                      <a16:colId xmlns:a16="http://schemas.microsoft.com/office/drawing/2014/main" val="200266454"/>
                    </a:ext>
                  </a:extLst>
                </a:gridCol>
                <a:gridCol w="585959">
                  <a:extLst>
                    <a:ext uri="{9D8B030D-6E8A-4147-A177-3AD203B41FA5}">
                      <a16:colId xmlns:a16="http://schemas.microsoft.com/office/drawing/2014/main" val="75602428"/>
                    </a:ext>
                  </a:extLst>
                </a:gridCol>
                <a:gridCol w="585272">
                  <a:extLst>
                    <a:ext uri="{9D8B030D-6E8A-4147-A177-3AD203B41FA5}">
                      <a16:colId xmlns:a16="http://schemas.microsoft.com/office/drawing/2014/main" val="1199579262"/>
                    </a:ext>
                  </a:extLst>
                </a:gridCol>
              </a:tblGrid>
              <a:tr h="365043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Аудан, қала атауы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Мектеп саны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Әлеуметтік педагогтар саны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Еңбек өтілі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5440192"/>
                  </a:ext>
                </a:extLst>
              </a:tr>
              <a:tr h="5559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0-3 жылға дейін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3-5 жылға дейін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5-10 жылға дейін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10-15 жылға дейін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жылдан жоғары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0587236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Ақтау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0010562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Жаңаөзен 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4048587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Бейнеу ауданы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2584128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Қарақия ауданы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1807687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Маңғыстау ауданы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4746456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Мұнайлы ауданы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860262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Түпқараған ауданы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4753115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БИЛ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2952657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ЖБИЛ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6334910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ОМИ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8173062"/>
                  </a:ext>
                </a:extLst>
              </a:tr>
              <a:tr h="1530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ОСМИ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2089319"/>
                  </a:ext>
                </a:extLst>
              </a:tr>
              <a:tr h="585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ru-RU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145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164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57875" algn="l"/>
                        </a:tabLst>
                      </a:pPr>
                      <a:r>
                        <a:rPr lang="kk-KZ" sz="9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982623"/>
                  </a:ext>
                </a:extLst>
              </a:tr>
            </a:tbl>
          </a:graphicData>
        </a:graphic>
      </p:graphicFrame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530351098"/>
              </p:ext>
            </p:extLst>
          </p:nvPr>
        </p:nvGraphicFramePr>
        <p:xfrm>
          <a:off x="6463862" y="927260"/>
          <a:ext cx="5381297" cy="267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4185" y="549275"/>
            <a:ext cx="2355539" cy="4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6919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kk-KZ" sz="1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Білім беру ұйымдарындағы біліктілік арттыру курстарынан өткен педагог-психологтер  </a:t>
            </a:r>
            <a:r>
              <a:rPr lang="kk-KZ" sz="18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мен </a:t>
            </a:r>
            <a:r>
              <a:rPr lang="kk-KZ" sz="1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әлеуметтік педагогтер туралы мәлімет</a:t>
            </a:r>
            <a:r>
              <a:rPr lang="kk-KZ" sz="18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kk-KZ" sz="18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2023 жыл</a:t>
            </a:r>
            <a:r>
              <a:rPr lang="ru-KZ" sz="1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KZ" sz="1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65A4BFDF-58EE-2B9A-B54C-569937D6F8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218204"/>
              </p:ext>
            </p:extLst>
          </p:nvPr>
        </p:nvGraphicFramePr>
        <p:xfrm>
          <a:off x="656948" y="1455937"/>
          <a:ext cx="5439053" cy="4687343"/>
        </p:xfrm>
        <a:graphic>
          <a:graphicData uri="http://schemas.openxmlformats.org/drawingml/2006/table">
            <a:tbl>
              <a:tblPr firstRow="1" firstCol="1" bandRow="1"/>
              <a:tblGrid>
                <a:gridCol w="230819">
                  <a:extLst>
                    <a:ext uri="{9D8B030D-6E8A-4147-A177-3AD203B41FA5}">
                      <a16:colId xmlns:a16="http://schemas.microsoft.com/office/drawing/2014/main" val="3410030909"/>
                    </a:ext>
                  </a:extLst>
                </a:gridCol>
                <a:gridCol w="843379">
                  <a:extLst>
                    <a:ext uri="{9D8B030D-6E8A-4147-A177-3AD203B41FA5}">
                      <a16:colId xmlns:a16="http://schemas.microsoft.com/office/drawing/2014/main" val="2792737468"/>
                    </a:ext>
                  </a:extLst>
                </a:gridCol>
                <a:gridCol w="784380">
                  <a:extLst>
                    <a:ext uri="{9D8B030D-6E8A-4147-A177-3AD203B41FA5}">
                      <a16:colId xmlns:a16="http://schemas.microsoft.com/office/drawing/2014/main" val="1571365526"/>
                    </a:ext>
                  </a:extLst>
                </a:gridCol>
                <a:gridCol w="652166">
                  <a:extLst>
                    <a:ext uri="{9D8B030D-6E8A-4147-A177-3AD203B41FA5}">
                      <a16:colId xmlns:a16="http://schemas.microsoft.com/office/drawing/2014/main" val="3703712378"/>
                    </a:ext>
                  </a:extLst>
                </a:gridCol>
                <a:gridCol w="652166">
                  <a:extLst>
                    <a:ext uri="{9D8B030D-6E8A-4147-A177-3AD203B41FA5}">
                      <a16:colId xmlns:a16="http://schemas.microsoft.com/office/drawing/2014/main" val="2880027955"/>
                    </a:ext>
                  </a:extLst>
                </a:gridCol>
                <a:gridCol w="779564">
                  <a:extLst>
                    <a:ext uri="{9D8B030D-6E8A-4147-A177-3AD203B41FA5}">
                      <a16:colId xmlns:a16="http://schemas.microsoft.com/office/drawing/2014/main" val="3768862399"/>
                    </a:ext>
                  </a:extLst>
                </a:gridCol>
                <a:gridCol w="779564">
                  <a:extLst>
                    <a:ext uri="{9D8B030D-6E8A-4147-A177-3AD203B41FA5}">
                      <a16:colId xmlns:a16="http://schemas.microsoft.com/office/drawing/2014/main" val="2461785686"/>
                    </a:ext>
                  </a:extLst>
                </a:gridCol>
                <a:gridCol w="717015">
                  <a:extLst>
                    <a:ext uri="{9D8B030D-6E8A-4147-A177-3AD203B41FA5}">
                      <a16:colId xmlns:a16="http://schemas.microsoft.com/office/drawing/2014/main" val="3305130436"/>
                    </a:ext>
                  </a:extLst>
                </a:gridCol>
              </a:tblGrid>
              <a:tr h="1076267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   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Мамандар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Педагоги-калық шеберлік орталы-ғы</a:t>
                      </a:r>
                      <a:r>
                        <a:rPr lang="kk-KZ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ПШО)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Адамның үйлесімді дамуының ұлттық институты (АҮДҰИ)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</a:t>
                      </a: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Луара</a:t>
                      </a: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»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қоғамдық қоры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«Демеу»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қоғамдық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қоры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3102975"/>
                  </a:ext>
                </a:extLst>
              </a:tr>
              <a:tr h="306658"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Тақырыптары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9863828"/>
                  </a:ext>
                </a:extLst>
              </a:tr>
              <a:tr h="2195795"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"Білім беру ұйымдары психологтарының кәсіби құзыретте-рін дамыту бойынша"</a:t>
                      </a:r>
                      <a:endParaRPr lang="ru-KZ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«Білім беру ұйымдарында зорлық-зомбы-лықтың алдын алу» 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"Ата-аналарға психология-лық-педагогикалық білім берудің ғылыми-әдістемелік негіздері"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«Жалпы білім беру ұйымдарындағы инклюзивті білім беру» 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«Жалпы білім беру ұйымдарында сөйлеу қабілеті бұзылған балаларды  психологиялық-педагогикалық қолдау»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"Жасөспірім-дер арасында-ғы өзіне-өзі қол жұмсау-дың алдын алу"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7664501"/>
                  </a:ext>
                </a:extLst>
              </a:tr>
              <a:tr h="640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KZ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Педагог-психологтер</a:t>
                      </a:r>
                      <a:endParaRPr lang="ru-KZ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</a:t>
                      </a:r>
                      <a:endParaRPr lang="ru-KZ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64</a:t>
                      </a:r>
                      <a:endParaRPr lang="ru-KZ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76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  <a:endParaRPr lang="ru-KZ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</a:t>
                      </a:r>
                      <a:endParaRPr lang="ru-KZ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210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4726491"/>
                  </a:ext>
                </a:extLst>
              </a:tr>
              <a:tr h="45979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Барлығы: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9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390 педагог-психолог</a:t>
                      </a:r>
                      <a:endParaRPr lang="ru-KZ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860268"/>
                  </a:ext>
                </a:extLst>
              </a:tr>
            </a:tbl>
          </a:graphicData>
        </a:graphic>
      </p:graphicFrame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ABD79031-682E-0A71-965E-B063217342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238638"/>
              </p:ext>
            </p:extLst>
          </p:nvPr>
        </p:nvGraphicFramePr>
        <p:xfrm>
          <a:off x="6569475" y="1455937"/>
          <a:ext cx="5069150" cy="2453640"/>
        </p:xfrm>
        <a:graphic>
          <a:graphicData uri="http://schemas.openxmlformats.org/drawingml/2006/table">
            <a:tbl>
              <a:tblPr firstRow="1" firstCol="1" bandRow="1"/>
              <a:tblGrid>
                <a:gridCol w="366841">
                  <a:extLst>
                    <a:ext uri="{9D8B030D-6E8A-4147-A177-3AD203B41FA5}">
                      <a16:colId xmlns:a16="http://schemas.microsoft.com/office/drawing/2014/main" val="694493582"/>
                    </a:ext>
                  </a:extLst>
                </a:gridCol>
                <a:gridCol w="1091118">
                  <a:extLst>
                    <a:ext uri="{9D8B030D-6E8A-4147-A177-3AD203B41FA5}">
                      <a16:colId xmlns:a16="http://schemas.microsoft.com/office/drawing/2014/main" val="3355196461"/>
                    </a:ext>
                  </a:extLst>
                </a:gridCol>
                <a:gridCol w="1363897">
                  <a:extLst>
                    <a:ext uri="{9D8B030D-6E8A-4147-A177-3AD203B41FA5}">
                      <a16:colId xmlns:a16="http://schemas.microsoft.com/office/drawing/2014/main" val="329928448"/>
                    </a:ext>
                  </a:extLst>
                </a:gridCol>
                <a:gridCol w="1164219">
                  <a:extLst>
                    <a:ext uri="{9D8B030D-6E8A-4147-A177-3AD203B41FA5}">
                      <a16:colId xmlns:a16="http://schemas.microsoft.com/office/drawing/2014/main" val="1123156981"/>
                    </a:ext>
                  </a:extLst>
                </a:gridCol>
                <a:gridCol w="1083075">
                  <a:extLst>
                    <a:ext uri="{9D8B030D-6E8A-4147-A177-3AD203B41FA5}">
                      <a16:colId xmlns:a16="http://schemas.microsoft.com/office/drawing/2014/main" val="2913851845"/>
                    </a:ext>
                  </a:extLst>
                </a:gridCol>
              </a:tblGrid>
              <a:tr h="457313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K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K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K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Мамандар</a:t>
                      </a:r>
                      <a:endParaRPr lang="ru-K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Педагогикалық шеберлік орталығы</a:t>
                      </a:r>
                      <a:r>
                        <a:rPr lang="kk-KZ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kk-KZ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ПШО)</a:t>
                      </a:r>
                      <a:endParaRPr lang="ru-K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Адамның үйлесімді дамуының</a:t>
                      </a:r>
                      <a:endParaRPr lang="ru-K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ұлттық институты (АҮДҰИ)</a:t>
                      </a:r>
                      <a:endParaRPr lang="ru-KZ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03017391"/>
                  </a:ext>
                </a:extLst>
              </a:tr>
              <a:tr h="108708"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Тақырыптары</a:t>
                      </a:r>
                      <a:endParaRPr lang="ru-K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779840449"/>
                  </a:ext>
                </a:extLst>
              </a:tr>
              <a:tr h="691698"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Оқушылардың әлеуметтік дағдыларын дамыту: отбасы, мектеп, мансап</a:t>
                      </a:r>
                      <a:endParaRPr lang="ru-K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«Білім беру ұйымдарында зорлық-зомбылықтың алдын алу» </a:t>
                      </a:r>
                      <a:endParaRPr lang="ru-K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"Ата-аналарға психологиялық-педагогикалық білім берудің ғылыми-әдістемелік негіздері"</a:t>
                      </a:r>
                      <a:endParaRPr lang="ru-K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1693281"/>
                  </a:ext>
                </a:extLst>
              </a:tr>
              <a:tr h="1427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K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Әлеуметтік педагогтер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K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ru-K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ru-K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6711948"/>
                  </a:ext>
                </a:extLst>
              </a:tr>
              <a:tr h="10870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ru-K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108 әлеуметтік педагог</a:t>
                      </a:r>
                      <a:endParaRPr lang="ru-K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651515214"/>
                  </a:ext>
                </a:extLst>
              </a:tr>
            </a:tbl>
          </a:graphicData>
        </a:graphic>
      </p:graphicFrame>
      <p:sp>
        <p:nvSpPr>
          <p:cNvPr id="10" name="Rectangle 3">
            <a:extLst>
              <a:ext uri="{FF2B5EF4-FFF2-40B4-BE49-F238E27FC236}">
                <a16:creationId xmlns:a16="http://schemas.microsoft.com/office/drawing/2014/main" id="{77757B03-FC96-BB71-7AD0-D1BFFC5DC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KZ"/>
          </a:p>
        </p:txBody>
      </p:sp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B96A0999-D088-A928-41D0-E82B01AA64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429483"/>
              </p:ext>
            </p:extLst>
          </p:nvPr>
        </p:nvGraphicFramePr>
        <p:xfrm>
          <a:off x="6569475" y="4154750"/>
          <a:ext cx="5069150" cy="2112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2611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4939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>
            <a:stCxn id="5" idx="2"/>
          </p:cNvCxnSpPr>
          <p:nvPr/>
        </p:nvCxnSpPr>
        <p:spPr>
          <a:xfrm>
            <a:off x="6096000" y="493987"/>
            <a:ext cx="31531" cy="636401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6111765" y="574887"/>
            <a:ext cx="53092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Педагог-психологтердің бала санына жүктемесі</a:t>
            </a:r>
            <a:endParaRPr lang="ru-RU" dirty="0">
              <a:solidFill>
                <a:schemeClr val="accent1"/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750503"/>
              </p:ext>
            </p:extLst>
          </p:nvPr>
        </p:nvGraphicFramePr>
        <p:xfrm>
          <a:off x="6185337" y="1025119"/>
          <a:ext cx="5577052" cy="28241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2995">
                  <a:extLst>
                    <a:ext uri="{9D8B030D-6E8A-4147-A177-3AD203B41FA5}">
                      <a16:colId xmlns:a16="http://schemas.microsoft.com/office/drawing/2014/main" val="362943547"/>
                    </a:ext>
                  </a:extLst>
                </a:gridCol>
                <a:gridCol w="1288391">
                  <a:extLst>
                    <a:ext uri="{9D8B030D-6E8A-4147-A177-3AD203B41FA5}">
                      <a16:colId xmlns:a16="http://schemas.microsoft.com/office/drawing/2014/main" val="2743260139"/>
                    </a:ext>
                  </a:extLst>
                </a:gridCol>
                <a:gridCol w="1416565">
                  <a:extLst>
                    <a:ext uri="{9D8B030D-6E8A-4147-A177-3AD203B41FA5}">
                      <a16:colId xmlns:a16="http://schemas.microsoft.com/office/drawing/2014/main" val="2192834986"/>
                    </a:ext>
                  </a:extLst>
                </a:gridCol>
                <a:gridCol w="1616381">
                  <a:extLst>
                    <a:ext uri="{9D8B030D-6E8A-4147-A177-3AD203B41FA5}">
                      <a16:colId xmlns:a16="http://schemas.microsoft.com/office/drawing/2014/main" val="199712346"/>
                    </a:ext>
                  </a:extLst>
                </a:gridCol>
                <a:gridCol w="932720">
                  <a:extLst>
                    <a:ext uri="{9D8B030D-6E8A-4147-A177-3AD203B41FA5}">
                      <a16:colId xmlns:a16="http://schemas.microsoft.com/office/drawing/2014/main" val="503170636"/>
                    </a:ext>
                  </a:extLst>
                </a:gridCol>
              </a:tblGrid>
              <a:tr h="4885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№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1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қала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атауы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Мектептегі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 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Психологтар</a:t>
                      </a:r>
                      <a:r>
                        <a:rPr lang="ru-RU" sz="1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 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психологқа</a:t>
                      </a: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бала саны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extLst>
                  <a:ext uri="{0D108BD9-81ED-4DB2-BD59-A6C34878D82A}">
                    <a16:rowId xmlns:a16="http://schemas.microsoft.com/office/drawing/2014/main" val="128015475"/>
                  </a:ext>
                </a:extLst>
              </a:tr>
              <a:tr h="2571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Ақтау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қаласы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53088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931 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extLst>
                  <a:ext uri="{0D108BD9-81ED-4DB2-BD59-A6C34878D82A}">
                    <a16:rowId xmlns:a16="http://schemas.microsoft.com/office/drawing/2014/main" val="2651274723"/>
                  </a:ext>
                </a:extLst>
              </a:tr>
              <a:tr h="2571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2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Жаңаөзен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қаласы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34656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888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extLst>
                  <a:ext uri="{0D108BD9-81ED-4DB2-BD59-A6C34878D82A}">
                    <a16:rowId xmlns:a16="http://schemas.microsoft.com/office/drawing/2014/main" val="813039165"/>
                  </a:ext>
                </a:extLst>
              </a:tr>
              <a:tr h="2571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Бейнеу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17625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45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391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extLst>
                  <a:ext uri="{0D108BD9-81ED-4DB2-BD59-A6C34878D82A}">
                    <a16:rowId xmlns:a16="http://schemas.microsoft.com/office/drawing/2014/main" val="1016544261"/>
                  </a:ext>
                </a:extLst>
              </a:tr>
              <a:tr h="2571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Қарақия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8491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22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385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extLst>
                  <a:ext uri="{0D108BD9-81ED-4DB2-BD59-A6C34878D82A}">
                    <a16:rowId xmlns:a16="http://schemas.microsoft.com/office/drawing/2014/main" val="1328286983"/>
                  </a:ext>
                </a:extLst>
              </a:tr>
              <a:tr h="324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5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Маңғыстау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8799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33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266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extLst>
                  <a:ext uri="{0D108BD9-81ED-4DB2-BD59-A6C34878D82A}">
                    <a16:rowId xmlns:a16="http://schemas.microsoft.com/office/drawing/2014/main" val="354811903"/>
                  </a:ext>
                </a:extLst>
              </a:tr>
              <a:tr h="2571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6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Мұнайлы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34947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32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1092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extLst>
                  <a:ext uri="{0D108BD9-81ED-4DB2-BD59-A6C34878D82A}">
                    <a16:rowId xmlns:a16="http://schemas.microsoft.com/office/drawing/2014/main" val="681543827"/>
                  </a:ext>
                </a:extLst>
              </a:tr>
              <a:tr h="324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7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Түпқараған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9445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19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497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extLst>
                  <a:ext uri="{0D108BD9-81ED-4DB2-BD59-A6C34878D82A}">
                    <a16:rowId xmlns:a16="http://schemas.microsoft.com/office/drawing/2014/main" val="3265039411"/>
                  </a:ext>
                </a:extLst>
              </a:tr>
              <a:tr h="2571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167051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247 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676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459" marR="61459" marT="8536" marB="0"/>
                </a:tc>
                <a:extLst>
                  <a:ext uri="{0D108BD9-81ED-4DB2-BD59-A6C34878D82A}">
                    <a16:rowId xmlns:a16="http://schemas.microsoft.com/office/drawing/2014/main" val="105021348"/>
                  </a:ext>
                </a:extLst>
              </a:tr>
            </a:tbl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619009306"/>
              </p:ext>
            </p:extLst>
          </p:nvPr>
        </p:nvGraphicFramePr>
        <p:xfrm>
          <a:off x="6281902" y="3813121"/>
          <a:ext cx="5382610" cy="2839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41A70FB-6BB7-7933-D002-DE9F5F229F4C}"/>
              </a:ext>
            </a:extLst>
          </p:cNvPr>
          <p:cNvSpPr/>
          <p:nvPr/>
        </p:nvSpPr>
        <p:spPr>
          <a:xfrm>
            <a:off x="802556" y="683581"/>
            <a:ext cx="2402284" cy="4083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kk-K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ӨТКІЗІЛДІ: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1AE7F3A0-CB4C-B4A8-3E98-34C31EF7DC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309569"/>
              </p:ext>
            </p:extLst>
          </p:nvPr>
        </p:nvGraphicFramePr>
        <p:xfrm>
          <a:off x="346229" y="1281547"/>
          <a:ext cx="5401600" cy="49859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0030">
                  <a:extLst>
                    <a:ext uri="{9D8B030D-6E8A-4147-A177-3AD203B41FA5}">
                      <a16:colId xmlns:a16="http://schemas.microsoft.com/office/drawing/2014/main" val="2797234093"/>
                    </a:ext>
                  </a:extLst>
                </a:gridCol>
                <a:gridCol w="2121103">
                  <a:extLst>
                    <a:ext uri="{9D8B030D-6E8A-4147-A177-3AD203B41FA5}">
                      <a16:colId xmlns:a16="http://schemas.microsoft.com/office/drawing/2014/main" val="2509764423"/>
                    </a:ext>
                  </a:extLst>
                </a:gridCol>
                <a:gridCol w="1772284">
                  <a:extLst>
                    <a:ext uri="{9D8B030D-6E8A-4147-A177-3AD203B41FA5}">
                      <a16:colId xmlns:a16="http://schemas.microsoft.com/office/drawing/2014/main" val="155526170"/>
                    </a:ext>
                  </a:extLst>
                </a:gridCol>
                <a:gridCol w="1068183">
                  <a:extLst>
                    <a:ext uri="{9D8B030D-6E8A-4147-A177-3AD203B41FA5}">
                      <a16:colId xmlns:a16="http://schemas.microsoft.com/office/drawing/2014/main" val="3724703382"/>
                    </a:ext>
                  </a:extLst>
                </a:gridCol>
              </a:tblGrid>
              <a:tr h="5650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KZ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Өткізілген шаралар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Шара саны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Қатысушы саны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5934519"/>
                  </a:ext>
                </a:extLst>
              </a:tr>
              <a:tr h="143189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Әдістемелік көмек (вебинарлар, семинарлар, семинар-практикумдар, дөңгелек үстел, әдістемелік күн)</a:t>
                      </a:r>
                      <a:endParaRPr lang="ru-KZ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2335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2354216"/>
                  </a:ext>
                </a:extLst>
              </a:tr>
              <a:tr h="1151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Байқау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(1-республикалық, 4-облыстық)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ru-KZ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5066015"/>
                  </a:ext>
                </a:extLst>
              </a:tr>
              <a:tr h="276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Ата-аналарға ашық есік</a:t>
                      </a:r>
                      <a:endParaRPr lang="ru-KZ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1315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1007168"/>
                  </a:ext>
                </a:extLst>
              </a:tr>
              <a:tr h="5117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Қауымдастық іс-шаралары</a:t>
                      </a:r>
                      <a:endParaRPr lang="ru-KZ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7786068"/>
                  </a:ext>
                </a:extLst>
              </a:tr>
              <a:tr h="7734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Білім беру ұйымдарында өткізілген апталықтар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48845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2068995"/>
                  </a:ext>
                </a:extLst>
              </a:tr>
              <a:tr h="27615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ru-KZ" sz="11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ru-KZ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k-KZ" sz="1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52827</a:t>
                      </a:r>
                      <a:endParaRPr lang="ru-KZ" sz="11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1464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271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448914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Іс-шаралар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126" y="1597981"/>
            <a:ext cx="5685264" cy="46706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7493" y="1531306"/>
            <a:ext cx="5237824" cy="36813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k-KZ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k-KZ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k-KZ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kk-KZ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Психологиялық кеңес қызметі</a:t>
            </a:r>
          </a:p>
          <a:p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Облыстық – 1, құрамы – 19</a:t>
            </a:r>
          </a:p>
          <a:p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Аудан, қала – 7, құрамы – 76 </a:t>
            </a:r>
          </a:p>
          <a:p>
            <a:endParaRPr lang="kk-KZ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Аутодеструктивті мінез-құлықты, зорлық-зомбылықты алдын алу шаралары:</a:t>
            </a:r>
          </a:p>
          <a:p>
            <a:pPr algn="just"/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Облыстық психологиялық кеңес отырысы – 4;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k-KZ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«Өмірге «Иә» деп айт!» </a:t>
            </a:r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апталық;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k-KZ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«Психикалық денсаулық» </a:t>
            </a:r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апталық;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Өмірде қиын жағдайға тап болған отбасы балаларына жедел психологиялық көмек көрсету мақсатында </a:t>
            </a:r>
            <a:r>
              <a:rPr lang="kk-KZ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«Сенім телефоны» </a:t>
            </a:r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желісі аудан, қала бойынша жасақталып әлеуметтік желіге жарияланды және сұраныстар бойынша психологиялық көмектер берілді;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Қазан-қараша айларында 8 сынып оқушылары мен 1 курс студенттері арасында диагностика жүргізілді – 16453 білім алушы қатысты;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Мектептердің қауіпсіздік қызметі құрылып, жұмыстарын бастады.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ҚҰРЫЛДЫ:</a:t>
            </a:r>
          </a:p>
          <a:p>
            <a:pPr lvl="0"/>
            <a:r>
              <a:rPr lang="kk-KZ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kk-KZ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Педагог-психологтер мен әлеуметтік педагогтердің</a:t>
            </a:r>
          </a:p>
          <a:p>
            <a:pPr lvl="0"/>
            <a:r>
              <a:rPr lang="kk-KZ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қауымдастығы</a:t>
            </a:r>
          </a:p>
          <a:p>
            <a:pPr lvl="0"/>
            <a:endParaRPr lang="kk-KZ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kk-KZ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7493" y="5682818"/>
            <a:ext cx="5414929" cy="985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БІЛІКТІЛІК АРТТЫРУ КУРСТАРЫНАН ӨТКЕН</a:t>
            </a:r>
            <a:r>
              <a:rPr lang="kk-KZ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Педагог – психолог – 390;</a:t>
            </a:r>
          </a:p>
          <a:p>
            <a:pPr algn="just"/>
            <a:r>
              <a:rPr lang="kk-KZ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Әлеуметтік педагог – 108.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6032810" y="448913"/>
            <a:ext cx="0" cy="640908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397493" y="555141"/>
            <a:ext cx="1633488" cy="32991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ӨТКІЗІЛДІ: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4"/>
          <p:cNvSpPr>
            <a:spLocks noGrp="1"/>
          </p:cNvSpPr>
          <p:nvPr>
            <p:ph idx="1"/>
          </p:nvPr>
        </p:nvSpPr>
        <p:spPr>
          <a:xfrm>
            <a:off x="6518116" y="956772"/>
            <a:ext cx="4988084" cy="5835642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kk-K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Семинарлар, вебинарлар, дөңгелек үстел, форум: </a:t>
            </a:r>
          </a:p>
          <a:p>
            <a:pPr algn="just">
              <a:lnSpc>
                <a:spcPct val="100000"/>
              </a:lnSpc>
            </a:pP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www.instagram.com/reel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/CxIaGC1Mvuw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/?igshid=MzRlOD BiNWFlZA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 </a:t>
            </a:r>
          </a:p>
          <a:p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www.instagram.com/p/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CxctTBtsQV3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/?igshid=MzRlODBi  NWFlZA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www.instagram.com/p/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CxVb6CLs9pH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/?igshid=MzRlOD BiNWFlZA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www.instagram.com/p/CxXiY7isKty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/?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igshid=MzRlODBiNWFlZA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://www.instagram.com/p/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Cy5WSZgMGms/?igshid=MzRlO DBiNWFlZA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</a:p>
          <a:p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https://www.instagram.com/reel/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C0MmRovsGWP/?igshid=MzRl ODBiNWFlZA==</a:t>
            </a:r>
            <a:endParaRPr lang="kk-KZ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kk-K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Ашық есік:</a:t>
            </a:r>
          </a:p>
          <a:p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www.instagram.com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/tv/Cqp0w48A2mf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/?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igshid=MzRlODBiNWFlZA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  <a:endParaRPr lang="kk-KZ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kk-K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Байқаулар</a:t>
            </a:r>
            <a:r>
              <a:rPr lang="kk-K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https://www.instagram.com/p/Co98g-Esigo/?igshid=MzRlODBiNWFlZA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https://www.instagram.com/reel/CrfnSmnPLvl/?igshid=MzRlODBiNWFlZA==</a:t>
            </a: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https://www.instagram.com/reel/CslbxhIsyos/?igshid=MzRlODBiNWFlZA==</a:t>
            </a: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https://www.instagram.com/reel/Cy22AxWsn46/?igshid=MzRlODBiNWFlZA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https://www.instagram.com/reel/C0OuijwMsR3/?igshid=MzRlODBiNWFlZA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 </a:t>
            </a:r>
            <a:endParaRPr lang="kk-KZ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kk-K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Апталықтар</a:t>
            </a:r>
            <a:r>
              <a:rPr lang="kk-K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</a:pP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https://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www.instagram.com/p/CoWRGCQIxPu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/?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igshid=MzRlODBiNWFlZA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</a:p>
          <a:p>
            <a:pPr marL="0" indent="0" algn="ctr">
              <a:buNone/>
            </a:pPr>
            <a:r>
              <a:rPr lang="kk-K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Әдістемелік </a:t>
            </a:r>
            <a:r>
              <a:rPr lang="kk-K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көмек (аудан, қала</a:t>
            </a:r>
            <a:r>
              <a:rPr lang="kk-K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https://www.instagram.com/p/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CxDfWvqMxnF/?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igshid=MzRlODBiNWFlZA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  <a:r>
              <a:rPr lang="kk-KZ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kk-KZ" sz="40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https://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www.instagram.com/p/CsbH1CVMTxV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/?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igshid=MzRlODBiNWFlZA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kk-K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Қауымдастық іс-шаралары:</a:t>
            </a:r>
          </a:p>
          <a:p>
            <a:pPr algn="just">
              <a:lnSpc>
                <a:spcPct val="100000"/>
              </a:lnSpc>
            </a:pP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https://www.instagram.com/p/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CxsIxNdMjEI/?igshid=MzRlODBiNWFlZA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</a:p>
          <a:p>
            <a:pPr algn="just">
              <a:lnSpc>
                <a:spcPct val="100000"/>
              </a:lnSpc>
            </a:pP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https://www.instagram.com/p/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Cy5zOZrsem7/?igshid=MzRlO DBiNWFlZA</a:t>
            </a:r>
            <a:r>
              <a:rPr lang="kk-KZ" sz="40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==</a:t>
            </a:r>
          </a:p>
          <a:p>
            <a:pPr algn="just">
              <a:lnSpc>
                <a:spcPct val="100000"/>
              </a:lnSpc>
            </a:pP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https://www.instagram.com/p</a:t>
            </a:r>
            <a:r>
              <a:rPr lang="kk-KZ" sz="40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/Cz8K4SFMQb6/?igshid=MzRlO  DBiNWFlZA==</a:t>
            </a:r>
            <a:endParaRPr lang="kk-KZ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1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kk-KZ" sz="1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kk-KZ" sz="1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kk-KZ" sz="1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ru-RU" sz="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11231" y="555141"/>
            <a:ext cx="3807861" cy="32991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ЖЕЛІ СІЛТЕМЕЛЕРІ: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86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19461" y="1969818"/>
            <a:ext cx="5553075" cy="3939469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Жас психологтарға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кәсіби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шеберлілігін;</a:t>
            </a:r>
            <a:endParaRPr lang="kk-KZ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Әдістемелік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коучинг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шебер-сынып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БАҚ беттеріне, әлеуметтік желілерде мақалалар жариялау.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Педагог-психологтар мен әлеуметтік педагогтар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қауымдастығының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жұмысын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жандандыру.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Мектептегі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психологиялық қызмет жұмысын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жандандыру;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Әдістемелік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көмек күндерін </a:t>
            </a:r>
            <a:r>
              <a:rPr lang="kk-K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көбейту;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психологтерге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супервизия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kk-KZ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-22033"/>
            <a:ext cx="12192000" cy="52410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95799" y="842284"/>
            <a:ext cx="3200400" cy="4348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ЖОСПАРЛАНДЫ: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22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7690988"/>
              </p:ext>
            </p:extLst>
          </p:nvPr>
        </p:nvGraphicFramePr>
        <p:xfrm>
          <a:off x="1295400" y="981075"/>
          <a:ext cx="9601199" cy="49625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9628">
                  <a:extLst>
                    <a:ext uri="{9D8B030D-6E8A-4147-A177-3AD203B41FA5}">
                      <a16:colId xmlns:a16="http://schemas.microsoft.com/office/drawing/2014/main" val="1341563769"/>
                    </a:ext>
                  </a:extLst>
                </a:gridCol>
                <a:gridCol w="2349628">
                  <a:extLst>
                    <a:ext uri="{9D8B030D-6E8A-4147-A177-3AD203B41FA5}">
                      <a16:colId xmlns:a16="http://schemas.microsoft.com/office/drawing/2014/main" val="2686560026"/>
                    </a:ext>
                  </a:extLst>
                </a:gridCol>
                <a:gridCol w="2438062">
                  <a:extLst>
                    <a:ext uri="{9D8B030D-6E8A-4147-A177-3AD203B41FA5}">
                      <a16:colId xmlns:a16="http://schemas.microsoft.com/office/drawing/2014/main" val="2241296665"/>
                    </a:ext>
                  </a:extLst>
                </a:gridCol>
                <a:gridCol w="2463881">
                  <a:extLst>
                    <a:ext uri="{9D8B030D-6E8A-4147-A177-3AD203B41FA5}">
                      <a16:colId xmlns:a16="http://schemas.microsoft.com/office/drawing/2014/main" val="1262874351"/>
                    </a:ext>
                  </a:extLst>
                </a:gridCol>
              </a:tblGrid>
              <a:tr h="2268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Мықты жақтары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89" marR="522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Әлсіз жақтары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89" marR="522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Мүмкіндіктер </a:t>
                      </a:r>
                      <a:endParaRPr lang="en-US" sz="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89" marR="5228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Қауіп-қатерлер</a:t>
                      </a:r>
                      <a:endParaRPr lang="en-US" sz="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89" marR="52289" marT="0" marB="0"/>
                </a:tc>
                <a:extLst>
                  <a:ext uri="{0D108BD9-81ED-4DB2-BD59-A6C34878D82A}">
                    <a16:rowId xmlns:a16="http://schemas.microsoft.com/office/drawing/2014/main" val="3631997485"/>
                  </a:ext>
                </a:extLst>
              </a:tr>
              <a:tr h="473571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94310" algn="l"/>
                        </a:tabLs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1.Біліктілік арттыру курстарынан өткен кәсіби мамандардың артуы;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2.Жұмыс барысында басшылыққа алынатын нақты нормативтік құжаттардың болуы;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3.Педагог-психологтер мен әлеуметтік педагогтердің өздігінен кәсіби өсуіне ұмтылыстың жоғарлауы (өз қаражаттарына ақылы курстар мен семинарларға, оқуларға қатысуы);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Педагог-психологтер өз кәсіби шеберлігін арттыру мақсатында облыстық, республикалық байқауларға қатысуы; 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89" marR="522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1.Санатсыз педагог-психологтер мен әлеуметтік педагогтердің және жас мамандардың көптігі;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2.Облыстық деңгейде семинарларға, конференцияларға  қатысып жүргендерімен, республикалық деңгейде семинарлар, конференция, форумда спикер ретінде қатысудан тартынулары;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Аудандық, қалалық оқу-әдістемелік орталықтарында әлеуметтік педагогтердің жұмысын сүйемелдейтін әдіскердің жұмысының жеткіліксіздігі; 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89" marR="522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1.Шығармашылықпен жұмыс жасайтын педагог-психологтер мен әлеуметтік педагогтердің тәжірибесін зерттеу, жинақтау, тарату жұмыстарын ұйымдастыру; 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2.Жаңа идеяшыл, шығармашыл мамандарды ынталандыру;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Жобаларды әзірлеп, іске асыру;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48285" algn="l"/>
                          <a:tab pos="349885" algn="l"/>
                        </a:tabLst>
                      </a:pPr>
                      <a:r>
                        <a:rPr lang="kk-KZ" sz="11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4.Авторлық </a:t>
                      </a: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бағдарламалар дайындауда әдістемелік көмекті күшейту;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70180" algn="l"/>
                          <a:tab pos="248285" algn="l"/>
                          <a:tab pos="349885" algn="l"/>
                        </a:tabLs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5.Заманауи әдіс-тәсілдерді қолдану арқылы педагог-психологтер мен әлеуметтік педагогтердің кәсіби шеберлігін арттыруда жұмыстарды жалғастыру;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89" marR="5228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Әлеуметтік педагогтердің арасындағы кадр тұрақсыздығы;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Әлеуметтік педагогтердің көбі басқа мамандық иелері;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Жас педагог-психологтер мен әлеуметтік педагогтердің тәжірибе жинақтауда тәлімгерлердің бекітілмеуі;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k-KZ" sz="11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89" marR="52289" marT="0" marB="0"/>
                </a:tc>
                <a:extLst>
                  <a:ext uri="{0D108BD9-81ED-4DB2-BD59-A6C34878D82A}">
                    <a16:rowId xmlns:a16="http://schemas.microsoft.com/office/drawing/2014/main" val="2564360356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12192000" cy="5847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863" algn="l"/>
                <a:tab pos="247650" algn="l"/>
                <a:tab pos="349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863" algn="l"/>
                <a:tab pos="247650" algn="l"/>
                <a:tab pos="349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863" algn="l"/>
                <a:tab pos="247650" algn="l"/>
                <a:tab pos="349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863" algn="l"/>
                <a:tab pos="247650" algn="l"/>
                <a:tab pos="349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863" algn="l"/>
                <a:tab pos="247650" algn="l"/>
                <a:tab pos="349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863" algn="l"/>
                <a:tab pos="247650" algn="l"/>
                <a:tab pos="349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863" algn="l"/>
                <a:tab pos="247650" algn="l"/>
                <a:tab pos="349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863" algn="l"/>
                <a:tab pos="247650" algn="l"/>
                <a:tab pos="349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69863" algn="l"/>
                <a:tab pos="247650" algn="l"/>
                <a:tab pos="349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69863" algn="l"/>
                <a:tab pos="247650" algn="l"/>
                <a:tab pos="349250" algn="l"/>
              </a:tabLst>
            </a:pPr>
            <a:r>
              <a:rPr kumimoji="0" lang="kk-KZ" altLang="en-US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Психологиялық қолдау бөлімінің 2023 жылы атқарған жұмыстарына </a:t>
            </a: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SWOT</a:t>
            </a:r>
            <a:r>
              <a:rPr kumimoji="0" lang="kk-KZ" altLang="en-US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талдау</a:t>
            </a:r>
            <a:br>
              <a:rPr kumimoji="0" lang="kk-KZ" altLang="en-US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kumimoji="0" lang="kk-KZ" alt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994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50381"/>
            <a:ext cx="10515600" cy="454888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96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 рахмет!!!</a:t>
            </a:r>
            <a:endParaRPr lang="ru-RU" sz="9600" b="1" i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90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4573</TotalTime>
  <Words>1626</Words>
  <Application>Microsoft Office PowerPoint</Application>
  <PresentationFormat>Широкоэкранный</PresentationFormat>
  <Paragraphs>751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Wingdings</vt:lpstr>
      <vt:lpstr>Office Theme</vt:lpstr>
      <vt:lpstr>Білім берудің оқу-әдістемелік орталығы </vt:lpstr>
      <vt:lpstr>-</vt:lpstr>
      <vt:lpstr>    «Психологиялық қолдау» бөлімі</vt:lpstr>
      <vt:lpstr>Презентация PowerPoint</vt:lpstr>
      <vt:lpstr>Презентация PowerPoint</vt:lpstr>
      <vt:lpstr>Сапалық құрам бойынша мәлімет</vt:lpstr>
      <vt:lpstr>Еңбек өтілі бойынша мәлімет</vt:lpstr>
      <vt:lpstr> Білім беру ұйымдарындағы біліктілік арттыру курстарынан өткен педагог-психологтер                                     мен әлеуметтік педагогтер туралы мәлімет 2023 жыл </vt:lpstr>
      <vt:lpstr>Презентация PowerPoint</vt:lpstr>
      <vt:lpstr>Іс-шаралар</vt:lpstr>
      <vt:lpstr>Презентация PowerPoint</vt:lpstr>
      <vt:lpstr>Психологиялық қолдау бөлімінің 2023 жылы атқарған жұмыстарына SWOT талдау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Білім берудің оқу-әдістмелік орталығы</dc:title>
  <dc:creator>Пользователь</dc:creator>
  <cp:lastModifiedBy>BilimBook</cp:lastModifiedBy>
  <cp:revision>266</cp:revision>
  <dcterms:created xsi:type="dcterms:W3CDTF">2022-12-01T05:15:24Z</dcterms:created>
  <dcterms:modified xsi:type="dcterms:W3CDTF">2024-01-05T10:22:07Z</dcterms:modified>
</cp:coreProperties>
</file>