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0" r:id="rId4"/>
    <p:sldId id="259" r:id="rId5"/>
    <p:sldId id="257" r:id="rId6"/>
    <p:sldId id="261" r:id="rId7"/>
    <p:sldId id="262" r:id="rId8"/>
    <p:sldId id="263" r:id="rId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2" d="100"/>
          <a:sy n="62" d="100"/>
        </p:scale>
        <p:origin x="1032" y="2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DDB22E8-1EA3-4DD7-9C2D-E31FBF1D2CE2}" type="datetimeFigureOut">
              <a:rPr lang="ru-RU" smtClean="0"/>
              <a:t>27.08.2020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3D3D1F6-2750-46FC-AC96-D789FFFB348D}" type="slidenum">
              <a:rPr lang="ru-RU" smtClean="0"/>
              <a:t>‹#›</a:t>
            </a:fld>
            <a:endParaRPr lang="ru-RU"/>
          </a:p>
        </p:txBody>
      </p:sp>
    </p:spTree>
    <p:extLst>
      <p:ext uri="{BB962C8B-B14F-4D97-AF65-F5344CB8AC3E}">
        <p14:creationId xmlns:p14="http://schemas.microsoft.com/office/powerpoint/2010/main" val="3367813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DDB22E8-1EA3-4DD7-9C2D-E31FBF1D2CE2}" type="datetimeFigureOut">
              <a:rPr lang="ru-RU" smtClean="0"/>
              <a:t>27.08.2020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3D3D1F6-2750-46FC-AC96-D789FFFB348D}" type="slidenum">
              <a:rPr lang="ru-RU" smtClean="0"/>
              <a:t>‹#›</a:t>
            </a:fld>
            <a:endParaRPr lang="ru-RU"/>
          </a:p>
        </p:txBody>
      </p:sp>
    </p:spTree>
    <p:extLst>
      <p:ext uri="{BB962C8B-B14F-4D97-AF65-F5344CB8AC3E}">
        <p14:creationId xmlns:p14="http://schemas.microsoft.com/office/powerpoint/2010/main" val="468073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DDB22E8-1EA3-4DD7-9C2D-E31FBF1D2CE2}" type="datetimeFigureOut">
              <a:rPr lang="ru-RU" smtClean="0"/>
              <a:t>27.08.2020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3D3D1F6-2750-46FC-AC96-D789FFFB348D}" type="slidenum">
              <a:rPr lang="ru-RU" smtClean="0"/>
              <a:t>‹#›</a:t>
            </a:fld>
            <a:endParaRPr lang="ru-RU"/>
          </a:p>
        </p:txBody>
      </p:sp>
    </p:spTree>
    <p:extLst>
      <p:ext uri="{BB962C8B-B14F-4D97-AF65-F5344CB8AC3E}">
        <p14:creationId xmlns:p14="http://schemas.microsoft.com/office/powerpoint/2010/main" val="1660105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DDB22E8-1EA3-4DD7-9C2D-E31FBF1D2CE2}" type="datetimeFigureOut">
              <a:rPr lang="ru-RU" smtClean="0"/>
              <a:t>27.08.2020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3D3D1F6-2750-46FC-AC96-D789FFFB348D}" type="slidenum">
              <a:rPr lang="ru-RU" smtClean="0"/>
              <a:t>‹#›</a:t>
            </a:fld>
            <a:endParaRPr lang="ru-RU"/>
          </a:p>
        </p:txBody>
      </p:sp>
    </p:spTree>
    <p:extLst>
      <p:ext uri="{BB962C8B-B14F-4D97-AF65-F5344CB8AC3E}">
        <p14:creationId xmlns:p14="http://schemas.microsoft.com/office/powerpoint/2010/main" val="27807320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DDB22E8-1EA3-4DD7-9C2D-E31FBF1D2CE2}" type="datetimeFigureOut">
              <a:rPr lang="ru-RU" smtClean="0"/>
              <a:t>27.08.2020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3D3D1F6-2750-46FC-AC96-D789FFFB348D}" type="slidenum">
              <a:rPr lang="ru-RU" smtClean="0"/>
              <a:t>‹#›</a:t>
            </a:fld>
            <a:endParaRPr lang="ru-RU"/>
          </a:p>
        </p:txBody>
      </p:sp>
    </p:spTree>
    <p:extLst>
      <p:ext uri="{BB962C8B-B14F-4D97-AF65-F5344CB8AC3E}">
        <p14:creationId xmlns:p14="http://schemas.microsoft.com/office/powerpoint/2010/main" val="34749487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DDB22E8-1EA3-4DD7-9C2D-E31FBF1D2CE2}" type="datetimeFigureOut">
              <a:rPr lang="ru-RU" smtClean="0"/>
              <a:t>27.08.2020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3D3D1F6-2750-46FC-AC96-D789FFFB348D}" type="slidenum">
              <a:rPr lang="ru-RU" smtClean="0"/>
              <a:t>‹#›</a:t>
            </a:fld>
            <a:endParaRPr lang="ru-RU"/>
          </a:p>
        </p:txBody>
      </p:sp>
    </p:spTree>
    <p:extLst>
      <p:ext uri="{BB962C8B-B14F-4D97-AF65-F5344CB8AC3E}">
        <p14:creationId xmlns:p14="http://schemas.microsoft.com/office/powerpoint/2010/main" val="2182345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DDB22E8-1EA3-4DD7-9C2D-E31FBF1D2CE2}" type="datetimeFigureOut">
              <a:rPr lang="ru-RU" smtClean="0"/>
              <a:t>27.08.2020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3D3D1F6-2750-46FC-AC96-D789FFFB348D}" type="slidenum">
              <a:rPr lang="ru-RU" smtClean="0"/>
              <a:t>‹#›</a:t>
            </a:fld>
            <a:endParaRPr lang="ru-RU"/>
          </a:p>
        </p:txBody>
      </p:sp>
    </p:spTree>
    <p:extLst>
      <p:ext uri="{BB962C8B-B14F-4D97-AF65-F5344CB8AC3E}">
        <p14:creationId xmlns:p14="http://schemas.microsoft.com/office/powerpoint/2010/main" val="1033993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DDB22E8-1EA3-4DD7-9C2D-E31FBF1D2CE2}" type="datetimeFigureOut">
              <a:rPr lang="ru-RU" smtClean="0"/>
              <a:t>27.08.2020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3D3D1F6-2750-46FC-AC96-D789FFFB348D}" type="slidenum">
              <a:rPr lang="ru-RU" smtClean="0"/>
              <a:t>‹#›</a:t>
            </a:fld>
            <a:endParaRPr lang="ru-RU"/>
          </a:p>
        </p:txBody>
      </p:sp>
    </p:spTree>
    <p:extLst>
      <p:ext uri="{BB962C8B-B14F-4D97-AF65-F5344CB8AC3E}">
        <p14:creationId xmlns:p14="http://schemas.microsoft.com/office/powerpoint/2010/main" val="4745129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DDB22E8-1EA3-4DD7-9C2D-E31FBF1D2CE2}" type="datetimeFigureOut">
              <a:rPr lang="ru-RU" smtClean="0"/>
              <a:t>27.08.2020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3D3D1F6-2750-46FC-AC96-D789FFFB348D}" type="slidenum">
              <a:rPr lang="ru-RU" smtClean="0"/>
              <a:t>‹#›</a:t>
            </a:fld>
            <a:endParaRPr lang="ru-RU"/>
          </a:p>
        </p:txBody>
      </p:sp>
    </p:spTree>
    <p:extLst>
      <p:ext uri="{BB962C8B-B14F-4D97-AF65-F5344CB8AC3E}">
        <p14:creationId xmlns:p14="http://schemas.microsoft.com/office/powerpoint/2010/main" val="2591708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DDB22E8-1EA3-4DD7-9C2D-E31FBF1D2CE2}" type="datetimeFigureOut">
              <a:rPr lang="ru-RU" smtClean="0"/>
              <a:t>27.08.2020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3D3D1F6-2750-46FC-AC96-D789FFFB348D}" type="slidenum">
              <a:rPr lang="ru-RU" smtClean="0"/>
              <a:t>‹#›</a:t>
            </a:fld>
            <a:endParaRPr lang="ru-RU"/>
          </a:p>
        </p:txBody>
      </p:sp>
    </p:spTree>
    <p:extLst>
      <p:ext uri="{BB962C8B-B14F-4D97-AF65-F5344CB8AC3E}">
        <p14:creationId xmlns:p14="http://schemas.microsoft.com/office/powerpoint/2010/main" val="722747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DDB22E8-1EA3-4DD7-9C2D-E31FBF1D2CE2}" type="datetimeFigureOut">
              <a:rPr lang="ru-RU" smtClean="0"/>
              <a:t>27.08.2020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3D3D1F6-2750-46FC-AC96-D789FFFB348D}" type="slidenum">
              <a:rPr lang="ru-RU" smtClean="0"/>
              <a:t>‹#›</a:t>
            </a:fld>
            <a:endParaRPr lang="ru-RU"/>
          </a:p>
        </p:txBody>
      </p:sp>
    </p:spTree>
    <p:extLst>
      <p:ext uri="{BB962C8B-B14F-4D97-AF65-F5344CB8AC3E}">
        <p14:creationId xmlns:p14="http://schemas.microsoft.com/office/powerpoint/2010/main" val="1324882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DB22E8-1EA3-4DD7-9C2D-E31FBF1D2CE2}" type="datetimeFigureOut">
              <a:rPr lang="ru-RU" smtClean="0"/>
              <a:t>27.08.2020</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D3D1F6-2750-46FC-AC96-D789FFFB348D}" type="slidenum">
              <a:rPr lang="ru-RU" smtClean="0"/>
              <a:t>‹#›</a:t>
            </a:fld>
            <a:endParaRPr lang="ru-RU"/>
          </a:p>
        </p:txBody>
      </p:sp>
    </p:spTree>
    <p:extLst>
      <p:ext uri="{BB962C8B-B14F-4D97-AF65-F5344CB8AC3E}">
        <p14:creationId xmlns:p14="http://schemas.microsoft.com/office/powerpoint/2010/main" val="21862841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Прямоугольник 4"/>
          <p:cNvSpPr/>
          <p:nvPr/>
        </p:nvSpPr>
        <p:spPr>
          <a:xfrm>
            <a:off x="588565" y="1432342"/>
            <a:ext cx="11014869" cy="4247317"/>
          </a:xfrm>
          <a:prstGeom prst="rect">
            <a:avLst/>
          </a:prstGeom>
          <a:noFill/>
        </p:spPr>
        <p:txBody>
          <a:bodyPr wrap="square" lIns="91440" tIns="45720" rIns="91440" bIns="45720">
            <a:spAutoFit/>
          </a:bodyPr>
          <a:lstStyle/>
          <a:p>
            <a:pPr algn="ctr"/>
            <a:r>
              <a:rPr lang="kk-KZ" sz="5400" dirty="0" smtClean="0">
                <a:solidFill>
                  <a:srgbClr val="FF0000"/>
                </a:solidFill>
                <a:latin typeface="Times New Roman" panose="02020603050405020304" pitchFamily="18" charset="0"/>
                <a:cs typeface="Times New Roman" panose="02020603050405020304" pitchFamily="18" charset="0"/>
              </a:rPr>
              <a:t>      «Инклюзивті және арнайы білім беру жағдайында ерекше білім берілуіне  қажеттілігі бар балаларды</a:t>
            </a:r>
          </a:p>
          <a:p>
            <a:pPr algn="ctr"/>
            <a:r>
              <a:rPr lang="kk-KZ" sz="5400" dirty="0" smtClean="0">
                <a:solidFill>
                  <a:srgbClr val="FF0000"/>
                </a:solidFill>
                <a:latin typeface="Times New Roman" panose="02020603050405020304" pitchFamily="18" charset="0"/>
                <a:cs typeface="Times New Roman" panose="02020603050405020304" pitchFamily="18" charset="0"/>
              </a:rPr>
              <a:t> оқыту және тәрбиелеудің  заманауи тәсілдері»</a:t>
            </a:r>
            <a:endParaRPr lang="ru-RU" sz="40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882470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50" y="0"/>
            <a:ext cx="12192000" cy="6858000"/>
          </a:xfrm>
          <a:prstGeom prst="rect">
            <a:avLst/>
          </a:prstGeom>
        </p:spPr>
      </p:pic>
      <p:sp>
        <p:nvSpPr>
          <p:cNvPr id="5" name="Прямоугольник 4"/>
          <p:cNvSpPr/>
          <p:nvPr/>
        </p:nvSpPr>
        <p:spPr>
          <a:xfrm>
            <a:off x="838200" y="428178"/>
            <a:ext cx="10458450" cy="6001643"/>
          </a:xfrm>
          <a:prstGeom prst="rect">
            <a:avLst/>
          </a:prstGeom>
        </p:spPr>
        <p:txBody>
          <a:bodyPr wrap="square">
            <a:spAutoFit/>
          </a:bodyPr>
          <a:lstStyle/>
          <a:p>
            <a:pPr algn="ctr"/>
            <a:r>
              <a:rPr lang="kk-KZ" sz="4800" b="1" i="1" dirty="0">
                <a:solidFill>
                  <a:srgbClr val="002060"/>
                </a:solidFill>
                <a:latin typeface="Times New Roman" panose="02020603050405020304" pitchFamily="18" charset="0"/>
                <a:ea typeface="Calibri" panose="020F0502020204030204" pitchFamily="34" charset="0"/>
              </a:rPr>
              <a:t>Инклюзивті оқыту – ол балалардың жеке басы ерекшеліктеріндегі кемшіліктерге қарамай бірдей білім беруді қамтамасыз ететін үдеріс. </a:t>
            </a:r>
            <a:endParaRPr lang="kk-KZ" sz="4800" b="1" i="1" dirty="0" smtClean="0">
              <a:solidFill>
                <a:srgbClr val="002060"/>
              </a:solidFill>
              <a:latin typeface="Times New Roman" panose="02020603050405020304" pitchFamily="18" charset="0"/>
              <a:ea typeface="Calibri" panose="020F0502020204030204" pitchFamily="34" charset="0"/>
            </a:endParaRPr>
          </a:p>
          <a:p>
            <a:pPr algn="ctr"/>
            <a:r>
              <a:rPr lang="kk-KZ" sz="4800" b="1" i="1" dirty="0" smtClean="0">
                <a:solidFill>
                  <a:srgbClr val="002060"/>
                </a:solidFill>
                <a:latin typeface="Times New Roman" panose="02020603050405020304" pitchFamily="18" charset="0"/>
                <a:ea typeface="Calibri" panose="020F0502020204030204" pitchFamily="34" charset="0"/>
              </a:rPr>
              <a:t>Бұл </a:t>
            </a:r>
            <a:r>
              <a:rPr lang="kk-KZ" sz="4800" b="1" i="1" dirty="0">
                <a:solidFill>
                  <a:srgbClr val="002060"/>
                </a:solidFill>
                <a:latin typeface="Times New Roman" panose="02020603050405020304" pitchFamily="18" charset="0"/>
                <a:ea typeface="Calibri" panose="020F0502020204030204" pitchFamily="34" charset="0"/>
              </a:rPr>
              <a:t>мүмкіндігі шектеулі балалардың жалпы білім беретін мектепте дені сау балалар мен қатар білім алуына жағдай жасайды. </a:t>
            </a:r>
            <a:endParaRPr lang="ru-RU" sz="4800" b="1" i="1" dirty="0">
              <a:solidFill>
                <a:srgbClr val="002060"/>
              </a:solidFill>
            </a:endParaRPr>
          </a:p>
        </p:txBody>
      </p:sp>
    </p:spTree>
    <p:extLst>
      <p:ext uri="{BB962C8B-B14F-4D97-AF65-F5344CB8AC3E}">
        <p14:creationId xmlns:p14="http://schemas.microsoft.com/office/powerpoint/2010/main" val="30681236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Объект 9"/>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3389"/>
            <a:ext cx="12192000" cy="6834611"/>
          </a:xfrm>
          <a:prstGeom prst="rect">
            <a:avLst/>
          </a:prstGeom>
        </p:spPr>
      </p:pic>
      <p:sp>
        <p:nvSpPr>
          <p:cNvPr id="2" name="Заголовок 1"/>
          <p:cNvSpPr>
            <a:spLocks noGrp="1"/>
          </p:cNvSpPr>
          <p:nvPr>
            <p:ph type="title"/>
          </p:nvPr>
        </p:nvSpPr>
        <p:spPr/>
        <p:txBody>
          <a:bodyPr/>
          <a:lstStyle/>
          <a:p>
            <a:endParaRPr lang="ru-RU"/>
          </a:p>
        </p:txBody>
      </p:sp>
      <p:pic>
        <p:nvPicPr>
          <p:cNvPr id="2052" name="Picture 4" descr="Фоторепортаж | Официальный интернет-ресурс акимата города Нур-Султан"/>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5389" y="2716072"/>
            <a:ext cx="4696611" cy="414192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Инклюзивное образование: урок любви и заботы | Новости | Официальный  интернет-ресурс акимата города Нур-Султан"/>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42" y="23389"/>
            <a:ext cx="3520017" cy="4328478"/>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Ерекше баланың анасына ерекше жігерлі болу маңызды», - ата-аналар  инклюзивті оқу жайында / Инклюзивті оқыту / Мектеп / EDU - Қазақстандағы  білімнің қарапайым қағидалары"/>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5836" r="14807"/>
          <a:stretch/>
        </p:blipFill>
        <p:spPr bwMode="auto">
          <a:xfrm>
            <a:off x="3622168" y="2032424"/>
            <a:ext cx="3725332" cy="3144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82538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p:cNvSpPr txBox="1"/>
          <p:nvPr/>
        </p:nvSpPr>
        <p:spPr>
          <a:xfrm>
            <a:off x="247650" y="181957"/>
            <a:ext cx="11696700" cy="6093976"/>
          </a:xfrm>
          <a:prstGeom prst="rect">
            <a:avLst/>
          </a:prstGeom>
          <a:noFill/>
        </p:spPr>
        <p:txBody>
          <a:bodyPr wrap="square" rtlCol="0">
            <a:spAutoFit/>
          </a:bodyPr>
          <a:lstStyle/>
          <a:p>
            <a:r>
              <a:rPr lang="kk-KZ" sz="3000" b="1" dirty="0">
                <a:solidFill>
                  <a:srgbClr val="FF0000"/>
                </a:solidFill>
                <a:latin typeface="Times New Roman" panose="02020603050405020304" pitchFamily="18" charset="0"/>
                <a:cs typeface="Times New Roman" panose="02020603050405020304" pitchFamily="18" charset="0"/>
              </a:rPr>
              <a:t>Былтырғы оқу жылында мектебімізде инклюзивті білім беруді қажет ететін  5 оқушы болды. Ол оқушылармен диагностикалық зерттеу жұмыстарынан бастап, түзету жұмыстары жүргізіліп келді. 5 оқушының диагнозы: ақыл есі кемістігі, психикалық дамуы тежелген. Әр балаға психолог түзету дамыту сабақтарын жүргізіп отырды. Олардың оқу дағдыларындағы кемшіліктері</a:t>
            </a:r>
            <a:r>
              <a:rPr lang="kk-KZ" sz="3000" b="1" dirty="0" smtClean="0">
                <a:solidFill>
                  <a:srgbClr val="FF0000"/>
                </a:solidFill>
                <a:latin typeface="Times New Roman" panose="02020603050405020304" pitchFamily="18" charset="0"/>
                <a:cs typeface="Times New Roman" panose="02020603050405020304" pitchFamily="18" charset="0"/>
              </a:rPr>
              <a:t>:</a:t>
            </a:r>
          </a:p>
          <a:p>
            <a:endParaRPr lang="ru-RU" sz="3000" b="1" dirty="0">
              <a:solidFill>
                <a:srgbClr val="FF0000"/>
              </a:solidFill>
              <a:latin typeface="Times New Roman" panose="02020603050405020304" pitchFamily="18" charset="0"/>
              <a:cs typeface="Times New Roman" panose="02020603050405020304" pitchFamily="18" charset="0"/>
            </a:endParaRPr>
          </a:p>
          <a:p>
            <a:pPr lvl="0"/>
            <a:r>
              <a:rPr lang="kk-KZ" sz="3000" b="1" dirty="0">
                <a:latin typeface="Times New Roman" panose="02020603050405020304" pitchFamily="18" charset="0"/>
                <a:cs typeface="Times New Roman" panose="02020603050405020304" pitchFamily="18" charset="0"/>
              </a:rPr>
              <a:t>Сабақ процесіне баяу қосылады, мүлдем қабылдамайды;</a:t>
            </a:r>
            <a:endParaRPr lang="ru-RU" sz="3000" b="1" dirty="0">
              <a:latin typeface="Times New Roman" panose="02020603050405020304" pitchFamily="18" charset="0"/>
              <a:cs typeface="Times New Roman" panose="02020603050405020304" pitchFamily="18" charset="0"/>
            </a:endParaRPr>
          </a:p>
          <a:p>
            <a:pPr lvl="0"/>
            <a:r>
              <a:rPr lang="kk-KZ" sz="3000" b="1" dirty="0">
                <a:latin typeface="Times New Roman" panose="02020603050405020304" pitchFamily="18" charset="0"/>
                <a:cs typeface="Times New Roman" panose="02020603050405020304" pitchFamily="18" charset="0"/>
              </a:rPr>
              <a:t>Берілген тапсырманы мұғалімнің көмегінсіз орындай алмайды;</a:t>
            </a:r>
            <a:endParaRPr lang="ru-RU" sz="3000" b="1" dirty="0">
              <a:latin typeface="Times New Roman" panose="02020603050405020304" pitchFamily="18" charset="0"/>
              <a:cs typeface="Times New Roman" panose="02020603050405020304" pitchFamily="18" charset="0"/>
            </a:endParaRPr>
          </a:p>
          <a:p>
            <a:pPr lvl="0"/>
            <a:r>
              <a:rPr lang="kk-KZ" sz="3000" b="1" dirty="0">
                <a:latin typeface="Times New Roman" panose="02020603050405020304" pitchFamily="18" charset="0"/>
                <a:cs typeface="Times New Roman" panose="02020603050405020304" pitchFamily="18" charset="0"/>
              </a:rPr>
              <a:t>Оқу және жазуы баяу;</a:t>
            </a:r>
            <a:endParaRPr lang="ru-RU" sz="3000" b="1" dirty="0">
              <a:latin typeface="Times New Roman" panose="02020603050405020304" pitchFamily="18" charset="0"/>
              <a:cs typeface="Times New Roman" panose="02020603050405020304" pitchFamily="18" charset="0"/>
            </a:endParaRPr>
          </a:p>
          <a:p>
            <a:pPr lvl="0"/>
            <a:r>
              <a:rPr lang="kk-KZ" sz="3000" b="1" dirty="0">
                <a:latin typeface="Times New Roman" panose="02020603050405020304" pitchFamily="18" charset="0"/>
                <a:cs typeface="Times New Roman" panose="02020603050405020304" pitchFamily="18" charset="0"/>
              </a:rPr>
              <a:t>Әріп танымайды, дыбыстар мен түстерді ажырата алмайды;</a:t>
            </a:r>
            <a:endParaRPr lang="ru-RU" sz="3000" b="1" dirty="0">
              <a:latin typeface="Times New Roman" panose="02020603050405020304" pitchFamily="18" charset="0"/>
              <a:cs typeface="Times New Roman" panose="02020603050405020304" pitchFamily="18" charset="0"/>
            </a:endParaRPr>
          </a:p>
          <a:p>
            <a:pPr lvl="0"/>
            <a:r>
              <a:rPr lang="kk-KZ" sz="3000" b="1" dirty="0">
                <a:latin typeface="Times New Roman" panose="02020603050405020304" pitchFamily="18" charset="0"/>
                <a:cs typeface="Times New Roman" panose="02020603050405020304" pitchFamily="18" charset="0"/>
              </a:rPr>
              <a:t>Математикалық сандарды танымайды, тез шаршайды;</a:t>
            </a:r>
            <a:endParaRPr lang="ru-RU" sz="3000" b="1" dirty="0">
              <a:latin typeface="Times New Roman" panose="02020603050405020304" pitchFamily="18" charset="0"/>
              <a:cs typeface="Times New Roman" panose="02020603050405020304" pitchFamily="18" charset="0"/>
            </a:endParaRPr>
          </a:p>
          <a:p>
            <a:pPr lvl="0"/>
            <a:r>
              <a:rPr lang="kk-KZ" sz="3000" b="1" dirty="0">
                <a:latin typeface="Times New Roman" panose="02020603050405020304" pitchFamily="18" charset="0"/>
                <a:cs typeface="Times New Roman" panose="02020603050405020304" pitchFamily="18" charset="0"/>
              </a:rPr>
              <a:t>Тілі түсініксіз</a:t>
            </a:r>
            <a:endParaRPr lang="ru-RU" sz="3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41858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0" name="Picture 16" descr="http://fonstola.ru/pic/201111/1920x1080/fonstola.ru-505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960"/>
            <a:ext cx="12191999" cy="7048267"/>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4" descr="blob:https://web.whatsapp.com/06244b12-25f8-4aa9-ac0e-407d1e5068b7"/>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6" descr="blob:https://web.whatsapp.com/06244b12-25f8-4aa9-ac0e-407d1e5068b7"/>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 name="Рисунок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7975" y="176237"/>
            <a:ext cx="3705896" cy="3102023"/>
          </a:xfrm>
          <a:prstGeom prst="rect">
            <a:avLst/>
          </a:prstGeom>
        </p:spPr>
      </p:pic>
      <p:sp>
        <p:nvSpPr>
          <p:cNvPr id="10" name="TextBox 9"/>
          <p:cNvSpPr txBox="1"/>
          <p:nvPr/>
        </p:nvSpPr>
        <p:spPr>
          <a:xfrm>
            <a:off x="7543800" y="876300"/>
            <a:ext cx="184731" cy="369332"/>
          </a:xfrm>
          <a:prstGeom prst="rect">
            <a:avLst/>
          </a:prstGeom>
          <a:noFill/>
        </p:spPr>
        <p:txBody>
          <a:bodyPr wrap="none" rtlCol="0">
            <a:spAutoFit/>
          </a:bodyPr>
          <a:lstStyle/>
          <a:p>
            <a:endParaRPr lang="ru-RU" dirty="0"/>
          </a:p>
        </p:txBody>
      </p:sp>
      <p:pic>
        <p:nvPicPr>
          <p:cNvPr id="1032" name="Picture 8" descr="Один рисунок стоит тысячи слов&quot; — основная идея арт-терапии. Статья. Арт- терапия. Самопознание.ру"/>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436" y="3983064"/>
            <a:ext cx="3966974" cy="287493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Nenhuma descrição de foto disponíve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28531" y="4030730"/>
            <a:ext cx="4323983" cy="297885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Что такое музыкальная терапия и какие болезни она лечит? — Teletyp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28531" y="60931"/>
            <a:ext cx="4289772" cy="3217329"/>
          </a:xfrm>
          <a:prstGeom prst="rect">
            <a:avLst/>
          </a:prstGeom>
          <a:noFill/>
          <a:extLst>
            <a:ext uri="{909E8E84-426E-40DD-AFC4-6F175D3DCCD1}">
              <a14:hiddenFill xmlns:a14="http://schemas.microsoft.com/office/drawing/2010/main">
                <a:solidFill>
                  <a:srgbClr val="FFFFFF"/>
                </a:solidFill>
              </a14:hiddenFill>
            </a:ext>
          </a:extLst>
        </p:spPr>
      </p:pic>
      <p:sp>
        <p:nvSpPr>
          <p:cNvPr id="12" name="Овал 11"/>
          <p:cNvSpPr/>
          <p:nvPr/>
        </p:nvSpPr>
        <p:spPr>
          <a:xfrm>
            <a:off x="4013871" y="2603714"/>
            <a:ext cx="3714660" cy="1875295"/>
          </a:xfrm>
          <a:prstGeom prst="ellipse">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kk-KZ" sz="4400" b="1" dirty="0" smtClean="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Терапия түрлері</a:t>
            </a:r>
            <a:endParaRPr lang="ru-RU" sz="4400" b="1" dirty="0">
              <a:ln w="0"/>
              <a:solidFill>
                <a:srgbClr val="FF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89702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34611"/>
          </a:xfrm>
          <a:prstGeom prst="rect">
            <a:avLst/>
          </a:prstGeom>
        </p:spPr>
      </p:pic>
      <p:sp>
        <p:nvSpPr>
          <p:cNvPr id="3" name="Объект 2"/>
          <p:cNvSpPr>
            <a:spLocks noGrp="1"/>
          </p:cNvSpPr>
          <p:nvPr>
            <p:ph idx="1"/>
          </p:nvPr>
        </p:nvSpPr>
        <p:spPr>
          <a:xfrm>
            <a:off x="433953" y="337787"/>
            <a:ext cx="11515240" cy="1119053"/>
          </a:xfrm>
        </p:spPr>
        <p:txBody>
          <a:bodyPr>
            <a:normAutofit lnSpcReduction="10000"/>
          </a:bodyPr>
          <a:lstStyle/>
          <a:p>
            <a:pPr marL="0" indent="0" algn="ctr">
              <a:buNone/>
            </a:pPr>
            <a:r>
              <a:rPr lang="kk-KZ" b="1" dirty="0">
                <a:solidFill>
                  <a:srgbClr val="FF0000"/>
                </a:solidFill>
                <a:latin typeface="Times New Roman" panose="02020603050405020304" pitchFamily="18" charset="0"/>
                <a:cs typeface="Times New Roman" panose="02020603050405020304" pitchFamily="18" charset="0"/>
              </a:rPr>
              <a:t>Инклюзивті білім беруді қажет ететін балалардың ата-аналарының көбісі агрессивті күйде жүретіндіктен, ең алдымен  ата-анамен жұмыс басты назарға қойылды. </a:t>
            </a:r>
            <a:endParaRPr lang="kk-KZ" b="1" dirty="0" smtClean="0">
              <a:solidFill>
                <a:srgbClr val="FF0000"/>
              </a:solidFill>
              <a:latin typeface="Times New Roman" panose="02020603050405020304" pitchFamily="18" charset="0"/>
              <a:cs typeface="Times New Roman" panose="02020603050405020304" pitchFamily="18" charset="0"/>
            </a:endParaRPr>
          </a:p>
          <a:p>
            <a:pPr marL="0" indent="0">
              <a:buNone/>
            </a:pPr>
            <a:endParaRPr lang="ru-RU" dirty="0"/>
          </a:p>
        </p:txBody>
      </p:sp>
      <p:pic>
        <p:nvPicPr>
          <p:cNvPr id="5122" name="Picture 2" descr="http://edunews.kz/uploads/posts/2019-02/1550903304_4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71" y="1285668"/>
            <a:ext cx="3764798" cy="273506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edunews.kz/uploads/posts/2019-02/1550903921_5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5312" y="2272319"/>
            <a:ext cx="4251701" cy="301903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s://bilimdinews.kz/wp-content/uploads/2019/11/IMG_1116.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8859" y="3475601"/>
            <a:ext cx="4123141" cy="258738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641567" y="4020732"/>
            <a:ext cx="1273618" cy="369332"/>
          </a:xfrm>
          <a:prstGeom prst="rect">
            <a:avLst/>
          </a:prstGeom>
          <a:noFill/>
        </p:spPr>
        <p:txBody>
          <a:bodyPr wrap="none" rtlCol="0">
            <a:spAutoFit/>
          </a:bodyPr>
          <a:lstStyle/>
          <a:p>
            <a:r>
              <a:rPr lang="kk-KZ" dirty="0" smtClean="0"/>
              <a:t>Ата-аналар</a:t>
            </a:r>
            <a:endParaRPr lang="ru-RU" dirty="0"/>
          </a:p>
        </p:txBody>
      </p:sp>
      <p:sp>
        <p:nvSpPr>
          <p:cNvPr id="6" name="TextBox 5"/>
          <p:cNvSpPr txBox="1"/>
          <p:nvPr/>
        </p:nvSpPr>
        <p:spPr>
          <a:xfrm>
            <a:off x="4602997" y="5278069"/>
            <a:ext cx="2194127" cy="369332"/>
          </a:xfrm>
          <a:prstGeom prst="rect">
            <a:avLst/>
          </a:prstGeom>
          <a:noFill/>
        </p:spPr>
        <p:txBody>
          <a:bodyPr wrap="none" rtlCol="0">
            <a:spAutoFit/>
          </a:bodyPr>
          <a:lstStyle/>
          <a:p>
            <a:r>
              <a:rPr lang="kk-KZ" dirty="0" smtClean="0"/>
              <a:t>Мұғалім, ата-аналар</a:t>
            </a:r>
            <a:endParaRPr lang="ru-RU" dirty="0"/>
          </a:p>
        </p:txBody>
      </p:sp>
      <p:sp>
        <p:nvSpPr>
          <p:cNvPr id="7" name="TextBox 6"/>
          <p:cNvSpPr txBox="1"/>
          <p:nvPr/>
        </p:nvSpPr>
        <p:spPr>
          <a:xfrm>
            <a:off x="8851807" y="6079465"/>
            <a:ext cx="3097386" cy="369332"/>
          </a:xfrm>
          <a:prstGeom prst="rect">
            <a:avLst/>
          </a:prstGeom>
          <a:noFill/>
        </p:spPr>
        <p:txBody>
          <a:bodyPr wrap="none" rtlCol="0">
            <a:spAutoFit/>
          </a:bodyPr>
          <a:lstStyle/>
          <a:p>
            <a:r>
              <a:rPr lang="kk-KZ" dirty="0" smtClean="0"/>
              <a:t>Бала, ата-ана, сынып жетекші</a:t>
            </a:r>
            <a:endParaRPr lang="ru-RU" dirty="0"/>
          </a:p>
        </p:txBody>
      </p:sp>
    </p:spTree>
    <p:extLst>
      <p:ext uri="{BB962C8B-B14F-4D97-AF65-F5344CB8AC3E}">
        <p14:creationId xmlns:p14="http://schemas.microsoft.com/office/powerpoint/2010/main" val="36922253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Объект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34611"/>
          </a:xfrm>
          <a:prstGeom prst="rect">
            <a:avLst/>
          </a:prstGeom>
        </p:spPr>
      </p:pic>
      <p:sp>
        <p:nvSpPr>
          <p:cNvPr id="5" name="Прямоугольник 4"/>
          <p:cNvSpPr/>
          <p:nvPr/>
        </p:nvSpPr>
        <p:spPr>
          <a:xfrm>
            <a:off x="480447" y="365125"/>
            <a:ext cx="11251770" cy="2677656"/>
          </a:xfrm>
          <a:prstGeom prst="rect">
            <a:avLst/>
          </a:prstGeom>
        </p:spPr>
        <p:txBody>
          <a:bodyPr wrap="square">
            <a:spAutoFit/>
          </a:bodyPr>
          <a:lstStyle/>
          <a:p>
            <a:r>
              <a:rPr lang="kk-KZ" sz="2400" b="1" dirty="0">
                <a:solidFill>
                  <a:srgbClr val="FF0000"/>
                </a:solidFill>
                <a:latin typeface="Times New Roman" panose="02020603050405020304" pitchFamily="18" charset="0"/>
                <a:ea typeface="Calibri" panose="020F0502020204030204" pitchFamily="34" charset="0"/>
              </a:rPr>
              <a:t>Ата-аналары мен сынып жетекшілеріне  үлкен шыдамдылық таныта отырып балаларға мектеппен қатар үйде де қандай жағдайлар жасалуы керегі жайында түсінік жұмыстары жүргізілді. Бұл оқушылар ерекше қамқорлықты қажет ететіні даусыз. Әр педагог біріншіден, баланың көңіл күйіне қарап, бақылау күнделігін жүргізіп отырады. Баланы мектепішілік іс-шараға қатыстырады, немесе көрермен ретінде көруге шақырады. Екіншіден баланың ата-анасымен сөйлеседі, пікірлеседі, кеңес беріп </a:t>
            </a:r>
            <a:r>
              <a:rPr lang="kk-KZ" sz="2400" b="1" dirty="0" smtClean="0">
                <a:solidFill>
                  <a:srgbClr val="FF0000"/>
                </a:solidFill>
                <a:latin typeface="Times New Roman" panose="02020603050405020304" pitchFamily="18" charset="0"/>
                <a:ea typeface="Calibri" panose="020F0502020204030204" pitchFamily="34" charset="0"/>
              </a:rPr>
              <a:t>отырады.</a:t>
            </a:r>
            <a:endParaRPr lang="ru-RU" sz="2400" b="1" dirty="0">
              <a:solidFill>
                <a:srgbClr val="FF0000"/>
              </a:solidFill>
            </a:endParaRPr>
          </a:p>
        </p:txBody>
      </p:sp>
      <p:pic>
        <p:nvPicPr>
          <p:cNvPr id="4098" name="Picture 2" descr="https://ds03.infourok.ru/uploads/ex/056c/0003aeeb-4006887b/hello_html_m631ec3f.jpg"/>
          <p:cNvPicPr>
            <a:picLocks noChangeAspect="1" noChangeArrowheads="1"/>
          </p:cNvPicPr>
          <p:nvPr/>
        </p:nvPicPr>
        <p:blipFill rotWithShape="1">
          <a:blip r:embed="rId3">
            <a:extLst>
              <a:ext uri="{28A0092B-C50C-407E-A947-70E740481C1C}">
                <a14:useLocalDpi xmlns:a14="http://schemas.microsoft.com/office/drawing/2010/main" val="0"/>
              </a:ext>
            </a:extLst>
          </a:blip>
          <a:srcRect l="364" t="3239" r="-675" b="23466"/>
          <a:stretch/>
        </p:blipFill>
        <p:spPr bwMode="auto">
          <a:xfrm>
            <a:off x="2102603" y="2998041"/>
            <a:ext cx="8534400" cy="3507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57141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Объект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3389"/>
            <a:ext cx="12192000" cy="6834611"/>
          </a:xfrm>
          <a:prstGeom prst="rect">
            <a:avLst/>
          </a:prstGeom>
        </p:spPr>
      </p:pic>
      <p:sp>
        <p:nvSpPr>
          <p:cNvPr id="5" name="Прямоугольник 4"/>
          <p:cNvSpPr/>
          <p:nvPr/>
        </p:nvSpPr>
        <p:spPr>
          <a:xfrm>
            <a:off x="418454" y="311336"/>
            <a:ext cx="11096787" cy="6546664"/>
          </a:xfrm>
          <a:prstGeom prst="rect">
            <a:avLst/>
          </a:prstGeom>
        </p:spPr>
        <p:txBody>
          <a:bodyPr wrap="square">
            <a:spAutoFit/>
          </a:bodyPr>
          <a:lstStyle/>
          <a:p>
            <a:pPr indent="449580" algn="just">
              <a:lnSpc>
                <a:spcPct val="107000"/>
              </a:lnSpc>
              <a:spcAft>
                <a:spcPts val="0"/>
              </a:spcAft>
            </a:pPr>
            <a:r>
              <a:rPr lang="kk-KZ" sz="2800" b="1" dirty="0">
                <a:latin typeface="Times New Roman" panose="02020603050405020304" pitchFamily="18" charset="0"/>
                <a:ea typeface="Calibri" panose="020F0502020204030204" pitchFamily="34" charset="0"/>
                <a:cs typeface="Times New Roman" panose="02020603050405020304" pitchFamily="18" charset="0"/>
              </a:rPr>
              <a:t>Мектептерде даму мүмкіндігі шектеулі балалармен психолог көптеген жұмыстар өткізуге жауапты. Бұл саладағы оқушылар ерекше назарда болады. Білім берудің бұл түрінде мүмкіндігі шектеулі баланың өз-өзіне сенімі артады, ол маңайындағылар тарапынан өзіне қолдау бар екенін сезінеді, бұл баланың өзін –өзі бағалай білуіне, қоршаған ортасына сүйіспеншілікпен қарауына, өзін қоғамның толыққанды мүшесі сезуіне жол ашады. Оқытудың бұл түрі арқылы мүмкіндігі шектеулі бала өз қабілетіне сай, білім алып, қоғаммен біте қайнасып, әлеуметтік жағынан бейімделеді. Ата– анасы да баласының дамуы мен тәрбиесіне белсене қатысып, баласының  алдында жауапкершіліктері артады. Осы орайда психолог ата –анамен тікелей байланыста болып, баланың кедергісіз білім алуына үлес қосуы тиіс.</a:t>
            </a:r>
            <a:endParaRPr lang="ru-RU" sz="20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indent="228600" algn="just">
              <a:lnSpc>
                <a:spcPct val="107000"/>
              </a:lnSpc>
              <a:spcAft>
                <a:spcPts val="0"/>
              </a:spcAft>
            </a:pPr>
            <a:r>
              <a:rPr lang="kk-KZ" sz="2800" dirty="0">
                <a:latin typeface="Times New Roman" panose="02020603050405020304" pitchFamily="18" charset="0"/>
                <a:ea typeface="Calibri" panose="020F0502020204030204" pitchFamily="34" charset="0"/>
                <a:cs typeface="Times New Roman" panose="02020603050405020304" pitchFamily="18" charset="0"/>
              </a:rPr>
              <a:t>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85898871"/>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358</Words>
  <Application>Microsoft Office PowerPoint</Application>
  <PresentationFormat>Широкоэкранный</PresentationFormat>
  <Paragraphs>20</Paragraphs>
  <Slides>8</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8</vt:i4>
      </vt:variant>
    </vt:vector>
  </HeadingPairs>
  <TitlesOfParts>
    <vt:vector size="13"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Аман</dc:creator>
  <cp:lastModifiedBy>Аман</cp:lastModifiedBy>
  <cp:revision>11</cp:revision>
  <dcterms:created xsi:type="dcterms:W3CDTF">2020-08-27T07:44:01Z</dcterms:created>
  <dcterms:modified xsi:type="dcterms:W3CDTF">2020-08-27T09:37:32Z</dcterms:modified>
</cp:coreProperties>
</file>