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71" r:id="rId2"/>
    <p:sldId id="258" r:id="rId3"/>
    <p:sldId id="259" r:id="rId4"/>
    <p:sldId id="260" r:id="rId5"/>
    <p:sldId id="272" r:id="rId6"/>
    <p:sldId id="261" r:id="rId7"/>
    <p:sldId id="262" r:id="rId8"/>
    <p:sldId id="263" r:id="rId9"/>
    <p:sldId id="264" r:id="rId10"/>
    <p:sldId id="275" r:id="rId11"/>
    <p:sldId id="278" r:id="rId12"/>
    <p:sldId id="277" r:id="rId13"/>
    <p:sldId id="276" r:id="rId14"/>
    <p:sldId id="265" r:id="rId15"/>
    <p:sldId id="266" r:id="rId16"/>
    <p:sldId id="269" r:id="rId17"/>
    <p:sldId id="268" r:id="rId18"/>
    <p:sldId id="270"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2160" y="-57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623533-8986-492B-9837-F49BDC923B86}" type="datetimeFigureOut">
              <a:rPr lang="ru-RU" smtClean="0"/>
              <a:pPr/>
              <a:t>18.08.2020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8CAFF4-F5AD-44B1-9CFB-F227F6B8DF8C}" type="slidenum">
              <a:rPr lang="ru-RU" smtClean="0"/>
              <a:pPr/>
              <a:t>‹#›</a:t>
            </a:fld>
            <a:endParaRPr lang="ru-RU"/>
          </a:p>
        </p:txBody>
      </p:sp>
    </p:spTree>
    <p:extLst>
      <p:ext uri="{BB962C8B-B14F-4D97-AF65-F5344CB8AC3E}">
        <p14:creationId xmlns:p14="http://schemas.microsoft.com/office/powerpoint/2010/main" xmlns="" val="19723372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4C8CAFF4-F5AD-44B1-9CFB-F227F6B8DF8C}" type="slidenum">
              <a:rPr lang="ru-RU" smtClean="0"/>
              <a:pPr/>
              <a:t>1</a:t>
            </a:fld>
            <a:endParaRPr lang="ru-RU"/>
          </a:p>
        </p:txBody>
      </p:sp>
    </p:spTree>
    <p:extLst>
      <p:ext uri="{BB962C8B-B14F-4D97-AF65-F5344CB8AC3E}">
        <p14:creationId xmlns:p14="http://schemas.microsoft.com/office/powerpoint/2010/main" xmlns="" val="1365667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C8CAFF4-F5AD-44B1-9CFB-F227F6B8DF8C}" type="slidenum">
              <a:rPr lang="ru-RU" smtClean="0"/>
              <a:pPr/>
              <a:t>11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D203FB4-9F4C-4E98-BFD9-7B12B46DE153}" type="datetimeFigureOut">
              <a:rPr lang="ru-RU" smtClean="0"/>
              <a:pPr/>
              <a:t>18.08.2020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65B68F3-C011-4A8E-B949-0524677CE6A6}"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203FB4-9F4C-4E98-BFD9-7B12B46DE153}" type="datetimeFigureOut">
              <a:rPr lang="ru-RU" smtClean="0"/>
              <a:pPr/>
              <a:t>18.08.2020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5B68F3-C011-4A8E-B949-0524677CE6A6}"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gif"/></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8.gif"/><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avatars.mds.yandex.net/get-pdb/2883807/fa43c559-0133-4f11-90da-e136b6395285/orig"/>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265" y="6677"/>
            <a:ext cx="9753600" cy="7062043"/>
          </a:xfrm>
          <a:prstGeom prst="rect">
            <a:avLst/>
          </a:prstGeom>
          <a:noFill/>
          <a:extLst>
            <a:ext uri="{909E8E84-426E-40DD-AFC4-6F175D3DCCD1}">
              <a14:hiddenFill xmlns:a14="http://schemas.microsoft.com/office/drawing/2010/main" xmlns="">
                <a:solidFill>
                  <a:srgbClr val="FFFFFF"/>
                </a:solidFill>
              </a14:hiddenFill>
            </a:ext>
          </a:extLst>
        </p:spPr>
      </p:pic>
      <p:sp>
        <p:nvSpPr>
          <p:cNvPr id="2" name="Прямоугольник 1"/>
          <p:cNvSpPr/>
          <p:nvPr/>
        </p:nvSpPr>
        <p:spPr>
          <a:xfrm>
            <a:off x="300027" y="332656"/>
            <a:ext cx="9145016" cy="1938992"/>
          </a:xfrm>
          <a:prstGeom prst="rect">
            <a:avLst/>
          </a:prstGeom>
        </p:spPr>
        <p:txBody>
          <a:bodyPr wrap="square">
            <a:spAutoFit/>
          </a:bodyPr>
          <a:lstStyle/>
          <a:p>
            <a:pPr algn="ctr"/>
            <a:r>
              <a:rPr lang="kk-KZ" sz="6000" b="1" dirty="0">
                <a:ln w="17780" cmpd="sng">
                  <a:solidFill>
                    <a:srgbClr val="FF0000"/>
                  </a:solidFill>
                  <a:prstDash val="solid"/>
                  <a:miter lim="800000"/>
                </a:ln>
                <a:solidFill>
                  <a:srgbClr val="FFFF00"/>
                </a:solidFill>
                <a:effectLst>
                  <a:glow rad="139700">
                    <a:srgbClr val="4BACC6">
                      <a:satMod val="175000"/>
                      <a:alpha val="40000"/>
                    </a:srgbClr>
                  </a:glow>
                  <a:outerShdw blurRad="50800" algn="tl" rotWithShape="0">
                    <a:srgbClr val="000000"/>
                  </a:outerShdw>
                </a:effectLst>
                <a:latin typeface="Times New Roman" pitchFamily="18" charset="0"/>
                <a:cs typeface="Times New Roman" pitchFamily="18" charset="0"/>
              </a:rPr>
              <a:t>Қашықтықтан оқытуды </a:t>
            </a:r>
            <a:r>
              <a:rPr lang="kk-KZ" sz="6000" b="1" dirty="0" smtClean="0">
                <a:ln w="17780" cmpd="sng">
                  <a:solidFill>
                    <a:srgbClr val="FF0000"/>
                  </a:solidFill>
                  <a:prstDash val="solid"/>
                  <a:miter lim="800000"/>
                </a:ln>
                <a:solidFill>
                  <a:srgbClr val="FFFF00"/>
                </a:solidFill>
                <a:effectLst>
                  <a:glow rad="139700">
                    <a:srgbClr val="4BACC6">
                      <a:satMod val="175000"/>
                      <a:alpha val="40000"/>
                    </a:srgbClr>
                  </a:glow>
                  <a:outerShdw blurRad="50800" algn="tl" rotWithShape="0">
                    <a:srgbClr val="000000"/>
                  </a:outerShdw>
                </a:effectLst>
                <a:latin typeface="Times New Roman" pitchFamily="18" charset="0"/>
                <a:cs typeface="Times New Roman" pitchFamily="18" charset="0"/>
              </a:rPr>
              <a:t>басқару.</a:t>
            </a:r>
            <a:endParaRPr lang="ru-RU" dirty="0"/>
          </a:p>
        </p:txBody>
      </p:sp>
      <p:pic>
        <p:nvPicPr>
          <p:cNvPr id="5124" name="Picture 4" descr="https://assets2.ello.co/uploads/asset/attachment/7522838/ello-optimized-9b44298b.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302647" y="2708920"/>
            <a:ext cx="5715000" cy="2428875"/>
          </a:xfrm>
          <a:prstGeom prst="rect">
            <a:avLst/>
          </a:prstGeom>
          <a:noFill/>
          <a:extLst>
            <a:ext uri="{909E8E84-426E-40DD-AFC4-6F175D3DCCD1}">
              <a14:hiddenFill xmlns:a14="http://schemas.microsoft.com/office/drawing/2010/main" xmlns="">
                <a:solidFill>
                  <a:srgbClr val="FFFFFF"/>
                </a:solidFill>
              </a14:hiddenFill>
            </a:ext>
          </a:extLst>
        </p:spPr>
      </p:pic>
      <p:sp>
        <p:nvSpPr>
          <p:cNvPr id="3" name="Прямоугольник 2"/>
          <p:cNvSpPr/>
          <p:nvPr/>
        </p:nvSpPr>
        <p:spPr>
          <a:xfrm>
            <a:off x="3707904" y="5665023"/>
            <a:ext cx="5952655" cy="1015663"/>
          </a:xfrm>
          <a:prstGeom prst="rect">
            <a:avLst/>
          </a:prstGeom>
        </p:spPr>
        <p:txBody>
          <a:bodyPr wrap="square">
            <a:spAutoFit/>
          </a:bodyPr>
          <a:lstStyle/>
          <a:p>
            <a:pPr lvl="0" algn="ctr"/>
            <a:r>
              <a:rPr lang="ru-RU" sz="2000" dirty="0" err="1">
                <a:solidFill>
                  <a:prstClr val="black"/>
                </a:solidFill>
                <a:latin typeface="Times New Roman" pitchFamily="18" charset="0"/>
                <a:cs typeface="Times New Roman" pitchFamily="18" charset="0"/>
              </a:rPr>
              <a:t>Ма</a:t>
            </a:r>
            <a:r>
              <a:rPr lang="kk-KZ" sz="2000" dirty="0">
                <a:solidFill>
                  <a:prstClr val="black"/>
                </a:solidFill>
                <a:latin typeface="Times New Roman" pitchFamily="18" charset="0"/>
                <a:cs typeface="Times New Roman" pitchFamily="18" charset="0"/>
              </a:rPr>
              <a:t>ңғыстау облысы, </a:t>
            </a:r>
            <a:r>
              <a:rPr lang="kk-KZ" sz="2000" dirty="0" smtClean="0">
                <a:solidFill>
                  <a:prstClr val="black"/>
                </a:solidFill>
                <a:latin typeface="Times New Roman" pitchFamily="18" charset="0"/>
                <a:cs typeface="Times New Roman" pitchFamily="18" charset="0"/>
              </a:rPr>
              <a:t>Маңғыстау </a:t>
            </a:r>
            <a:r>
              <a:rPr lang="kk-KZ" sz="2000" dirty="0">
                <a:solidFill>
                  <a:prstClr val="black"/>
                </a:solidFill>
                <a:latin typeface="Times New Roman" pitchFamily="18" charset="0"/>
                <a:cs typeface="Times New Roman" pitchFamily="18" charset="0"/>
              </a:rPr>
              <a:t>ауданы, </a:t>
            </a:r>
            <a:endParaRPr lang="kk-KZ" sz="2000" dirty="0" smtClean="0">
              <a:solidFill>
                <a:prstClr val="black"/>
              </a:solidFill>
              <a:latin typeface="Times New Roman" pitchFamily="18" charset="0"/>
              <a:cs typeface="Times New Roman" pitchFamily="18" charset="0"/>
            </a:endParaRPr>
          </a:p>
          <a:p>
            <a:pPr lvl="0" algn="ctr"/>
            <a:r>
              <a:rPr lang="kk-KZ" sz="2000" dirty="0" smtClean="0">
                <a:solidFill>
                  <a:prstClr val="black"/>
                </a:solidFill>
                <a:latin typeface="Times New Roman" pitchFamily="18" charset="0"/>
                <a:cs typeface="Times New Roman" pitchFamily="18" charset="0"/>
              </a:rPr>
              <a:t>«</a:t>
            </a:r>
            <a:r>
              <a:rPr lang="kk-KZ" sz="2000" dirty="0">
                <a:solidFill>
                  <a:prstClr val="black"/>
                </a:solidFill>
                <a:latin typeface="Times New Roman" pitchFamily="18" charset="0"/>
                <a:cs typeface="Times New Roman" pitchFamily="18" charset="0"/>
              </a:rPr>
              <a:t>Б. Жұмалиев атындағы орта мектеп» </a:t>
            </a:r>
            <a:r>
              <a:rPr lang="kk-KZ" sz="2000" dirty="0" smtClean="0">
                <a:solidFill>
                  <a:prstClr val="black"/>
                </a:solidFill>
                <a:latin typeface="Times New Roman" pitchFamily="18" charset="0"/>
                <a:cs typeface="Times New Roman" pitchFamily="18" charset="0"/>
              </a:rPr>
              <a:t>ММ. </a:t>
            </a:r>
          </a:p>
          <a:p>
            <a:pPr lvl="0" algn="ctr"/>
            <a:r>
              <a:rPr lang="kk-KZ" sz="2000">
                <a:solidFill>
                  <a:prstClr val="black"/>
                </a:solidFill>
                <a:latin typeface="Times New Roman" pitchFamily="18" charset="0"/>
                <a:cs typeface="Times New Roman" pitchFamily="18" charset="0"/>
              </a:rPr>
              <a:t>К</a:t>
            </a:r>
            <a:r>
              <a:rPr lang="kk-KZ" sz="2000" smtClean="0">
                <a:solidFill>
                  <a:prstClr val="black"/>
                </a:solidFill>
                <a:latin typeface="Times New Roman" pitchFamily="18" charset="0"/>
                <a:cs typeface="Times New Roman" pitchFamily="18" charset="0"/>
              </a:rPr>
              <a:t>өркем </a:t>
            </a:r>
            <a:r>
              <a:rPr lang="kk-KZ" sz="2000" dirty="0">
                <a:solidFill>
                  <a:prstClr val="black"/>
                </a:solidFill>
                <a:latin typeface="Times New Roman" pitchFamily="18" charset="0"/>
                <a:cs typeface="Times New Roman" pitchFamily="18" charset="0"/>
              </a:rPr>
              <a:t>еңбек пәні </a:t>
            </a:r>
            <a:r>
              <a:rPr lang="kk-KZ" sz="2000" dirty="0" smtClean="0">
                <a:solidFill>
                  <a:prstClr val="black"/>
                </a:solidFill>
                <a:latin typeface="Times New Roman" pitchFamily="18" charset="0"/>
                <a:cs typeface="Times New Roman" pitchFamily="18" charset="0"/>
              </a:rPr>
              <a:t>мұғалімі:  Г. Тумышева</a:t>
            </a:r>
            <a:endParaRPr lang="ru-RU" sz="20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1686664531"/>
      </p:ext>
    </p:extLst>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16632"/>
            <a:ext cx="4392488" cy="6120680"/>
          </a:xfrm>
        </p:spPr>
        <p:style>
          <a:lnRef idx="2">
            <a:schemeClr val="accent6"/>
          </a:lnRef>
          <a:fillRef idx="1">
            <a:schemeClr val="lt1"/>
          </a:fillRef>
          <a:effectRef idx="0">
            <a:schemeClr val="accent6"/>
          </a:effectRef>
          <a:fontRef idx="minor">
            <a:schemeClr val="dk1"/>
          </a:fontRef>
        </p:style>
        <p:txBody>
          <a:bodyPr>
            <a:normAutofit fontScale="90000"/>
          </a:bodyPr>
          <a:lstStyle/>
          <a:p>
            <a:r>
              <a:rPr lang="ru-RU" sz="2800" i="1" dirty="0" err="1">
                <a:solidFill>
                  <a:prstClr val="black"/>
                </a:solidFill>
                <a:latin typeface="Times New Roman" pitchFamily="18" charset="0"/>
                <a:cs typeface="Times New Roman" pitchFamily="18" charset="0"/>
              </a:rPr>
              <a:t>Білім</a:t>
            </a:r>
            <a:r>
              <a:rPr lang="ru-RU" sz="2800" i="1" dirty="0">
                <a:solidFill>
                  <a:prstClr val="black"/>
                </a:solidFill>
                <a:latin typeface="Times New Roman" pitchFamily="18" charset="0"/>
                <a:cs typeface="Times New Roman" pitchFamily="18" charset="0"/>
              </a:rPr>
              <a:t> </a:t>
            </a:r>
            <a:r>
              <a:rPr lang="ru-RU" sz="2800" i="1" dirty="0" err="1">
                <a:solidFill>
                  <a:prstClr val="black"/>
                </a:solidFill>
                <a:latin typeface="Times New Roman" pitchFamily="18" charset="0"/>
                <a:cs typeface="Times New Roman" pitchFamily="18" charset="0"/>
              </a:rPr>
              <a:t>берудің</a:t>
            </a:r>
            <a:r>
              <a:rPr lang="ru-RU" sz="2800" i="1" dirty="0">
                <a:solidFill>
                  <a:prstClr val="black"/>
                </a:solidFill>
                <a:latin typeface="Times New Roman" pitchFamily="18" charset="0"/>
                <a:cs typeface="Times New Roman" pitchFamily="18" charset="0"/>
              </a:rPr>
              <a:t> </a:t>
            </a:r>
            <a:r>
              <a:rPr lang="ru-RU" sz="2800" i="1" dirty="0" err="1">
                <a:solidFill>
                  <a:prstClr val="black"/>
                </a:solidFill>
                <a:latin typeface="Times New Roman" pitchFamily="18" charset="0"/>
                <a:cs typeface="Times New Roman" pitchFamily="18" charset="0"/>
              </a:rPr>
              <a:t>алдына</a:t>
            </a:r>
            <a:r>
              <a:rPr lang="ru-RU" sz="2800" i="1" dirty="0">
                <a:solidFill>
                  <a:prstClr val="black"/>
                </a:solidFill>
                <a:latin typeface="Times New Roman" pitchFamily="18" charset="0"/>
                <a:cs typeface="Times New Roman" pitchFamily="18" charset="0"/>
              </a:rPr>
              <a:t> </a:t>
            </a:r>
            <a:r>
              <a:rPr lang="ru-RU" sz="2800" i="1" dirty="0" err="1">
                <a:solidFill>
                  <a:prstClr val="black"/>
                </a:solidFill>
                <a:latin typeface="Times New Roman" pitchFamily="18" charset="0"/>
                <a:cs typeface="Times New Roman" pitchFamily="18" charset="0"/>
              </a:rPr>
              <a:t>шығу</a:t>
            </a:r>
            <a:r>
              <a:rPr lang="ru-RU" sz="2800" i="1" dirty="0">
                <a:solidFill>
                  <a:prstClr val="black"/>
                </a:solidFill>
                <a:latin typeface="Times New Roman" pitchFamily="18" charset="0"/>
                <a:cs typeface="Times New Roman" pitchFamily="18" charset="0"/>
              </a:rPr>
              <a:t> </a:t>
            </a:r>
            <a:r>
              <a:rPr lang="ru-RU" sz="2800" i="1" dirty="0" err="1">
                <a:solidFill>
                  <a:prstClr val="black"/>
                </a:solidFill>
                <a:latin typeface="Times New Roman" pitchFamily="18" charset="0"/>
                <a:cs typeface="Times New Roman" pitchFamily="18" charset="0"/>
              </a:rPr>
              <a:t>қағидалары</a:t>
            </a:r>
            <a:r>
              <a:rPr lang="ru-RU" sz="2800" i="1" dirty="0">
                <a:solidFill>
                  <a:prstClr val="black"/>
                </a:solidFill>
                <a:latin typeface="Times New Roman" pitchFamily="18" charset="0"/>
                <a:cs typeface="Times New Roman" pitchFamily="18" charset="0"/>
              </a:rPr>
              <a:t>.</a:t>
            </a:r>
            <a:r>
              <a:rPr lang="ru-RU" sz="2800" dirty="0">
                <a:solidFill>
                  <a:prstClr val="black"/>
                </a:solidFill>
                <a:latin typeface="Times New Roman" pitchFamily="18" charset="0"/>
                <a:cs typeface="Times New Roman" pitchFamily="18" charset="0"/>
              </a:rPr>
              <a:t/>
            </a:r>
            <a:br>
              <a:rPr lang="ru-RU" sz="2800" dirty="0">
                <a:solidFill>
                  <a:prstClr val="black"/>
                </a:solidFill>
                <a:latin typeface="Times New Roman" pitchFamily="18" charset="0"/>
                <a:cs typeface="Times New Roman" pitchFamily="18" charset="0"/>
              </a:rPr>
            </a:br>
            <a:r>
              <a:rPr lang="ru-RU" sz="2800" dirty="0" err="1">
                <a:solidFill>
                  <a:prstClr val="black"/>
                </a:solidFill>
                <a:latin typeface="Times New Roman" pitchFamily="18" charset="0"/>
                <a:cs typeface="Times New Roman" pitchFamily="18" charset="0"/>
              </a:rPr>
              <a:t>Бұл</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оқытудың</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қағидасы</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өткен</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ұрпақтан</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қалып</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жинақталған</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ғылыми</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және</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мәдени</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мұраларын</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кейінгі</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буындарға</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жеткізу</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ғана</a:t>
            </a:r>
            <a:r>
              <a:rPr lang="ru-RU" sz="2800" dirty="0">
                <a:solidFill>
                  <a:prstClr val="black"/>
                </a:solidFill>
                <a:latin typeface="Times New Roman" pitchFamily="18" charset="0"/>
                <a:cs typeface="Times New Roman" pitchFamily="18" charset="0"/>
              </a:rPr>
              <a:t/>
            </a:r>
            <a:br>
              <a:rPr lang="ru-RU" sz="2800" dirty="0">
                <a:solidFill>
                  <a:prstClr val="black"/>
                </a:solidFill>
                <a:latin typeface="Times New Roman" pitchFamily="18" charset="0"/>
                <a:cs typeface="Times New Roman" pitchFamily="18" charset="0"/>
              </a:rPr>
            </a:br>
            <a:r>
              <a:rPr lang="ru-RU" sz="2800" dirty="0" err="1">
                <a:solidFill>
                  <a:prstClr val="black"/>
                </a:solidFill>
                <a:latin typeface="Times New Roman" pitchFamily="18" charset="0"/>
                <a:cs typeface="Times New Roman" pitchFamily="18" charset="0"/>
              </a:rPr>
              <a:t>емес</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сонымен</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қатар</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қазіргі</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ұрпақтың</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өзгеріп</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отыратын</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заманға</a:t>
            </a:r>
            <a:r>
              <a:rPr lang="ru-RU" sz="2800" dirty="0">
                <a:solidFill>
                  <a:prstClr val="black"/>
                </a:solidFill>
                <a:latin typeface="Times New Roman" pitchFamily="18" charset="0"/>
                <a:cs typeface="Times New Roman" pitchFamily="18" charset="0"/>
              </a:rPr>
              <a:t>  тез </a:t>
            </a:r>
            <a:r>
              <a:rPr lang="ru-RU" sz="2800" dirty="0" err="1">
                <a:solidFill>
                  <a:prstClr val="black"/>
                </a:solidFill>
                <a:latin typeface="Times New Roman" pitchFamily="18" charset="0"/>
                <a:cs typeface="Times New Roman" pitchFamily="18" charset="0"/>
              </a:rPr>
              <a:t>бейімделіп</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оның</a:t>
            </a:r>
            <a:r>
              <a:rPr lang="ru-RU" sz="2800" dirty="0">
                <a:solidFill>
                  <a:prstClr val="black"/>
                </a:solidFill>
                <a:latin typeface="Times New Roman" pitchFamily="18" charset="0"/>
                <a:cs typeface="Times New Roman" pitchFamily="18" charset="0"/>
              </a:rPr>
              <a:t> сана –</a:t>
            </a:r>
            <a:r>
              <a:rPr lang="ru-RU" sz="2800" dirty="0" err="1">
                <a:solidFill>
                  <a:prstClr val="black"/>
                </a:solidFill>
                <a:latin typeface="Times New Roman" pitchFamily="18" charset="0"/>
                <a:cs typeface="Times New Roman" pitchFamily="18" charset="0"/>
              </a:rPr>
              <a:t>сезімі</a:t>
            </a:r>
            <a:r>
              <a:rPr lang="ru-RU" sz="2800" dirty="0">
                <a:solidFill>
                  <a:prstClr val="black"/>
                </a:solidFill>
                <a:latin typeface="Times New Roman" pitchFamily="18" charset="0"/>
                <a:cs typeface="Times New Roman" pitchFamily="18" charset="0"/>
              </a:rPr>
              <a:t> мен </a:t>
            </a:r>
            <a:r>
              <a:rPr lang="ru-RU" sz="2800" dirty="0" err="1">
                <a:solidFill>
                  <a:prstClr val="black"/>
                </a:solidFill>
                <a:latin typeface="Times New Roman" pitchFamily="18" charset="0"/>
                <a:cs typeface="Times New Roman" pitchFamily="18" charset="0"/>
              </a:rPr>
              <a:t>дүниетанымын</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қалыптастыруға</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көмек</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жасау</a:t>
            </a:r>
            <a:r>
              <a:rPr lang="ru-RU" sz="2800" dirty="0">
                <a:solidFill>
                  <a:prstClr val="black"/>
                </a:solidFill>
                <a:latin typeface="Times New Roman" pitchFamily="18" charset="0"/>
                <a:cs typeface="Times New Roman" pitchFamily="18" charset="0"/>
              </a:rPr>
              <a:t> </a:t>
            </a:r>
            <a:r>
              <a:rPr lang="ru-RU" sz="2800" dirty="0" err="1">
                <a:solidFill>
                  <a:prstClr val="black"/>
                </a:solidFill>
                <a:latin typeface="Times New Roman" pitchFamily="18" charset="0"/>
                <a:cs typeface="Times New Roman" pitchFamily="18" charset="0"/>
              </a:rPr>
              <a:t>болады</a:t>
            </a:r>
            <a:r>
              <a:rPr lang="ru-RU" sz="2800" dirty="0">
                <a:solidFill>
                  <a:prstClr val="black"/>
                </a:solidFill>
                <a:latin typeface="Times New Roman" pitchFamily="18" charset="0"/>
                <a:cs typeface="Times New Roman" pitchFamily="18" charset="0"/>
              </a:rPr>
              <a:t>.</a:t>
            </a:r>
            <a:r>
              <a:rPr lang="ru-RU" sz="3600" dirty="0">
                <a:solidFill>
                  <a:prstClr val="black"/>
                </a:solidFill>
                <a:latin typeface="Times New Roman" pitchFamily="18" charset="0"/>
                <a:cs typeface="Times New Roman" pitchFamily="18" charset="0"/>
              </a:rPr>
              <a:t/>
            </a:r>
            <a:br>
              <a:rPr lang="ru-RU" sz="3600" dirty="0">
                <a:solidFill>
                  <a:prstClr val="black"/>
                </a:solidFill>
                <a:latin typeface="Times New Roman" pitchFamily="18" charset="0"/>
                <a:cs typeface="Times New Roman" pitchFamily="18" charset="0"/>
              </a:rPr>
            </a:br>
            <a:endParaRPr lang="ru-RU" sz="3600" dirty="0">
              <a:latin typeface="Times New Roman" pitchFamily="18" charset="0"/>
              <a:cs typeface="Times New Roman" pitchFamily="18" charset="0"/>
            </a:endParaRPr>
          </a:p>
        </p:txBody>
      </p:sp>
      <p:sp>
        <p:nvSpPr>
          <p:cNvPr id="3" name="Содержимое 2"/>
          <p:cNvSpPr>
            <a:spLocks noGrp="1"/>
          </p:cNvSpPr>
          <p:nvPr>
            <p:ph idx="1"/>
          </p:nvPr>
        </p:nvSpPr>
        <p:spPr>
          <a:xfrm flipV="1">
            <a:off x="457200" y="7101406"/>
            <a:ext cx="8229600" cy="45719"/>
          </a:xfrm>
        </p:spPr>
        <p:txBody>
          <a:bodyPr>
            <a:normAutofit fontScale="25000" lnSpcReduction="20000"/>
          </a:bodyPr>
          <a:lstStyle/>
          <a:p>
            <a:endParaRPr lang="ru-RU" dirty="0"/>
          </a:p>
        </p:txBody>
      </p:sp>
      <p:pic>
        <p:nvPicPr>
          <p:cNvPr id="2050" name="Picture 2" descr="https://avatars.mds.yandex.net/get-zen_doc/1911692/pub_5e3d2e3f25e56d39395d8af5_5e3d2e89f125f44a78008d93/scale_120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905589" y="208145"/>
            <a:ext cx="4093554" cy="3076839"/>
          </a:xfrm>
          <a:prstGeom prst="rect">
            <a:avLst/>
          </a:prstGeom>
          <a:solidFill>
            <a:srgbClr val="FFFFFF">
              <a:shade val="85000"/>
            </a:srgbClr>
          </a:solidFill>
          <a:ln w="88900" cap="sq">
            <a:solidFill>
              <a:srgbClr val="FF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2052" name="Picture 4" descr="http://pktik.kz/assets/images/NEWS/2020/1579969680_distancionnoe-obuchenie-v-kazahstane.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905589" y="3573016"/>
            <a:ext cx="4053391" cy="2664296"/>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55976" y="116632"/>
            <a:ext cx="4474840" cy="6336704"/>
          </a:xfrm>
        </p:spPr>
        <p:style>
          <a:lnRef idx="2">
            <a:schemeClr val="accent6"/>
          </a:lnRef>
          <a:fillRef idx="1">
            <a:schemeClr val="lt1"/>
          </a:fillRef>
          <a:effectRef idx="0">
            <a:schemeClr val="accent6"/>
          </a:effectRef>
          <a:fontRef idx="minor">
            <a:schemeClr val="dk1"/>
          </a:fontRef>
        </p:style>
        <p:txBody>
          <a:bodyPr>
            <a:noAutofit/>
          </a:bodyPr>
          <a:lstStyle/>
          <a:p>
            <a:pPr algn="l"/>
            <a:r>
              <a:rPr lang="ru-RU" sz="3200" b="1" dirty="0" err="1" smtClean="0">
                <a:latin typeface="Times New Roman" pitchFamily="18" charset="0"/>
                <a:cs typeface="Times New Roman" pitchFamily="18" charset="0"/>
              </a:rPr>
              <a:t>Қашықтықтан оқыту дегеніміз</a:t>
            </a:r>
            <a:r>
              <a:rPr lang="ru-RU" sz="3200" b="1" dirty="0" smtClean="0">
                <a:latin typeface="Times New Roman" pitchFamily="18" charset="0"/>
                <a:cs typeface="Times New Roman" pitchFamily="18" charset="0"/>
              </a:rPr>
              <a:t> </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мұғалім </a:t>
            </a:r>
            <a:r>
              <a:rPr lang="ru-RU" sz="3200" dirty="0" smtClean="0">
                <a:latin typeface="Times New Roman" pitchFamily="18" charset="0"/>
                <a:cs typeface="Times New Roman" pitchFamily="18" charset="0"/>
              </a:rPr>
              <a:t>мен </a:t>
            </a:r>
            <a:r>
              <a:rPr lang="ru-RU" sz="3200" dirty="0" err="1" smtClean="0">
                <a:latin typeface="Times New Roman" pitchFamily="18" charset="0"/>
                <a:cs typeface="Times New Roman" pitchFamily="18" charset="0"/>
              </a:rPr>
              <a:t>оқушы арасында</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қандай </a:t>
            </a:r>
            <a:r>
              <a:rPr lang="ru-RU" sz="3200" dirty="0" smtClean="0">
                <a:latin typeface="Times New Roman" pitchFamily="18" charset="0"/>
                <a:cs typeface="Times New Roman" pitchFamily="18" charset="0"/>
              </a:rPr>
              <a:t>да </a:t>
            </a:r>
            <a:r>
              <a:rPr lang="ru-RU" sz="3200" dirty="0" err="1" smtClean="0">
                <a:latin typeface="Times New Roman" pitchFamily="18" charset="0"/>
                <a:cs typeface="Times New Roman" pitchFamily="18" charset="0"/>
              </a:rPr>
              <a:t>қашықтықта </a:t>
            </a:r>
            <a:r>
              <a:rPr lang="ru-RU" sz="3200" dirty="0" smtClean="0">
                <a:latin typeface="Times New Roman" pitchFamily="18" charset="0"/>
                <a:cs typeface="Times New Roman" pitchFamily="18" charset="0"/>
              </a:rPr>
              <a:t>интернет </a:t>
            </a:r>
            <a:r>
              <a:rPr lang="ru-RU" sz="3200" dirty="0" err="1" smtClean="0">
                <a:latin typeface="Times New Roman" pitchFamily="18" charset="0"/>
                <a:cs typeface="Times New Roman" pitchFamily="18" charset="0"/>
              </a:rPr>
              <a:t>ресурстарының сүйемелдеуімен өтілетін оқытудың формасы</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яғни интернет</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желілерінің көмегімен белгілі</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бір</a:t>
            </a:r>
            <a:r>
              <a:rPr lang="ru-RU" sz="3200" dirty="0" smtClean="0">
                <a:latin typeface="Times New Roman" pitchFamily="18" charset="0"/>
                <a:cs typeface="Times New Roman" pitchFamily="18" charset="0"/>
              </a:rPr>
              <a:t> </a:t>
            </a:r>
            <a:r>
              <a:rPr lang="ru-RU" sz="3200" dirty="0" err="1" smtClean="0">
                <a:latin typeface="Times New Roman" pitchFamily="18" charset="0"/>
                <a:cs typeface="Times New Roman" pitchFamily="18" charset="0"/>
              </a:rPr>
              <a:t>арақашықтықта</a:t>
            </a:r>
            <a:r>
              <a:rPr lang="ru-RU" sz="3200" dirty="0" smtClean="0">
                <a:latin typeface="Times New Roman" pitchFamily="18" charset="0"/>
                <a:cs typeface="Times New Roman" pitchFamily="18" charset="0"/>
              </a:rPr>
              <a:t/>
            </a:r>
            <a:br>
              <a:rPr lang="ru-RU" sz="3200" dirty="0" smtClean="0">
                <a:latin typeface="Times New Roman" pitchFamily="18" charset="0"/>
                <a:cs typeface="Times New Roman" pitchFamily="18" charset="0"/>
              </a:rPr>
            </a:br>
            <a:r>
              <a:rPr lang="ru-RU" sz="3200" dirty="0" err="1" smtClean="0">
                <a:latin typeface="Times New Roman" pitchFamily="18" charset="0"/>
                <a:cs typeface="Times New Roman" pitchFamily="18" charset="0"/>
              </a:rPr>
              <a:t>оқыту</a:t>
            </a:r>
            <a:r>
              <a:rPr lang="ru-RU" sz="3200" dirty="0" smtClean="0"/>
              <a:t>.</a:t>
            </a:r>
            <a:endParaRPr lang="ru-RU" sz="3200" dirty="0">
              <a:latin typeface="Times New Roman" pitchFamily="18" charset="0"/>
              <a:cs typeface="Times New Roman" pitchFamily="18" charset="0"/>
            </a:endParaRPr>
          </a:p>
        </p:txBody>
      </p:sp>
      <p:sp>
        <p:nvSpPr>
          <p:cNvPr id="3" name="Содержимое 2"/>
          <p:cNvSpPr>
            <a:spLocks noGrp="1"/>
          </p:cNvSpPr>
          <p:nvPr>
            <p:ph idx="1"/>
          </p:nvPr>
        </p:nvSpPr>
        <p:spPr>
          <a:xfrm flipV="1">
            <a:off x="457200" y="6857998"/>
            <a:ext cx="8229600" cy="243409"/>
          </a:xfrm>
        </p:spPr>
        <p:txBody>
          <a:bodyPr>
            <a:normAutofit fontScale="32500" lnSpcReduction="20000"/>
          </a:bodyPr>
          <a:lstStyle/>
          <a:p>
            <a:endParaRPr lang="ru-RU" dirty="0"/>
          </a:p>
        </p:txBody>
      </p:sp>
      <p:pic>
        <p:nvPicPr>
          <p:cNvPr id="5122" name="Picture 2" descr="https://ainews.kz/img/723050/article_lg/510blwz2a1602p0o2c0p_bjbp3d1y4fefemtvjqws.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1521" y="404664"/>
            <a:ext cx="3960440" cy="5904656"/>
          </a:xfrm>
          <a:prstGeom prst="rect">
            <a:avLst/>
          </a:prstGeom>
          <a:noFill/>
          <a:extLst>
            <a:ext uri="{909E8E84-426E-40DD-AFC4-6F175D3DCCD1}">
              <a14:hiddenFill xmlns:a14="http://schemas.microsoft.com/office/drawing/2010/main" xmlns="">
                <a:solidFill>
                  <a:srgbClr val="FFFFFF"/>
                </a:solidFill>
              </a14:hiddenFill>
            </a:ext>
          </a:extLst>
        </p:spPr>
      </p:pic>
      <p:pic>
        <p:nvPicPr>
          <p:cNvPr id="6146" name="Picture 2" descr="https://avatars.mds.yandex.net/get-pdb/2864080/449ace62-e43e-4581-ac02-bd5af93fe564/orig"/>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349885" y="5144008"/>
            <a:ext cx="1553750" cy="1165312"/>
          </a:xfrm>
          <a:prstGeom prst="rect">
            <a:avLst/>
          </a:prstGeom>
          <a:noFill/>
          <a:extLst>
            <a:ext uri="{909E8E84-426E-40DD-AFC4-6F175D3DCCD1}">
              <a14:hiddenFill xmlns:a14="http://schemas.microsoft.com/office/drawing/2010/main" xmlns="">
                <a:solidFill>
                  <a:srgbClr val="FFFFFF"/>
                </a:solidFill>
              </a14:hiddenFill>
            </a:ext>
          </a:extLst>
        </p:spPr>
      </p:pic>
      <p:pic>
        <p:nvPicPr>
          <p:cNvPr id="6148" name="Picture 4" descr="https://www.gifki.org/data/media/56/kompyuter-animatsionnaya-kartinka-0019.gif"/>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699792" y="4365104"/>
            <a:ext cx="1584176" cy="2376264"/>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4="http://schemas.microsoft.com/office/powerpoint/2010/main" xmlns="" Requires="p14">
      <p:transition spd="slow" p14:dur="3000">
        <p14:shred/>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988840"/>
            <a:ext cx="8229600" cy="5242594"/>
          </a:xfrm>
        </p:spPr>
        <p:txBody>
          <a:bodyPr>
            <a:normAutofit/>
          </a:bodyPr>
          <a:lstStyle/>
          <a:p>
            <a:pPr algn="l"/>
            <a:r>
              <a:rPr lang="ru-RU" sz="4000" i="1" dirty="0">
                <a:latin typeface="Times New Roman" pitchFamily="18" charset="0"/>
                <a:cs typeface="Times New Roman" pitchFamily="18" charset="0"/>
              </a:rPr>
              <a:t>                                         </a:t>
            </a:r>
            <a:r>
              <a:rPr lang="ru-RU" sz="4000" dirty="0">
                <a:latin typeface="Times New Roman" pitchFamily="18" charset="0"/>
                <a:cs typeface="Times New Roman" pitchFamily="18" charset="0"/>
              </a:rPr>
              <a:t/>
            </a:r>
            <a:br>
              <a:rPr lang="ru-RU" sz="4000" dirty="0">
                <a:latin typeface="Times New Roman" pitchFamily="18" charset="0"/>
                <a:cs typeface="Times New Roman" pitchFamily="18" charset="0"/>
              </a:rPr>
            </a:br>
            <a:r>
              <a:rPr lang="ru-RU" sz="4000" i="1" dirty="0">
                <a:latin typeface="Times New Roman" pitchFamily="18" charset="0"/>
                <a:cs typeface="Times New Roman" pitchFamily="18" charset="0"/>
              </a:rPr>
              <a:t> </a:t>
            </a:r>
            <a:r>
              <a:rPr lang="ru-RU" sz="4000" i="1" dirty="0" smtClean="0">
                <a:latin typeface="Times New Roman" pitchFamily="18" charset="0"/>
                <a:cs typeface="Times New Roman" pitchFamily="18" charset="0"/>
              </a:rPr>
              <a:t/>
            </a:r>
            <a:br>
              <a:rPr lang="ru-RU" sz="4000" i="1" dirty="0" smtClean="0">
                <a:latin typeface="Times New Roman" pitchFamily="18" charset="0"/>
                <a:cs typeface="Times New Roman" pitchFamily="18" charset="0"/>
              </a:rPr>
            </a:br>
            <a:r>
              <a:rPr lang="ru-RU" sz="4000" i="1" dirty="0">
                <a:latin typeface="Times New Roman" pitchFamily="18" charset="0"/>
                <a:cs typeface="Times New Roman" pitchFamily="18" charset="0"/>
              </a:rPr>
              <a:t>   </a:t>
            </a:r>
            <a:r>
              <a:rPr lang="ru-RU" i="1" dirty="0"/>
              <a:t>                                                                                             </a:t>
            </a:r>
            <a:r>
              <a:rPr lang="ru-RU" dirty="0"/>
              <a:t/>
            </a:r>
            <a:br>
              <a:rPr lang="ru-RU" dirty="0"/>
            </a:br>
            <a:endParaRPr lang="ru-RU" dirty="0"/>
          </a:p>
        </p:txBody>
      </p:sp>
      <p:sp>
        <p:nvSpPr>
          <p:cNvPr id="3" name="Содержимое 2"/>
          <p:cNvSpPr>
            <a:spLocks noGrp="1"/>
          </p:cNvSpPr>
          <p:nvPr>
            <p:ph idx="1"/>
          </p:nvPr>
        </p:nvSpPr>
        <p:spPr>
          <a:xfrm flipV="1">
            <a:off x="457200" y="7461447"/>
            <a:ext cx="8229600" cy="432048"/>
          </a:xfrm>
        </p:spPr>
        <p:txBody>
          <a:bodyPr>
            <a:normAutofit fontScale="85000" lnSpcReduction="20000"/>
          </a:bodyPr>
          <a:lstStyle/>
          <a:p>
            <a:endParaRPr lang="ru-RU" dirty="0"/>
          </a:p>
        </p:txBody>
      </p:sp>
      <p:sp>
        <p:nvSpPr>
          <p:cNvPr id="4" name="Прямоугольник 3"/>
          <p:cNvSpPr/>
          <p:nvPr/>
        </p:nvSpPr>
        <p:spPr>
          <a:xfrm>
            <a:off x="539552" y="548680"/>
            <a:ext cx="7992888" cy="14401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4000" i="1" dirty="0" err="1">
                <a:solidFill>
                  <a:prstClr val="black"/>
                </a:solidFill>
                <a:latin typeface="Times New Roman" pitchFamily="18" charset="0"/>
                <a:ea typeface="+mj-ea"/>
                <a:cs typeface="Times New Roman" pitchFamily="18" charset="0"/>
              </a:rPr>
              <a:t>Қашықтықтан</a:t>
            </a:r>
            <a:r>
              <a:rPr lang="ru-RU" sz="4000" i="1" dirty="0">
                <a:solidFill>
                  <a:prstClr val="black"/>
                </a:solidFill>
                <a:latin typeface="Times New Roman" pitchFamily="18" charset="0"/>
                <a:ea typeface="+mj-ea"/>
                <a:cs typeface="Times New Roman" pitchFamily="18" charset="0"/>
              </a:rPr>
              <a:t> </a:t>
            </a:r>
            <a:r>
              <a:rPr lang="ru-RU" sz="4000" i="1" dirty="0" err="1" smtClean="0">
                <a:solidFill>
                  <a:prstClr val="black"/>
                </a:solidFill>
                <a:latin typeface="Times New Roman" pitchFamily="18" charset="0"/>
                <a:ea typeface="+mj-ea"/>
                <a:cs typeface="Times New Roman" pitchFamily="18" charset="0"/>
              </a:rPr>
              <a:t>оқытудың</a:t>
            </a:r>
            <a:r>
              <a:rPr lang="ru-RU" sz="4000" i="1" dirty="0" smtClean="0">
                <a:solidFill>
                  <a:prstClr val="black"/>
                </a:solidFill>
                <a:latin typeface="Times New Roman" pitchFamily="18" charset="0"/>
                <a:ea typeface="+mj-ea"/>
                <a:cs typeface="Times New Roman" pitchFamily="18" charset="0"/>
              </a:rPr>
              <a:t> </a:t>
            </a:r>
            <a:r>
              <a:rPr lang="ru-RU" sz="4000" i="1" dirty="0" err="1" smtClean="0">
                <a:solidFill>
                  <a:prstClr val="black"/>
                </a:solidFill>
                <a:latin typeface="Times New Roman" pitchFamily="18" charset="0"/>
                <a:ea typeface="+mj-ea"/>
                <a:cs typeface="Times New Roman" pitchFamily="18" charset="0"/>
              </a:rPr>
              <a:t>бір</a:t>
            </a:r>
            <a:r>
              <a:rPr lang="ru-RU" sz="4000" i="1" dirty="0" smtClean="0">
                <a:solidFill>
                  <a:prstClr val="black"/>
                </a:solidFill>
                <a:latin typeface="Times New Roman" pitchFamily="18" charset="0"/>
                <a:ea typeface="+mj-ea"/>
                <a:cs typeface="Times New Roman" pitchFamily="18" charset="0"/>
              </a:rPr>
              <a:t> </a:t>
            </a:r>
            <a:r>
              <a:rPr lang="ru-RU" sz="4000" i="1" dirty="0" err="1" smtClean="0">
                <a:solidFill>
                  <a:prstClr val="black"/>
                </a:solidFill>
                <a:latin typeface="Times New Roman" pitchFamily="18" charset="0"/>
                <a:ea typeface="+mj-ea"/>
                <a:cs typeface="Times New Roman" pitchFamily="18" charset="0"/>
              </a:rPr>
              <a:t>қағидасы</a:t>
            </a:r>
            <a:r>
              <a:rPr lang="ru-RU" sz="4000" i="1" dirty="0" smtClean="0">
                <a:solidFill>
                  <a:prstClr val="black"/>
                </a:solidFill>
                <a:latin typeface="Times New Roman" pitchFamily="18" charset="0"/>
                <a:ea typeface="+mj-ea"/>
                <a:cs typeface="Times New Roman" pitchFamily="18" charset="0"/>
              </a:rPr>
              <a:t>:</a:t>
            </a:r>
            <a:endParaRPr lang="ru-RU" dirty="0">
              <a:latin typeface="Times New Roman" pitchFamily="18" charset="0"/>
              <a:cs typeface="Times New Roman" pitchFamily="18" charset="0"/>
            </a:endParaRPr>
          </a:p>
        </p:txBody>
      </p:sp>
      <p:sp>
        <p:nvSpPr>
          <p:cNvPr id="5" name="Прямоугольник 4"/>
          <p:cNvSpPr/>
          <p:nvPr/>
        </p:nvSpPr>
        <p:spPr>
          <a:xfrm>
            <a:off x="179512" y="3113177"/>
            <a:ext cx="4536504" cy="129614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3200" i="1" dirty="0" err="1" smtClean="0">
                <a:solidFill>
                  <a:prstClr val="black"/>
                </a:solidFill>
                <a:latin typeface="Times New Roman" pitchFamily="18" charset="0"/>
                <a:ea typeface="+mj-ea"/>
                <a:cs typeface="Times New Roman" pitchFamily="18" charset="0"/>
              </a:rPr>
              <a:t>Интерактивтілік</a:t>
            </a:r>
            <a:endParaRPr lang="ru-RU" sz="2000" dirty="0"/>
          </a:p>
        </p:txBody>
      </p:sp>
      <p:cxnSp>
        <p:nvCxnSpPr>
          <p:cNvPr id="10" name="Прямая со стрелкой 9"/>
          <p:cNvCxnSpPr>
            <a:stCxn id="4" idx="2"/>
            <a:endCxn id="5" idx="0"/>
          </p:cNvCxnSpPr>
          <p:nvPr/>
        </p:nvCxnSpPr>
        <p:spPr>
          <a:xfrm flipH="1">
            <a:off x="2447764" y="1988840"/>
            <a:ext cx="2088232" cy="11243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23471"/>
          <a:stretch/>
        </p:blipFill>
        <p:spPr bwMode="auto">
          <a:xfrm>
            <a:off x="5436096" y="2450440"/>
            <a:ext cx="3096344" cy="3354823"/>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a:p>
        </p:txBody>
      </p:sp>
      <p:pic>
        <p:nvPicPr>
          <p:cNvPr id="1026" name="Picture 2" descr="Интерактивті тақтаны қолданудың тиімділігі"/>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3672408" cy="5832648"/>
          </a:xfrm>
        </p:spPr>
        <p:style>
          <a:lnRef idx="2">
            <a:schemeClr val="accent1"/>
          </a:lnRef>
          <a:fillRef idx="1">
            <a:schemeClr val="lt1"/>
          </a:fillRef>
          <a:effectRef idx="0">
            <a:schemeClr val="accent1"/>
          </a:effectRef>
          <a:fontRef idx="minor">
            <a:schemeClr val="dk1"/>
          </a:fontRef>
        </p:style>
        <p:txBody>
          <a:bodyPr>
            <a:normAutofit/>
          </a:bodyPr>
          <a:lstStyle/>
          <a:p>
            <a:pPr algn="l"/>
            <a:r>
              <a:rPr lang="ru-RU" sz="3200" i="1" dirty="0" err="1" smtClean="0">
                <a:solidFill>
                  <a:prstClr val="black"/>
                </a:solidFill>
                <a:latin typeface="Times New Roman" pitchFamily="18" charset="0"/>
                <a:cs typeface="Times New Roman" pitchFamily="18" charset="0"/>
              </a:rPr>
              <a:t>Ерекше</a:t>
            </a:r>
            <a:r>
              <a:rPr lang="ru-RU" sz="3200" i="1" dirty="0" smtClean="0">
                <a:solidFill>
                  <a:prstClr val="black"/>
                </a:solidFill>
                <a:latin typeface="Times New Roman" pitchFamily="18" charset="0"/>
                <a:cs typeface="Times New Roman" pitchFamily="18" charset="0"/>
              </a:rPr>
              <a:t> </a:t>
            </a:r>
            <a:r>
              <a:rPr lang="ru-RU" sz="3200" i="1" dirty="0" err="1">
                <a:solidFill>
                  <a:prstClr val="black"/>
                </a:solidFill>
                <a:latin typeface="Times New Roman" pitchFamily="18" charset="0"/>
                <a:cs typeface="Times New Roman" pitchFamily="18" charset="0"/>
              </a:rPr>
              <a:t>маңыздысы</a:t>
            </a:r>
            <a:r>
              <a:rPr lang="ru-RU" sz="3200" i="1" dirty="0">
                <a:solidFill>
                  <a:prstClr val="black"/>
                </a:solidFill>
                <a:latin typeface="Times New Roman" pitchFamily="18" charset="0"/>
                <a:cs typeface="Times New Roman" pitchFamily="18" charset="0"/>
              </a:rPr>
              <a:t>:</a:t>
            </a:r>
            <a:br>
              <a:rPr lang="ru-RU" sz="3200" i="1" dirty="0">
                <a:solidFill>
                  <a:prstClr val="black"/>
                </a:solidFill>
                <a:latin typeface="Times New Roman" pitchFamily="18" charset="0"/>
                <a:cs typeface="Times New Roman" pitchFamily="18" charset="0"/>
              </a:rPr>
            </a:br>
            <a:r>
              <a:rPr lang="ru-RU" sz="3200" i="1" dirty="0">
                <a:solidFill>
                  <a:prstClr val="black"/>
                </a:solidFill>
                <a:latin typeface="Times New Roman" pitchFamily="18" charset="0"/>
                <a:cs typeface="Times New Roman" pitchFamily="18" charset="0"/>
              </a:rPr>
              <a:t> </a:t>
            </a:r>
            <a:r>
              <a:rPr lang="ru-RU" sz="3200" i="1" dirty="0" err="1">
                <a:solidFill>
                  <a:prstClr val="black"/>
                </a:solidFill>
                <a:latin typeface="Times New Roman" pitchFamily="18" charset="0"/>
                <a:cs typeface="Times New Roman" pitchFamily="18" charset="0"/>
              </a:rPr>
              <a:t>оқу</a:t>
            </a:r>
            <a:r>
              <a:rPr lang="ru-RU" sz="3200" i="1" dirty="0">
                <a:solidFill>
                  <a:prstClr val="black"/>
                </a:solidFill>
                <a:latin typeface="Times New Roman" pitchFamily="18" charset="0"/>
                <a:cs typeface="Times New Roman" pitchFamily="18" charset="0"/>
              </a:rPr>
              <a:t> </a:t>
            </a:r>
            <a:r>
              <a:rPr lang="ru-RU" sz="3200" i="1" dirty="0" err="1">
                <a:solidFill>
                  <a:prstClr val="black"/>
                </a:solidFill>
                <a:latin typeface="Times New Roman" pitchFamily="18" charset="0"/>
                <a:cs typeface="Times New Roman" pitchFamily="18" charset="0"/>
              </a:rPr>
              <a:t>үрдісінде</a:t>
            </a:r>
            <a:r>
              <a:rPr lang="ru-RU" sz="3200" i="1" dirty="0">
                <a:solidFill>
                  <a:prstClr val="black"/>
                </a:solidFill>
                <a:latin typeface="Times New Roman" pitchFamily="18" charset="0"/>
                <a:cs typeface="Times New Roman" pitchFamily="18" charset="0"/>
              </a:rPr>
              <a:t> </a:t>
            </a:r>
            <a:r>
              <a:rPr lang="ru-RU" sz="3200" i="1" dirty="0" err="1">
                <a:solidFill>
                  <a:prstClr val="black"/>
                </a:solidFill>
                <a:latin typeface="Times New Roman" pitchFamily="18" charset="0"/>
                <a:cs typeface="Times New Roman" pitchFamily="18" charset="0"/>
              </a:rPr>
              <a:t>ақпараттық</a:t>
            </a:r>
            <a:r>
              <a:rPr lang="ru-RU" sz="3200" i="1" dirty="0">
                <a:solidFill>
                  <a:prstClr val="black"/>
                </a:solidFill>
                <a:latin typeface="Times New Roman" pitchFamily="18" charset="0"/>
                <a:cs typeface="Times New Roman" pitchFamily="18" charset="0"/>
              </a:rPr>
              <a:t> </a:t>
            </a:r>
            <a:r>
              <a:rPr lang="ru-RU" sz="3200" i="1" dirty="0" err="1">
                <a:solidFill>
                  <a:prstClr val="black"/>
                </a:solidFill>
                <a:latin typeface="Times New Roman" pitchFamily="18" charset="0"/>
                <a:cs typeface="Times New Roman" pitchFamily="18" charset="0"/>
              </a:rPr>
              <a:t>технологияларды</a:t>
            </a:r>
            <a:r>
              <a:rPr lang="ru-RU" sz="3200" i="1" dirty="0">
                <a:solidFill>
                  <a:prstClr val="black"/>
                </a:solidFill>
                <a:latin typeface="Times New Roman" pitchFamily="18" charset="0"/>
                <a:cs typeface="Times New Roman" pitchFamily="18" charset="0"/>
              </a:rPr>
              <a:t> </a:t>
            </a:r>
            <a:r>
              <a:rPr lang="ru-RU" sz="3200" i="1" dirty="0" err="1">
                <a:solidFill>
                  <a:prstClr val="black"/>
                </a:solidFill>
                <a:latin typeface="Times New Roman" pitchFamily="18" charset="0"/>
                <a:cs typeface="Times New Roman" pitchFamily="18" charset="0"/>
              </a:rPr>
              <a:t>пайдалану</a:t>
            </a:r>
            <a:r>
              <a:rPr lang="ru-RU" sz="3200" i="1" dirty="0">
                <a:solidFill>
                  <a:prstClr val="black"/>
                </a:solidFill>
                <a:latin typeface="Times New Roman" pitchFamily="18" charset="0"/>
                <a:cs typeface="Times New Roman" pitchFamily="18" charset="0"/>
              </a:rPr>
              <a:t>.</a:t>
            </a:r>
            <a:br>
              <a:rPr lang="ru-RU" sz="3200" i="1" dirty="0">
                <a:solidFill>
                  <a:prstClr val="black"/>
                </a:solidFill>
                <a:latin typeface="Times New Roman" pitchFamily="18" charset="0"/>
                <a:cs typeface="Times New Roman" pitchFamily="18" charset="0"/>
              </a:rPr>
            </a:br>
            <a:r>
              <a:rPr lang="ru-RU" sz="3200" i="1" dirty="0" err="1">
                <a:solidFill>
                  <a:prstClr val="black"/>
                </a:solidFill>
                <a:latin typeface="Times New Roman" pitchFamily="18" charset="0"/>
                <a:cs typeface="Times New Roman" pitchFamily="18" charset="0"/>
              </a:rPr>
              <a:t>Іскерлік</a:t>
            </a:r>
            <a:r>
              <a:rPr lang="ru-RU" sz="3200" i="1" dirty="0">
                <a:solidFill>
                  <a:prstClr val="black"/>
                </a:solidFill>
                <a:latin typeface="Times New Roman" pitchFamily="18" charset="0"/>
                <a:cs typeface="Times New Roman" pitchFamily="18" charset="0"/>
              </a:rPr>
              <a:t> пен </a:t>
            </a:r>
            <a:r>
              <a:rPr lang="ru-RU" sz="3200" i="1" dirty="0" err="1">
                <a:solidFill>
                  <a:prstClr val="black"/>
                </a:solidFill>
                <a:latin typeface="Times New Roman" pitchFamily="18" charset="0"/>
                <a:cs typeface="Times New Roman" pitchFamily="18" charset="0"/>
              </a:rPr>
              <a:t>шығармашылық</a:t>
            </a:r>
            <a:r>
              <a:rPr lang="ru-RU" sz="3200" i="1" dirty="0">
                <a:solidFill>
                  <a:prstClr val="black"/>
                </a:solidFill>
                <a:latin typeface="Times New Roman" pitchFamily="18" charset="0"/>
                <a:cs typeface="Times New Roman" pitchFamily="18" charset="0"/>
              </a:rPr>
              <a:t> </a:t>
            </a:r>
            <a:br>
              <a:rPr lang="ru-RU" sz="3200" i="1" dirty="0">
                <a:solidFill>
                  <a:prstClr val="black"/>
                </a:solidFill>
                <a:latin typeface="Times New Roman" pitchFamily="18" charset="0"/>
                <a:cs typeface="Times New Roman" pitchFamily="18" charset="0"/>
              </a:rPr>
            </a:br>
            <a:r>
              <a:rPr lang="ru-RU" sz="3200" i="1" dirty="0" err="1">
                <a:solidFill>
                  <a:prstClr val="black"/>
                </a:solidFill>
                <a:latin typeface="Times New Roman" pitchFamily="18" charset="0"/>
                <a:cs typeface="Times New Roman" pitchFamily="18" charset="0"/>
              </a:rPr>
              <a:t>өте</a:t>
            </a:r>
            <a:r>
              <a:rPr lang="ru-RU" sz="3200" i="1" dirty="0">
                <a:solidFill>
                  <a:prstClr val="black"/>
                </a:solidFill>
                <a:latin typeface="Times New Roman" pitchFamily="18" charset="0"/>
                <a:cs typeface="Times New Roman" pitchFamily="18" charset="0"/>
              </a:rPr>
              <a:t> </a:t>
            </a:r>
            <a:r>
              <a:rPr lang="ru-RU" sz="3200" i="1" dirty="0" err="1">
                <a:solidFill>
                  <a:prstClr val="black"/>
                </a:solidFill>
                <a:latin typeface="Times New Roman" pitchFamily="18" charset="0"/>
                <a:cs typeface="Times New Roman" pitchFamily="18" charset="0"/>
              </a:rPr>
              <a:t>маңызды</a:t>
            </a:r>
            <a:r>
              <a:rPr lang="ru-RU" sz="3600" i="1" dirty="0" smtClean="0">
                <a:latin typeface="Times New Roman" pitchFamily="18" charset="0"/>
                <a:cs typeface="Times New Roman" pitchFamily="18" charset="0"/>
              </a:rPr>
              <a:t> </a:t>
            </a:r>
            <a:br>
              <a:rPr lang="ru-RU" sz="3600" i="1" dirty="0" smtClean="0">
                <a:latin typeface="Times New Roman" pitchFamily="18" charset="0"/>
                <a:cs typeface="Times New Roman" pitchFamily="18" charset="0"/>
              </a:rPr>
            </a:br>
            <a:endParaRPr lang="ru-RU" dirty="0"/>
          </a:p>
        </p:txBody>
      </p:sp>
      <p:sp>
        <p:nvSpPr>
          <p:cNvPr id="3" name="Содержимое 2"/>
          <p:cNvSpPr>
            <a:spLocks noGrp="1"/>
          </p:cNvSpPr>
          <p:nvPr>
            <p:ph idx="1"/>
          </p:nvPr>
        </p:nvSpPr>
        <p:spPr>
          <a:xfrm flipV="1">
            <a:off x="457200" y="7029400"/>
            <a:ext cx="8229600" cy="72008"/>
          </a:xfrm>
        </p:spPr>
        <p:txBody>
          <a:bodyPr>
            <a:normAutofit fontScale="25000" lnSpcReduction="20000"/>
          </a:bodyPr>
          <a:lstStyle/>
          <a:p>
            <a:endParaRPr lang="ru-RU" dirty="0"/>
          </a:p>
        </p:txBody>
      </p:sp>
      <p:pic>
        <p:nvPicPr>
          <p:cNvPr id="6146" name="Picture 2" descr="https://egemen.kz/media/2020/04/18/videoconferencing-vs-live-streaming-for-distance-learning.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427985" y="332656"/>
            <a:ext cx="4392488" cy="5683499"/>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60648"/>
            <a:ext cx="8229600" cy="3096344"/>
          </a:xfrm>
        </p:spPr>
        <p:style>
          <a:lnRef idx="2">
            <a:schemeClr val="accent6"/>
          </a:lnRef>
          <a:fillRef idx="1">
            <a:schemeClr val="lt1"/>
          </a:fillRef>
          <a:effectRef idx="0">
            <a:schemeClr val="accent6"/>
          </a:effectRef>
          <a:fontRef idx="minor">
            <a:schemeClr val="dk1"/>
          </a:fontRef>
        </p:style>
        <p:txBody>
          <a:bodyPr>
            <a:normAutofit/>
          </a:bodyPr>
          <a:lstStyle/>
          <a:p>
            <a:r>
              <a:rPr lang="ru-RU" i="1" dirty="0" err="1"/>
              <a:t>Мұғалімнің</a:t>
            </a:r>
            <a:r>
              <a:rPr lang="ru-RU" i="1" dirty="0"/>
              <a:t> </a:t>
            </a:r>
            <a:r>
              <a:rPr lang="ru-RU" i="1" dirty="0" err="1"/>
              <a:t>міндетіне</a:t>
            </a:r>
            <a:r>
              <a:rPr lang="ru-RU" i="1" dirty="0"/>
              <a:t> </a:t>
            </a:r>
            <a:r>
              <a:rPr lang="ru-RU" i="1" dirty="0" err="1"/>
              <a:t>тоқталсам</a:t>
            </a:r>
            <a:r>
              <a:rPr lang="ru-RU" i="1" dirty="0"/>
              <a:t>, </a:t>
            </a:r>
            <a:r>
              <a:rPr lang="ru-RU" i="1" dirty="0" err="1"/>
              <a:t>білім</a:t>
            </a:r>
            <a:r>
              <a:rPr lang="ru-RU" i="1" dirty="0"/>
              <a:t> </a:t>
            </a:r>
            <a:r>
              <a:rPr lang="ru-RU" i="1" dirty="0" err="1"/>
              <a:t>алушының</a:t>
            </a:r>
            <a:r>
              <a:rPr lang="ru-RU" i="1" dirty="0"/>
              <a:t> </a:t>
            </a:r>
            <a:r>
              <a:rPr lang="ru-RU" i="1" dirty="0" err="1"/>
              <a:t>өз</a:t>
            </a:r>
            <a:r>
              <a:rPr lang="ru-RU" i="1" dirty="0"/>
              <a:t> </a:t>
            </a:r>
            <a:r>
              <a:rPr lang="ru-RU" i="1" dirty="0" err="1"/>
              <a:t>бетінше</a:t>
            </a:r>
            <a:r>
              <a:rPr lang="ru-RU" i="1" dirty="0"/>
              <a:t> </a:t>
            </a:r>
            <a:r>
              <a:rPr lang="ru-RU" i="1" dirty="0" err="1" smtClean="0"/>
              <a:t>жұмысын</a:t>
            </a:r>
            <a:r>
              <a:rPr lang="ru-RU" i="1" dirty="0" smtClean="0"/>
              <a:t> </a:t>
            </a:r>
            <a:r>
              <a:rPr lang="ru-RU" i="1" dirty="0" err="1"/>
              <a:t>басқару</a:t>
            </a:r>
            <a:r>
              <a:rPr lang="ru-RU" i="1" dirty="0"/>
              <a:t> </a:t>
            </a:r>
            <a:r>
              <a:rPr lang="ru-RU" i="1" dirty="0" err="1"/>
              <a:t>болып</a:t>
            </a:r>
            <a:r>
              <a:rPr lang="ru-RU" i="1" dirty="0"/>
              <a:t> </a:t>
            </a:r>
            <a:r>
              <a:rPr lang="ru-RU" i="1" dirty="0" err="1"/>
              <a:t>табылады</a:t>
            </a:r>
            <a:r>
              <a:rPr lang="ru-RU" i="1" dirty="0" smtClean="0"/>
              <a:t>.</a:t>
            </a:r>
            <a:endParaRPr lang="ru-RU" dirty="0"/>
          </a:p>
        </p:txBody>
      </p:sp>
      <p:sp>
        <p:nvSpPr>
          <p:cNvPr id="3" name="Содержимое 2"/>
          <p:cNvSpPr>
            <a:spLocks noGrp="1"/>
          </p:cNvSpPr>
          <p:nvPr>
            <p:ph idx="1"/>
          </p:nvPr>
        </p:nvSpPr>
        <p:spPr>
          <a:xfrm flipV="1">
            <a:off x="457200" y="7245424"/>
            <a:ext cx="8229600" cy="432048"/>
          </a:xfrm>
        </p:spPr>
        <p:txBody>
          <a:bodyPr>
            <a:normAutofit fontScale="85000" lnSpcReduction="20000"/>
          </a:bodyPr>
          <a:lstStyle/>
          <a:p>
            <a:endParaRPr lang="ru-RU" dirty="0"/>
          </a:p>
        </p:txBody>
      </p:sp>
      <p:pic>
        <p:nvPicPr>
          <p:cNvPr id="7170" name="Picture 2" descr="https://im0-tub-ru.yandex.net/i?id=216c88a5d31c250a2bd1f7ff431d0f6e&amp;ref=rim&amp;n=33&amp;w=207&amp;h=150"/>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691680" y="3429000"/>
            <a:ext cx="5832648" cy="3240360"/>
          </a:xfrm>
          <a:prstGeom prst="rect">
            <a:avLst/>
          </a:prstGeom>
          <a:noFill/>
          <a:extLst>
            <a:ext uri="{909E8E84-426E-40DD-AFC4-6F175D3DCCD1}">
              <a14:hiddenFill xmlns:a14="http://schemas.microsoft.com/office/drawing/2010/main" xmlns="">
                <a:solidFill>
                  <a:srgbClr val="FFFFFF"/>
                </a:solidFill>
              </a14:hiddenFill>
            </a:ext>
          </a:extLst>
        </p:spPr>
      </p:pic>
      <p:pic>
        <p:nvPicPr>
          <p:cNvPr id="8194" name="Picture 2" descr="https://thumbs.gfycat.com/MindlessJadedArgentinehornedfrog-size_restricted.gif"/>
          <p:cNvPicPr>
            <a:picLocks noChangeAspect="1" noChangeArrowheads="1" noCrop="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4733" y="4581128"/>
            <a:ext cx="3552825" cy="2371725"/>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5256584" cy="6034682"/>
          </a:xfrm>
        </p:spPr>
        <p:style>
          <a:lnRef idx="2">
            <a:schemeClr val="accent1"/>
          </a:lnRef>
          <a:fillRef idx="1">
            <a:schemeClr val="lt1"/>
          </a:fillRef>
          <a:effectRef idx="0">
            <a:schemeClr val="accent1"/>
          </a:effectRef>
          <a:fontRef idx="minor">
            <a:schemeClr val="dk1"/>
          </a:fontRef>
        </p:style>
        <p:txBody>
          <a:bodyPr>
            <a:normAutofit/>
          </a:bodyPr>
          <a:lstStyle/>
          <a:p>
            <a:pPr algn="l"/>
            <a:r>
              <a:rPr lang="ru-RU" sz="2000" i="1" dirty="0"/>
              <a:t>Mektep.edu.kz </a:t>
            </a:r>
            <a:r>
              <a:rPr lang="ru-RU" sz="2000" i="1" dirty="0" err="1"/>
              <a:t>электронды</a:t>
            </a:r>
            <a:r>
              <a:rPr lang="ru-RU" sz="2000" i="1" dirty="0"/>
              <a:t> журналы </a:t>
            </a:r>
            <a:r>
              <a:rPr lang="ru-RU" sz="2000" i="1" dirty="0" err="1" smtClean="0"/>
              <a:t>жұмыс</a:t>
            </a:r>
            <a:r>
              <a:rPr lang="en-US" sz="2000" i="1" dirty="0"/>
              <a:t> </a:t>
            </a:r>
            <a:r>
              <a:rPr lang="ru-RU" sz="2000" i="1" dirty="0" err="1" smtClean="0"/>
              <a:t>жасауда</a:t>
            </a:r>
            <a:r>
              <a:rPr lang="ru-RU" sz="2000" i="1" dirty="0"/>
              <a:t>.                                                                        </a:t>
            </a:r>
            <a:r>
              <a:rPr lang="ru-RU" sz="2000" i="1" dirty="0" err="1" smtClean="0"/>
              <a:t>Мұғалім</a:t>
            </a:r>
            <a:r>
              <a:rPr lang="ru-RU" sz="2000" i="1" dirty="0" err="1"/>
              <a:t>  өз бетшесіне</a:t>
            </a:r>
            <a:r>
              <a:rPr lang="ru-RU" sz="2000" i="1" dirty="0"/>
              <a:t> </a:t>
            </a:r>
            <a:r>
              <a:rPr lang="ru-RU" sz="2000" i="1" dirty="0" err="1"/>
              <a:t>кіріп</a:t>
            </a:r>
            <a:r>
              <a:rPr lang="ru-RU" sz="2000" i="1" dirty="0"/>
              <a:t>, </a:t>
            </a:r>
            <a:r>
              <a:rPr lang="ru-RU" sz="2000" i="1" dirty="0" err="1"/>
              <a:t>сол</a:t>
            </a:r>
            <a:r>
              <a:rPr lang="ru-RU" sz="2000" i="1" dirty="0"/>
              <a:t> </a:t>
            </a:r>
            <a:r>
              <a:rPr lang="ru-RU" sz="2000" i="1" dirty="0" err="1"/>
              <a:t>күнгі сабақ </a:t>
            </a:r>
            <a:r>
              <a:rPr lang="ru-RU" sz="2000" i="1" dirty="0" err="1" smtClean="0"/>
              <a:t>материалын</a:t>
            </a:r>
            <a:r>
              <a:rPr lang="ru-RU" sz="2000" i="1" dirty="0" smtClean="0"/>
              <a:t> </a:t>
            </a:r>
            <a:r>
              <a:rPr lang="ru-RU" sz="2000" i="1" dirty="0" err="1" smtClean="0"/>
              <a:t>салады</a:t>
            </a:r>
            <a:r>
              <a:rPr lang="ru-RU" sz="2000" i="1" dirty="0"/>
              <a:t>.                                                                                </a:t>
            </a:r>
            <a:r>
              <a:rPr lang="ru-RU" sz="2000" dirty="0"/>
              <a:t/>
            </a:r>
            <a:br>
              <a:rPr lang="ru-RU" sz="2000" dirty="0"/>
            </a:br>
            <a:r>
              <a:rPr lang="ru-RU" sz="2000" i="1" dirty="0" err="1"/>
              <a:t>Оқушы тапсырмаларды</a:t>
            </a:r>
            <a:r>
              <a:rPr lang="ru-RU" sz="2000" i="1" dirty="0"/>
              <a:t> </a:t>
            </a:r>
            <a:r>
              <a:rPr lang="ru-RU" sz="2000" i="1" dirty="0" err="1"/>
              <a:t>орындап</a:t>
            </a:r>
            <a:r>
              <a:rPr lang="ru-RU" sz="2000" i="1" dirty="0"/>
              <a:t>, </a:t>
            </a:r>
            <a:r>
              <a:rPr lang="ru-RU" sz="2000" i="1" dirty="0" err="1"/>
              <a:t>желіге</a:t>
            </a:r>
            <a:r>
              <a:rPr lang="ru-RU" sz="2000" i="1" dirty="0"/>
              <a:t> </a:t>
            </a:r>
            <a:r>
              <a:rPr lang="ru-RU" sz="2000" i="1" dirty="0" err="1"/>
              <a:t>жүктейді.</a:t>
            </a:r>
            <a:r>
              <a:rPr lang="ru-RU" sz="2000" i="1" dirty="0"/>
              <a:t> </a:t>
            </a:r>
            <a:r>
              <a:rPr lang="ru-RU" sz="2000" i="1" dirty="0" err="1" smtClean="0"/>
              <a:t>Мұғалім тексеріп,өз </a:t>
            </a:r>
            <a:r>
              <a:rPr lang="ru-RU" sz="2000" i="1" dirty="0" err="1"/>
              <a:t>пікірін</a:t>
            </a:r>
            <a:r>
              <a:rPr lang="ru-RU" sz="2000" i="1" dirty="0"/>
              <a:t> </a:t>
            </a:r>
            <a:r>
              <a:rPr lang="ru-RU" sz="2000" i="1" dirty="0" err="1" smtClean="0"/>
              <a:t>қалдырады.Осы </a:t>
            </a:r>
            <a:r>
              <a:rPr lang="ru-RU" sz="2000" i="1" dirty="0"/>
              <a:t>технология </a:t>
            </a:r>
            <a:r>
              <a:rPr lang="ru-RU" sz="2000" i="1" dirty="0" err="1"/>
              <a:t>бойынша</a:t>
            </a:r>
            <a:r>
              <a:rPr lang="ru-RU" sz="2000" i="1" dirty="0"/>
              <a:t> </a:t>
            </a:r>
            <a:r>
              <a:rPr lang="ru-RU" sz="2000" i="1" dirty="0" err="1"/>
              <a:t>оқытуды </a:t>
            </a:r>
            <a:r>
              <a:rPr lang="ru-RU" sz="2000" i="1" dirty="0" err="1" smtClean="0"/>
              <a:t>ұйымдастырып</a:t>
            </a:r>
            <a:r>
              <a:rPr lang="ru-RU" sz="2000" i="1" dirty="0" smtClean="0"/>
              <a:t>,</a:t>
            </a:r>
            <a:r>
              <a:rPr lang="ru-RU" sz="2000" i="1" dirty="0" err="1" smtClean="0"/>
              <a:t>бүкіләлемдік </a:t>
            </a:r>
            <a:r>
              <a:rPr lang="ru-RU" sz="2000" i="1" dirty="0" err="1"/>
              <a:t>желі</a:t>
            </a:r>
            <a:r>
              <a:rPr lang="ru-RU" sz="2000" i="1" dirty="0"/>
              <a:t> </a:t>
            </a:r>
            <a:r>
              <a:rPr lang="ru-RU" sz="2000" i="1" dirty="0" err="1" smtClean="0"/>
              <a:t>көмегімен барлық компьютерлерді</a:t>
            </a:r>
            <a:r>
              <a:rPr lang="ru-RU" sz="2000" i="1" dirty="0"/>
              <a:t> </a:t>
            </a:r>
            <a:r>
              <a:rPr lang="ru-RU" sz="2000" i="1" dirty="0" smtClean="0"/>
              <a:t> </a:t>
            </a:r>
            <a:r>
              <a:rPr lang="ru-RU" sz="2000" i="1" dirty="0" err="1" smtClean="0"/>
              <a:t>бір</a:t>
            </a:r>
            <a:r>
              <a:rPr lang="ru-RU" sz="2000" i="1" dirty="0" smtClean="0"/>
              <a:t> </a:t>
            </a:r>
            <a:r>
              <a:rPr lang="ru-RU" sz="2000" i="1" dirty="0" err="1"/>
              <a:t>желіге</a:t>
            </a:r>
            <a:r>
              <a:rPr lang="ru-RU" sz="2000" i="1" dirty="0"/>
              <a:t> </a:t>
            </a:r>
            <a:r>
              <a:rPr lang="ru-RU" sz="2000" i="1" dirty="0" err="1"/>
              <a:t>біріктіріп</a:t>
            </a:r>
            <a:r>
              <a:rPr lang="ru-RU" sz="2000" i="1" dirty="0"/>
              <a:t> </a:t>
            </a:r>
            <a:r>
              <a:rPr lang="ru-RU" sz="2000" i="1" dirty="0" err="1"/>
              <a:t>сабақ өтуші тұлғаны</a:t>
            </a:r>
            <a:r>
              <a:rPr lang="ru-RU" sz="2000" i="1" dirty="0"/>
              <a:t> </a:t>
            </a:r>
            <a:r>
              <a:rPr lang="ru-RU" sz="2000" i="1" dirty="0" err="1"/>
              <a:t>тьютор</a:t>
            </a:r>
            <a:r>
              <a:rPr lang="ru-RU" sz="2000" i="1" dirty="0"/>
              <a:t> </a:t>
            </a:r>
            <a:r>
              <a:rPr lang="ru-RU" sz="2000" i="1" dirty="0" err="1"/>
              <a:t>деп</a:t>
            </a:r>
            <a:r>
              <a:rPr lang="ru-RU" sz="2000" i="1" dirty="0"/>
              <a:t> </a:t>
            </a:r>
            <a:r>
              <a:rPr lang="ru-RU" sz="2000" i="1" dirty="0" err="1" smtClean="0"/>
              <a:t>атаймыз</a:t>
            </a:r>
            <a:r>
              <a:rPr lang="ru-RU" sz="2000" i="1" dirty="0" smtClean="0"/>
              <a:t>.</a:t>
            </a:r>
            <a:br>
              <a:rPr lang="ru-RU" sz="2000" i="1" dirty="0" smtClean="0"/>
            </a:br>
            <a:r>
              <a:rPr lang="ru-RU" sz="2000" i="1" dirty="0" err="1" smtClean="0"/>
              <a:t>Қашықтықтан оқыту </a:t>
            </a:r>
            <a:r>
              <a:rPr lang="ru-RU" sz="2000" i="1" dirty="0" smtClean="0"/>
              <a:t>курсы </a:t>
            </a:r>
            <a:r>
              <a:rPr lang="ru-RU" sz="2000" i="1" dirty="0" err="1" smtClean="0"/>
              <a:t>осыған бағытталған</a:t>
            </a:r>
            <a:r>
              <a:rPr lang="ru-RU" sz="2000" i="1" dirty="0" smtClean="0"/>
              <a:t>.        </a:t>
            </a:r>
            <a:r>
              <a:rPr lang="ru-RU" sz="2000" i="1" dirty="0"/>
              <a:t>                                                                               </a:t>
            </a:r>
            <a:endParaRPr lang="ru-RU" sz="2000" dirty="0"/>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2720" t="9817" r="1575" b="12825"/>
          <a:stretch/>
        </p:blipFill>
        <p:spPr bwMode="auto">
          <a:xfrm>
            <a:off x="5645224" y="332656"/>
            <a:ext cx="3319264" cy="3456384"/>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200" name="Picture 8" descr="https://smthemes.com/media/images/2.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645224" y="3933056"/>
            <a:ext cx="3319264" cy="2376264"/>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340768"/>
            <a:ext cx="3816424" cy="4176464"/>
          </a:xfrm>
        </p:spPr>
        <p:txBody>
          <a:bodyPr>
            <a:normAutofit/>
          </a:bodyPr>
          <a:lstStyle/>
          <a:p>
            <a:pPr algn="l"/>
            <a:r>
              <a:rPr lang="ru-RU" sz="2400" i="1" dirty="0">
                <a:latin typeface="Times New Roman" pitchFamily="18" charset="0"/>
                <a:cs typeface="Times New Roman" pitchFamily="18" charset="0"/>
              </a:rPr>
              <a:t> </a:t>
            </a:r>
            <a:r>
              <a:rPr lang="ru-RU" sz="2400" i="1" dirty="0" smtClean="0">
                <a:latin typeface="Times New Roman" pitchFamily="18" charset="0"/>
                <a:cs typeface="Times New Roman" pitchFamily="18" charset="0"/>
              </a:rPr>
              <a:t/>
            </a:r>
            <a:br>
              <a:rPr lang="ru-RU" sz="2400" i="1" dirty="0" smtClean="0">
                <a:latin typeface="Times New Roman" pitchFamily="18" charset="0"/>
                <a:cs typeface="Times New Roman" pitchFamily="18" charset="0"/>
              </a:rPr>
            </a:br>
            <a:r>
              <a:rPr lang="ru-RU" sz="2400" i="1" dirty="0" smtClean="0">
                <a:latin typeface="Times New Roman" pitchFamily="18" charset="0"/>
                <a:cs typeface="Times New Roman" pitchFamily="18" charset="0"/>
              </a:rPr>
              <a:t/>
            </a:r>
            <a:br>
              <a:rPr lang="ru-RU" sz="2400" i="1" dirty="0" smtClean="0">
                <a:latin typeface="Times New Roman" pitchFamily="18" charset="0"/>
                <a:cs typeface="Times New Roman" pitchFamily="18" charset="0"/>
              </a:rPr>
            </a:br>
            <a:r>
              <a:rPr lang="ru-RU" sz="2400" i="1" dirty="0">
                <a:latin typeface="Times New Roman" pitchFamily="18" charset="0"/>
                <a:cs typeface="Times New Roman" pitchFamily="18" charset="0"/>
              </a:rPr>
              <a:t/>
            </a:r>
            <a:br>
              <a:rPr lang="ru-RU" sz="2400" i="1" dirty="0">
                <a:latin typeface="Times New Roman" pitchFamily="18" charset="0"/>
                <a:cs typeface="Times New Roman" pitchFamily="18" charset="0"/>
              </a:rPr>
            </a:br>
            <a:r>
              <a:rPr lang="ru-RU" sz="2400" i="1" dirty="0" smtClean="0">
                <a:latin typeface="Times New Roman" pitchFamily="18" charset="0"/>
                <a:cs typeface="Times New Roman" pitchFamily="18" charset="0"/>
              </a:rPr>
              <a:t/>
            </a:r>
            <a:br>
              <a:rPr lang="ru-RU" sz="2400" i="1" dirty="0" smtClean="0">
                <a:latin typeface="Times New Roman" pitchFamily="18" charset="0"/>
                <a:cs typeface="Times New Roman" pitchFamily="18" charset="0"/>
              </a:rPr>
            </a:br>
            <a:r>
              <a:rPr lang="ru-RU" sz="2400" i="1" dirty="0">
                <a:latin typeface="Times New Roman" pitchFamily="18" charset="0"/>
                <a:cs typeface="Times New Roman" pitchFamily="18" charset="0"/>
              </a:rPr>
              <a:t>                                                            </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r>
              <a:rPr lang="ru-RU" sz="2400" i="1" dirty="0">
                <a:latin typeface="Times New Roman" pitchFamily="18" charset="0"/>
                <a:cs typeface="Times New Roman" pitchFamily="18" charset="0"/>
              </a:rPr>
              <a:t>                                                                                            </a:t>
            </a:r>
            <a:r>
              <a:rPr lang="ru-RU" sz="2400" i="1" dirty="0"/>
              <a:t> </a:t>
            </a:r>
            <a:endParaRPr lang="ru-RU" sz="2400" dirty="0"/>
          </a:p>
        </p:txBody>
      </p:sp>
      <p:sp>
        <p:nvSpPr>
          <p:cNvPr id="3" name="Содержимое 2"/>
          <p:cNvSpPr>
            <a:spLocks noGrp="1"/>
          </p:cNvSpPr>
          <p:nvPr>
            <p:ph idx="1"/>
          </p:nvPr>
        </p:nvSpPr>
        <p:spPr>
          <a:xfrm flipV="1">
            <a:off x="457200" y="7317431"/>
            <a:ext cx="8229600" cy="45719"/>
          </a:xfrm>
        </p:spPr>
        <p:txBody>
          <a:bodyPr>
            <a:normAutofit fontScale="25000" lnSpcReduction="20000"/>
          </a:bodyPr>
          <a:lstStyle/>
          <a:p>
            <a:endParaRPr lang="ru-RU" dirty="0"/>
          </a:p>
        </p:txBody>
      </p:sp>
      <p:sp>
        <p:nvSpPr>
          <p:cNvPr id="4" name="Прямоугольник 3"/>
          <p:cNvSpPr/>
          <p:nvPr/>
        </p:nvSpPr>
        <p:spPr>
          <a:xfrm>
            <a:off x="1115616" y="332656"/>
            <a:ext cx="6912768" cy="86409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400" i="1" dirty="0" err="1" smtClean="0">
                <a:solidFill>
                  <a:prstClr val="black"/>
                </a:solidFill>
                <a:latin typeface="Times New Roman" pitchFamily="18" charset="0"/>
                <a:ea typeface="+mj-ea"/>
                <a:cs typeface="Times New Roman" pitchFamily="18" charset="0"/>
              </a:rPr>
              <a:t>Қашықтықтан </a:t>
            </a:r>
            <a:r>
              <a:rPr lang="ru-RU" sz="2400" i="1" dirty="0" err="1">
                <a:solidFill>
                  <a:prstClr val="black"/>
                </a:solidFill>
                <a:latin typeface="Times New Roman" pitchFamily="18" charset="0"/>
                <a:ea typeface="+mj-ea"/>
                <a:cs typeface="Times New Roman" pitchFamily="18" charset="0"/>
              </a:rPr>
              <a:t>оқытуды екі</a:t>
            </a:r>
            <a:r>
              <a:rPr lang="ru-RU" sz="2400" i="1" dirty="0">
                <a:solidFill>
                  <a:prstClr val="black"/>
                </a:solidFill>
                <a:latin typeface="Times New Roman" pitchFamily="18" charset="0"/>
                <a:ea typeface="+mj-ea"/>
                <a:cs typeface="Times New Roman" pitchFamily="18" charset="0"/>
              </a:rPr>
              <a:t> </a:t>
            </a:r>
            <a:r>
              <a:rPr lang="ru-RU" sz="2400" i="1" dirty="0" err="1">
                <a:solidFill>
                  <a:prstClr val="black"/>
                </a:solidFill>
                <a:latin typeface="Times New Roman" pitchFamily="18" charset="0"/>
                <a:ea typeface="+mj-ea"/>
                <a:cs typeface="Times New Roman" pitchFamily="18" charset="0"/>
              </a:rPr>
              <a:t>негізгі</a:t>
            </a:r>
            <a:r>
              <a:rPr lang="ru-RU" sz="2400" i="1" dirty="0">
                <a:solidFill>
                  <a:prstClr val="black"/>
                </a:solidFill>
                <a:latin typeface="Times New Roman" pitchFamily="18" charset="0"/>
                <a:ea typeface="+mj-ea"/>
                <a:cs typeface="Times New Roman" pitchFamily="18" charset="0"/>
              </a:rPr>
              <a:t> </a:t>
            </a:r>
            <a:r>
              <a:rPr lang="ru-RU" sz="2400" i="1" dirty="0" err="1">
                <a:solidFill>
                  <a:prstClr val="black"/>
                </a:solidFill>
                <a:latin typeface="Times New Roman" pitchFamily="18" charset="0"/>
                <a:ea typeface="+mj-ea"/>
                <a:cs typeface="Times New Roman" pitchFamily="18" charset="0"/>
              </a:rPr>
              <a:t>бөлікке бөлуге болады</a:t>
            </a:r>
            <a:r>
              <a:rPr lang="ru-RU" sz="2400" i="1" dirty="0">
                <a:solidFill>
                  <a:prstClr val="black"/>
                </a:solidFill>
                <a:latin typeface="Times New Roman" pitchFamily="18" charset="0"/>
                <a:ea typeface="+mj-ea"/>
                <a:cs typeface="Times New Roman" pitchFamily="18" charset="0"/>
              </a:rPr>
              <a:t>: </a:t>
            </a:r>
            <a:endParaRPr lang="ru-RU" dirty="0"/>
          </a:p>
        </p:txBody>
      </p:sp>
      <p:sp>
        <p:nvSpPr>
          <p:cNvPr id="5" name="Прямоугольник 4"/>
          <p:cNvSpPr/>
          <p:nvPr/>
        </p:nvSpPr>
        <p:spPr>
          <a:xfrm>
            <a:off x="251520" y="1700808"/>
            <a:ext cx="3528392" cy="72008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400" i="1" dirty="0" err="1">
                <a:solidFill>
                  <a:prstClr val="black"/>
                </a:solidFill>
                <a:latin typeface="Times New Roman" pitchFamily="18" charset="0"/>
                <a:ea typeface="+mj-ea"/>
                <a:cs typeface="Times New Roman" pitchFamily="18" charset="0"/>
              </a:rPr>
              <a:t>техникалық</a:t>
            </a:r>
            <a:r>
              <a:rPr lang="ru-RU" sz="2400" i="1" dirty="0">
                <a:solidFill>
                  <a:prstClr val="black"/>
                </a:solidFill>
                <a:latin typeface="Times New Roman" pitchFamily="18" charset="0"/>
                <a:ea typeface="+mj-ea"/>
                <a:cs typeface="Times New Roman" pitchFamily="18" charset="0"/>
              </a:rPr>
              <a:t> </a:t>
            </a:r>
            <a:endParaRPr lang="ru-RU" dirty="0"/>
          </a:p>
        </p:txBody>
      </p:sp>
      <p:sp>
        <p:nvSpPr>
          <p:cNvPr id="6" name="Прямоугольник 5"/>
          <p:cNvSpPr/>
          <p:nvPr/>
        </p:nvSpPr>
        <p:spPr>
          <a:xfrm>
            <a:off x="4716016" y="1700808"/>
            <a:ext cx="3312368" cy="86409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400" i="1" dirty="0" err="1">
                <a:solidFill>
                  <a:prstClr val="black"/>
                </a:solidFill>
                <a:latin typeface="Times New Roman" pitchFamily="18" charset="0"/>
                <a:ea typeface="+mj-ea"/>
                <a:cs typeface="Times New Roman" pitchFamily="18" charset="0"/>
              </a:rPr>
              <a:t>дидактикалық</a:t>
            </a:r>
            <a:r>
              <a:rPr lang="ru-RU" sz="2400" i="1" dirty="0">
                <a:solidFill>
                  <a:prstClr val="black"/>
                </a:solidFill>
                <a:latin typeface="Times New Roman" pitchFamily="18" charset="0"/>
                <a:ea typeface="+mj-ea"/>
                <a:cs typeface="Times New Roman" pitchFamily="18" charset="0"/>
              </a:rPr>
              <a:t>. </a:t>
            </a:r>
            <a:endParaRPr lang="ru-RU" dirty="0"/>
          </a:p>
        </p:txBody>
      </p:sp>
      <p:sp>
        <p:nvSpPr>
          <p:cNvPr id="7" name="Прямоугольник 6"/>
          <p:cNvSpPr/>
          <p:nvPr/>
        </p:nvSpPr>
        <p:spPr>
          <a:xfrm>
            <a:off x="1862921" y="4797152"/>
            <a:ext cx="6192688" cy="18002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r>
              <a:rPr lang="ru-RU" sz="2400" i="1" dirty="0">
                <a:solidFill>
                  <a:prstClr val="black"/>
                </a:solidFill>
                <a:latin typeface="Times New Roman" pitchFamily="18" charset="0"/>
                <a:ea typeface="+mj-ea"/>
                <a:cs typeface="Times New Roman" pitchFamily="18" charset="0"/>
              </a:rPr>
              <a:t>                                                                            </a:t>
            </a:r>
            <a:r>
              <a:rPr lang="ru-RU" sz="2400" i="1" dirty="0" err="1" smtClean="0">
                <a:solidFill>
                  <a:prstClr val="black"/>
                </a:solidFill>
                <a:latin typeface="Times New Roman" pitchFamily="18" charset="0"/>
                <a:ea typeface="+mj-ea"/>
                <a:cs typeface="Times New Roman" pitchFamily="18" charset="0"/>
              </a:rPr>
              <a:t>Оның</a:t>
            </a:r>
            <a:r>
              <a:rPr lang="ru-RU" sz="2400" i="1" dirty="0" smtClean="0">
                <a:solidFill>
                  <a:prstClr val="black"/>
                </a:solidFill>
                <a:latin typeface="Times New Roman" pitchFamily="18" charset="0"/>
                <a:ea typeface="+mj-ea"/>
                <a:cs typeface="Times New Roman" pitchFamily="18" charset="0"/>
              </a:rPr>
              <a:t> </a:t>
            </a:r>
            <a:r>
              <a:rPr lang="ru-RU" sz="2400" i="1" dirty="0" err="1">
                <a:solidFill>
                  <a:prstClr val="black"/>
                </a:solidFill>
                <a:latin typeface="Times New Roman" pitchFamily="18" charset="0"/>
                <a:ea typeface="+mj-ea"/>
                <a:cs typeface="Times New Roman" pitchFamily="18" charset="0"/>
              </a:rPr>
              <a:t>құралы</a:t>
            </a:r>
            <a:r>
              <a:rPr lang="ru-RU" sz="2400" i="1" dirty="0">
                <a:solidFill>
                  <a:prstClr val="black"/>
                </a:solidFill>
                <a:latin typeface="Times New Roman" pitchFamily="18" charset="0"/>
                <a:ea typeface="+mj-ea"/>
                <a:cs typeface="Times New Roman" pitchFamily="18" charset="0"/>
              </a:rPr>
              <a:t> </a:t>
            </a:r>
            <a:r>
              <a:rPr lang="ru-RU" sz="2400" i="1" dirty="0" err="1">
                <a:solidFill>
                  <a:prstClr val="black"/>
                </a:solidFill>
                <a:latin typeface="Times New Roman" pitchFamily="18" charset="0"/>
                <a:ea typeface="+mj-ea"/>
                <a:cs typeface="Times New Roman" pitchFamily="18" charset="0"/>
              </a:rPr>
              <a:t>болып</a:t>
            </a:r>
            <a:r>
              <a:rPr lang="ru-RU" sz="2400" i="1" dirty="0">
                <a:solidFill>
                  <a:prstClr val="black"/>
                </a:solidFill>
                <a:latin typeface="Times New Roman" pitchFamily="18" charset="0"/>
                <a:ea typeface="+mj-ea"/>
                <a:cs typeface="Times New Roman" pitchFamily="18" charset="0"/>
              </a:rPr>
              <a:t> </a:t>
            </a:r>
            <a:r>
              <a:rPr lang="ru-RU" sz="2400" i="1" dirty="0" err="1">
                <a:solidFill>
                  <a:prstClr val="black"/>
                </a:solidFill>
                <a:latin typeface="Times New Roman" pitchFamily="18" charset="0"/>
                <a:ea typeface="+mj-ea"/>
                <a:cs typeface="Times New Roman" pitchFamily="18" charset="0"/>
              </a:rPr>
              <a:t>телекоммуникациялар</a:t>
            </a:r>
            <a:r>
              <a:rPr lang="ru-RU" sz="2400" i="1" dirty="0">
                <a:solidFill>
                  <a:prstClr val="black"/>
                </a:solidFill>
                <a:latin typeface="Times New Roman" pitchFamily="18" charset="0"/>
                <a:ea typeface="+mj-ea"/>
                <a:cs typeface="Times New Roman" pitchFamily="18" charset="0"/>
              </a:rPr>
              <a:t>,  аудио </a:t>
            </a:r>
            <a:r>
              <a:rPr lang="ru-RU" sz="2400" i="1" dirty="0" err="1">
                <a:solidFill>
                  <a:prstClr val="black"/>
                </a:solidFill>
                <a:latin typeface="Times New Roman" pitchFamily="18" charset="0"/>
                <a:ea typeface="+mj-ea"/>
                <a:cs typeface="Times New Roman" pitchFamily="18" charset="0"/>
              </a:rPr>
              <a:t>және</a:t>
            </a:r>
            <a:r>
              <a:rPr lang="ru-RU" sz="2400" i="1" dirty="0">
                <a:solidFill>
                  <a:prstClr val="black"/>
                </a:solidFill>
                <a:latin typeface="Times New Roman" pitchFamily="18" charset="0"/>
                <a:ea typeface="+mj-ea"/>
                <a:cs typeface="Times New Roman" pitchFamily="18" charset="0"/>
              </a:rPr>
              <a:t> видео </a:t>
            </a:r>
            <a:r>
              <a:rPr lang="ru-RU" sz="2400" i="1" dirty="0" err="1">
                <a:solidFill>
                  <a:prstClr val="black"/>
                </a:solidFill>
                <a:latin typeface="Times New Roman" pitchFamily="18" charset="0"/>
                <a:ea typeface="+mj-ea"/>
                <a:cs typeface="Times New Roman" pitchFamily="18" charset="0"/>
              </a:rPr>
              <a:t>жазбалар</a:t>
            </a:r>
            <a:r>
              <a:rPr lang="ru-RU" sz="2400" i="1" dirty="0">
                <a:solidFill>
                  <a:prstClr val="black"/>
                </a:solidFill>
                <a:latin typeface="Times New Roman" pitchFamily="18" charset="0"/>
                <a:ea typeface="+mj-ea"/>
                <a:cs typeface="Times New Roman" pitchFamily="18" charset="0"/>
              </a:rPr>
              <a:t>, </a:t>
            </a:r>
            <a:r>
              <a:rPr lang="ru-RU" sz="2400" i="1" dirty="0" err="1" smtClean="0">
                <a:solidFill>
                  <a:prstClr val="black"/>
                </a:solidFill>
                <a:latin typeface="Times New Roman" pitchFamily="18" charset="0"/>
                <a:ea typeface="+mj-ea"/>
                <a:cs typeface="Times New Roman" pitchFamily="18" charset="0"/>
              </a:rPr>
              <a:t>жергілікті</a:t>
            </a:r>
            <a:r>
              <a:rPr lang="ru-RU" sz="2400" i="1" dirty="0" smtClean="0">
                <a:solidFill>
                  <a:prstClr val="black"/>
                </a:solidFill>
                <a:latin typeface="Times New Roman" pitchFamily="18" charset="0"/>
                <a:ea typeface="+mj-ea"/>
                <a:cs typeface="Times New Roman" pitchFamily="18" charset="0"/>
              </a:rPr>
              <a:t>         </a:t>
            </a:r>
          </a:p>
          <a:p>
            <a:r>
              <a:rPr lang="ru-RU" sz="2400" i="1" dirty="0">
                <a:solidFill>
                  <a:prstClr val="black"/>
                </a:solidFill>
                <a:latin typeface="Times New Roman" pitchFamily="18" charset="0"/>
                <a:ea typeface="+mj-ea"/>
                <a:cs typeface="Times New Roman" pitchFamily="18" charset="0"/>
              </a:rPr>
              <a:t> </a:t>
            </a:r>
            <a:r>
              <a:rPr lang="ru-RU" sz="2400" i="1" dirty="0" smtClean="0">
                <a:solidFill>
                  <a:prstClr val="black"/>
                </a:solidFill>
                <a:latin typeface="Times New Roman" pitchFamily="18" charset="0"/>
                <a:ea typeface="+mj-ea"/>
                <a:cs typeface="Times New Roman" pitchFamily="18" charset="0"/>
              </a:rPr>
              <a:t>ж</a:t>
            </a:r>
            <a:r>
              <a:rPr lang="kk-KZ" sz="2400" i="1" dirty="0" smtClean="0">
                <a:solidFill>
                  <a:prstClr val="black"/>
                </a:solidFill>
                <a:latin typeface="Times New Roman" pitchFamily="18" charset="0"/>
                <a:ea typeface="+mj-ea"/>
                <a:cs typeface="Times New Roman" pitchFamily="18" charset="0"/>
              </a:rPr>
              <a:t>әне</a:t>
            </a:r>
            <a:r>
              <a:rPr lang="ru-RU" sz="2400" i="1" dirty="0">
                <a:solidFill>
                  <a:prstClr val="black"/>
                </a:solidFill>
                <a:latin typeface="Times New Roman" pitchFamily="18" charset="0"/>
                <a:ea typeface="+mj-ea"/>
                <a:cs typeface="Times New Roman" pitchFamily="18" charset="0"/>
              </a:rPr>
              <a:t>  </a:t>
            </a:r>
            <a:r>
              <a:rPr lang="ru-RU" sz="2400" i="1" dirty="0" err="1" smtClean="0">
                <a:solidFill>
                  <a:prstClr val="black"/>
                </a:solidFill>
                <a:latin typeface="Times New Roman" pitchFamily="18" charset="0"/>
                <a:ea typeface="+mj-ea"/>
                <a:cs typeface="Times New Roman" pitchFamily="18" charset="0"/>
              </a:rPr>
              <a:t>ауқымды</a:t>
            </a:r>
            <a:r>
              <a:rPr lang="ru-RU" sz="2400" i="1" dirty="0" smtClean="0">
                <a:solidFill>
                  <a:prstClr val="black"/>
                </a:solidFill>
                <a:latin typeface="Times New Roman" pitchFamily="18" charset="0"/>
                <a:ea typeface="+mj-ea"/>
                <a:cs typeface="Times New Roman" pitchFamily="18" charset="0"/>
              </a:rPr>
              <a:t> </a:t>
            </a:r>
            <a:r>
              <a:rPr lang="ru-RU" sz="2400" i="1" dirty="0" err="1">
                <a:solidFill>
                  <a:prstClr val="black"/>
                </a:solidFill>
                <a:latin typeface="Times New Roman" pitchFamily="18" charset="0"/>
                <a:ea typeface="+mj-ea"/>
                <a:cs typeface="Times New Roman" pitchFamily="18" charset="0"/>
              </a:rPr>
              <a:t>компьютерлік</a:t>
            </a:r>
            <a:r>
              <a:rPr lang="ru-RU" sz="2400" i="1" dirty="0">
                <a:solidFill>
                  <a:prstClr val="black"/>
                </a:solidFill>
                <a:latin typeface="Times New Roman" pitchFamily="18" charset="0"/>
                <a:ea typeface="+mj-ea"/>
                <a:cs typeface="Times New Roman" pitchFamily="18" charset="0"/>
              </a:rPr>
              <a:t> </a:t>
            </a:r>
            <a:r>
              <a:rPr lang="ru-RU" sz="2400" i="1" dirty="0" err="1">
                <a:solidFill>
                  <a:prstClr val="black"/>
                </a:solidFill>
                <a:latin typeface="Times New Roman" pitchFamily="18" charset="0"/>
                <a:ea typeface="+mj-ea"/>
                <a:cs typeface="Times New Roman" pitchFamily="18" charset="0"/>
              </a:rPr>
              <a:t>желілер</a:t>
            </a:r>
            <a:r>
              <a:rPr lang="ru-RU" sz="2400" i="1" dirty="0">
                <a:solidFill>
                  <a:prstClr val="black"/>
                </a:solidFill>
                <a:latin typeface="Times New Roman" pitchFamily="18" charset="0"/>
                <a:ea typeface="+mj-ea"/>
                <a:cs typeface="Times New Roman" pitchFamily="18" charset="0"/>
              </a:rPr>
              <a:t>.          </a:t>
            </a:r>
            <a:endParaRPr lang="ru-RU" dirty="0"/>
          </a:p>
        </p:txBody>
      </p:sp>
      <p:cxnSp>
        <p:nvCxnSpPr>
          <p:cNvPr id="9" name="Прямая со стрелкой 8"/>
          <p:cNvCxnSpPr>
            <a:endCxn id="5" idx="0"/>
          </p:cNvCxnSpPr>
          <p:nvPr/>
        </p:nvCxnSpPr>
        <p:spPr>
          <a:xfrm flipH="1">
            <a:off x="2015716" y="1196752"/>
            <a:ext cx="2556284"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a:endCxn id="6" idx="0"/>
          </p:cNvCxnSpPr>
          <p:nvPr/>
        </p:nvCxnSpPr>
        <p:spPr>
          <a:xfrm>
            <a:off x="4572000" y="1196752"/>
            <a:ext cx="1800200" cy="5040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Прямая со стрелкой 12"/>
          <p:cNvCxnSpPr>
            <a:stCxn id="4" idx="2"/>
          </p:cNvCxnSpPr>
          <p:nvPr/>
        </p:nvCxnSpPr>
        <p:spPr>
          <a:xfrm flipH="1">
            <a:off x="3598323" y="1196752"/>
            <a:ext cx="973677" cy="3624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9218" name="Picture 2" descr="https://i10.fotocdn.net/s111/c9a3bf229ca84abb/public_pin_l/2502709590.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1520" y="2780928"/>
            <a:ext cx="3528392" cy="172819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026" name="Picture 2" descr="http://www.keleshek-2030.kz/img_s/843/1.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08741" y="2746150"/>
            <a:ext cx="1663459" cy="1906986"/>
          </a:xfrm>
          <a:prstGeom prst="rect">
            <a:avLst/>
          </a:prstGeom>
          <a:noFill/>
          <a:extLst>
            <a:ext uri="{909E8E84-426E-40DD-AFC4-6F175D3DCCD1}">
              <a14:hiddenFill xmlns:a14="http://schemas.microsoft.com/office/drawing/2010/main" xmlns="">
                <a:solidFill>
                  <a:srgbClr val="FFFFFF"/>
                </a:solidFill>
              </a14:hiddenFill>
            </a:ext>
          </a:extLst>
        </p:spPr>
      </p:pic>
      <p:sp>
        <p:nvSpPr>
          <p:cNvPr id="8" name="AutoShape 4" descr="https://fs00.infourok.ru/images/doc/138/161147/hello_html_74b9832b.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6" descr="https://fs00.infourok.ru/images/doc/138/161147/hello_html_74b9832b.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2" name="AutoShape 8" descr="https://fs00.infourok.ru/images/doc/138/161147/hello_html_74b9832b.jp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4" name="AutoShape 10" descr="https://fs00.infourok.ru/images/doc/138/161147/hello_html_74b9832b.jpg"/>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5" name="AutoShape 12" descr="https://fs00.infourok.ru/images/doc/138/161147/hello_html_74b9832b.jp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6" name="AutoShape 14" descr="https://fs00.infourok.ru/images/doc/138/161147/hello_html_74b9832b.jpg"/>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7" name="AutoShape 16" descr="https://fs00.infourok.ru/images/doc/138/161147/hello_html_74b9832b.jpg"/>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41" name="Picture 17"/>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505887" y="2780928"/>
            <a:ext cx="1666513" cy="18962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8" name="Picture 2" descr="https://kurspresent.ru/assets/images/resources/260/student-with-giant-pencil-anim-500-clr-1847.gif"/>
          <p:cNvPicPr>
            <a:picLocks noChangeAspect="1" noChangeArrowheads="1" noCrop="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67067" y="4293096"/>
            <a:ext cx="2274084" cy="3094160"/>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elecomdom.com/wp-content/uploads/2020/04/d4djxjawwaa_dll.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1520" y="188640"/>
            <a:ext cx="4320480" cy="3502982"/>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028" name="Picture 4" descr="https://www.arnapress.kz/storage/articles/i/Posts/206846.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716016" y="404664"/>
            <a:ext cx="4176464" cy="3286958"/>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030" name="Picture 6" descr="https://im0-tub-kz.yandex.net/i?id=7fea44ca9c9f953f940201a1167c16ca-l&amp;n=1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62867" y="3696057"/>
            <a:ext cx="4409133" cy="2977743"/>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1034" name="Picture 10" descr="http://media.kinhtedothi.vn/2020/05/04/g.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824028" y="3885061"/>
            <a:ext cx="3960440" cy="2723818"/>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69737341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rot="10800000" flipV="1">
            <a:off x="0" y="256956"/>
            <a:ext cx="5148064" cy="6186309"/>
          </a:xfrm>
          <a:prstGeom prst="rect">
            <a:avLst/>
          </a:prstGeom>
        </p:spPr>
        <p:txBody>
          <a:bodyPr wrap="square">
            <a:spAutoFit/>
          </a:bodyPr>
          <a:lstStyle/>
          <a:p>
            <a:endParaRPr lang="kk-KZ" i="1" dirty="0" smtClean="0">
              <a:solidFill>
                <a:prstClr val="black"/>
              </a:solidFill>
              <a:latin typeface="Times New Roman" pitchFamily="18" charset="0"/>
              <a:cs typeface="Times New Roman" pitchFamily="18" charset="0"/>
            </a:endParaRPr>
          </a:p>
          <a:p>
            <a:r>
              <a:rPr lang="en-US" sz="2000" b="1" i="1" dirty="0" smtClean="0">
                <a:solidFill>
                  <a:prstClr val="black"/>
                </a:solidFill>
                <a:latin typeface="Times New Roman" pitchFamily="18" charset="0"/>
                <a:cs typeface="Times New Roman" pitchFamily="18" charset="0"/>
              </a:rPr>
              <a:t>ZOOM </a:t>
            </a:r>
            <a:r>
              <a:rPr lang="kk-KZ" sz="2000" b="1" i="1" dirty="0" smtClean="0">
                <a:solidFill>
                  <a:prstClr val="black"/>
                </a:solidFill>
                <a:latin typeface="Times New Roman" pitchFamily="18" charset="0"/>
                <a:cs typeface="Times New Roman" pitchFamily="18" charset="0"/>
              </a:rPr>
              <a:t> </a:t>
            </a:r>
            <a:r>
              <a:rPr lang="kk-KZ" sz="2000" i="1" dirty="0" smtClean="0">
                <a:solidFill>
                  <a:prstClr val="black"/>
                </a:solidFill>
                <a:latin typeface="Times New Roman" pitchFamily="18" charset="0"/>
                <a:cs typeface="Times New Roman" pitchFamily="18" charset="0"/>
              </a:rPr>
              <a:t>бойынша өткен сабақты жаңа сабақпен  сол сабаққа байланысты слайдтар көрсетеу арқылы байласынтыруға болады.</a:t>
            </a:r>
            <a:r>
              <a:rPr lang="ru-RU" sz="2000" i="1" dirty="0" smtClean="0">
                <a:solidFill>
                  <a:prstClr val="black"/>
                </a:solidFill>
                <a:latin typeface="Times New Roman" pitchFamily="18" charset="0"/>
                <a:cs typeface="Times New Roman" pitchFamily="18" charset="0"/>
              </a:rPr>
              <a:t> </a:t>
            </a:r>
            <a:r>
              <a:rPr lang="ru-RU" sz="2000" i="1" dirty="0" err="1" smtClean="0">
                <a:solidFill>
                  <a:prstClr val="black"/>
                </a:solidFill>
                <a:latin typeface="Times New Roman" pitchFamily="18" charset="0"/>
                <a:cs typeface="Times New Roman" pitchFamily="18" charset="0"/>
              </a:rPr>
              <a:t>Жаңа сабақтың өзімнің </a:t>
            </a:r>
            <a:r>
              <a:rPr lang="ru-RU" sz="2000" i="1" dirty="0" smtClean="0">
                <a:solidFill>
                  <a:prstClr val="black"/>
                </a:solidFill>
                <a:latin typeface="Times New Roman" pitchFamily="18" charset="0"/>
                <a:cs typeface="Times New Roman" pitchFamily="18" charset="0"/>
              </a:rPr>
              <a:t>осы </a:t>
            </a:r>
            <a:r>
              <a:rPr lang="ru-RU" sz="2000" i="1" dirty="0" err="1" smtClean="0">
                <a:solidFill>
                  <a:prstClr val="black"/>
                </a:solidFill>
                <a:latin typeface="Times New Roman" pitchFamily="18" charset="0"/>
                <a:cs typeface="Times New Roman" pitchFamily="18" charset="0"/>
              </a:rPr>
              <a:t>сабақтағы тақырыпқа байланысты</a:t>
            </a:r>
            <a:r>
              <a:rPr lang="ru-RU" sz="2000" i="1" dirty="0" smtClean="0">
                <a:solidFill>
                  <a:prstClr val="black"/>
                </a:solidFill>
                <a:latin typeface="Times New Roman" pitchFamily="18" charset="0"/>
                <a:cs typeface="Times New Roman" pitchFamily="18" charset="0"/>
              </a:rPr>
              <a:t> </a:t>
            </a:r>
            <a:r>
              <a:rPr lang="ru-RU" sz="2000" i="1" dirty="0" err="1" smtClean="0">
                <a:solidFill>
                  <a:prstClr val="black"/>
                </a:solidFill>
                <a:latin typeface="Times New Roman" pitchFamily="18" charset="0"/>
                <a:cs typeface="Times New Roman" pitchFamily="18" charset="0"/>
              </a:rPr>
              <a:t>мысалы</a:t>
            </a:r>
            <a:r>
              <a:rPr lang="kk-KZ" sz="2000" i="1" dirty="0" smtClean="0">
                <a:solidFill>
                  <a:prstClr val="black"/>
                </a:solidFill>
                <a:latin typeface="Times New Roman" pitchFamily="18" charset="0"/>
                <a:cs typeface="Times New Roman" pitchFamily="18" charset="0"/>
              </a:rPr>
              <a:t>:сабақтың тақырыбы “Өлшем алу тәртібі ” </a:t>
            </a:r>
            <a:r>
              <a:rPr lang="ru-RU" sz="2000" i="1" dirty="0" err="1" smtClean="0">
                <a:solidFill>
                  <a:prstClr val="black"/>
                </a:solidFill>
                <a:latin typeface="Times New Roman" pitchFamily="18" charset="0"/>
                <a:cs typeface="Times New Roman" pitchFamily="18" charset="0"/>
              </a:rPr>
              <a:t>болса</a:t>
            </a:r>
            <a:r>
              <a:rPr lang="kk-KZ" sz="2000" i="1" dirty="0" smtClean="0">
                <a:solidFill>
                  <a:prstClr val="black"/>
                </a:solidFill>
                <a:latin typeface="Times New Roman" pitchFamily="18" charset="0"/>
                <a:cs typeface="Times New Roman" pitchFamily="18" charset="0"/>
              </a:rPr>
              <a:t>,</a:t>
            </a:r>
            <a:r>
              <a:rPr lang="ru-RU" sz="2000" i="1" dirty="0" smtClean="0">
                <a:solidFill>
                  <a:prstClr val="black"/>
                </a:solidFill>
                <a:latin typeface="Times New Roman" pitchFamily="18" charset="0"/>
                <a:cs typeface="Times New Roman" pitchFamily="18" charset="0"/>
              </a:rPr>
              <a:t> </a:t>
            </a:r>
            <a:r>
              <a:rPr lang="ru-RU" sz="2000" i="1" dirty="0" smtClean="0">
                <a:solidFill>
                  <a:prstClr val="black"/>
                </a:solidFill>
                <a:latin typeface="Times New Roman" pitchFamily="18" charset="0"/>
                <a:cs typeface="Times New Roman" pitchFamily="18" charset="0"/>
              </a:rPr>
              <a:t>о</a:t>
            </a:r>
            <a:r>
              <a:rPr lang="ru-RU" sz="2000" i="1" dirty="0" smtClean="0">
                <a:solidFill>
                  <a:prstClr val="black"/>
                </a:solidFill>
                <a:latin typeface="Times New Roman" pitchFamily="18" charset="0"/>
                <a:cs typeface="Times New Roman" pitchFamily="18" charset="0"/>
              </a:rPr>
              <a:t>сы </a:t>
            </a:r>
            <a:r>
              <a:rPr lang="ru-RU" sz="2000" i="1" dirty="0" err="1" smtClean="0">
                <a:solidFill>
                  <a:prstClr val="black"/>
                </a:solidFill>
                <a:latin typeface="Times New Roman" pitchFamily="18" charset="0"/>
                <a:cs typeface="Times New Roman" pitchFamily="18" charset="0"/>
              </a:rPr>
              <a:t>сабаққа байланысты</a:t>
            </a:r>
            <a:r>
              <a:rPr lang="ru-RU" sz="2000" i="1" dirty="0" smtClean="0">
                <a:solidFill>
                  <a:prstClr val="black"/>
                </a:solidFill>
                <a:latin typeface="Times New Roman" pitchFamily="18" charset="0"/>
                <a:cs typeface="Times New Roman" pitchFamily="18" charset="0"/>
              </a:rPr>
              <a:t> </a:t>
            </a:r>
            <a:r>
              <a:rPr lang="ru-RU" sz="2000" i="1" dirty="0" err="1" smtClean="0">
                <a:solidFill>
                  <a:prstClr val="black"/>
                </a:solidFill>
                <a:latin typeface="Times New Roman" pitchFamily="18" charset="0"/>
                <a:cs typeface="Times New Roman" pitchFamily="18" charset="0"/>
              </a:rPr>
              <a:t>шығармашылық жұмысыты тікелей</a:t>
            </a:r>
            <a:r>
              <a:rPr lang="ru-RU" sz="2000" i="1" dirty="0" smtClean="0">
                <a:solidFill>
                  <a:prstClr val="black"/>
                </a:solidFill>
                <a:latin typeface="Times New Roman" pitchFamily="18" charset="0"/>
                <a:cs typeface="Times New Roman" pitchFamily="18" charset="0"/>
              </a:rPr>
              <a:t> </a:t>
            </a:r>
            <a:r>
              <a:rPr lang="ru-RU" sz="2000" i="1" dirty="0" err="1" smtClean="0">
                <a:solidFill>
                  <a:prstClr val="black"/>
                </a:solidFill>
                <a:latin typeface="Times New Roman" pitchFamily="18" charset="0"/>
                <a:cs typeface="Times New Roman" pitchFamily="18" charset="0"/>
              </a:rPr>
              <a:t>оқушылармен бірге</a:t>
            </a:r>
            <a:r>
              <a:rPr lang="ru-RU" sz="2000" i="1" dirty="0" smtClean="0">
                <a:solidFill>
                  <a:prstClr val="black"/>
                </a:solidFill>
                <a:latin typeface="Times New Roman" pitchFamily="18" charset="0"/>
                <a:cs typeface="Times New Roman" pitchFamily="18" charset="0"/>
              </a:rPr>
              <a:t> </a:t>
            </a:r>
            <a:r>
              <a:rPr lang="ru-RU" sz="2000" i="1" dirty="0" err="1" smtClean="0">
                <a:solidFill>
                  <a:prstClr val="black"/>
                </a:solidFill>
                <a:latin typeface="Times New Roman" pitchFamily="18" charset="0"/>
                <a:cs typeface="Times New Roman" pitchFamily="18" charset="0"/>
              </a:rPr>
              <a:t>бірлесіп</a:t>
            </a:r>
            <a:r>
              <a:rPr lang="ru-RU" sz="2000" i="1" dirty="0" smtClean="0">
                <a:solidFill>
                  <a:prstClr val="black"/>
                </a:solidFill>
                <a:latin typeface="Times New Roman" pitchFamily="18" charset="0"/>
                <a:cs typeface="Times New Roman" pitchFamily="18" charset="0"/>
              </a:rPr>
              <a:t> отырып,</a:t>
            </a:r>
            <a:r>
              <a:rPr lang="ru-RU" sz="2000" i="1" dirty="0" err="1" smtClean="0">
                <a:solidFill>
                  <a:prstClr val="black"/>
                </a:solidFill>
                <a:latin typeface="Times New Roman" pitchFamily="18" charset="0"/>
                <a:cs typeface="Times New Roman" pitchFamily="18" charset="0"/>
              </a:rPr>
              <a:t>орындауға және алдын</a:t>
            </a:r>
            <a:r>
              <a:rPr lang="ru-RU" sz="2000" i="1" dirty="0" smtClean="0">
                <a:solidFill>
                  <a:prstClr val="black"/>
                </a:solidFill>
                <a:latin typeface="Times New Roman" pitchFamily="18" charset="0"/>
                <a:cs typeface="Times New Roman" pitchFamily="18" charset="0"/>
              </a:rPr>
              <a:t> ала видео </a:t>
            </a:r>
            <a:r>
              <a:rPr lang="ru-RU" sz="2000" i="1" dirty="0" err="1" smtClean="0">
                <a:solidFill>
                  <a:prstClr val="black"/>
                </a:solidFill>
                <a:latin typeface="Times New Roman" pitchFamily="18" charset="0"/>
                <a:cs typeface="Times New Roman" pitchFamily="18" charset="0"/>
              </a:rPr>
              <a:t>түсіріп</a:t>
            </a:r>
            <a:r>
              <a:rPr lang="ru-RU" sz="2000" i="1" dirty="0" smtClean="0">
                <a:solidFill>
                  <a:prstClr val="black"/>
                </a:solidFill>
                <a:latin typeface="Times New Roman" pitchFamily="18" charset="0"/>
                <a:cs typeface="Times New Roman" pitchFamily="18" charset="0"/>
              </a:rPr>
              <a:t>,</a:t>
            </a:r>
            <a:r>
              <a:rPr lang="ru-RU" sz="2000" i="1" dirty="0" err="1" smtClean="0">
                <a:solidFill>
                  <a:prstClr val="black"/>
                </a:solidFill>
                <a:latin typeface="Times New Roman" pitchFamily="18" charset="0"/>
                <a:cs typeface="Times New Roman" pitchFamily="18" charset="0"/>
              </a:rPr>
              <a:t>оқушыларға </a:t>
            </a:r>
            <a:r>
              <a:rPr lang="ru-RU" sz="2000" i="1" dirty="0" err="1" smtClean="0">
                <a:solidFill>
                  <a:prstClr val="black"/>
                </a:solidFill>
                <a:latin typeface="Times New Roman" pitchFamily="18" charset="0"/>
                <a:cs typeface="Times New Roman" pitchFamily="18" charset="0"/>
              </a:rPr>
              <a:t>көрсетіп</a:t>
            </a:r>
            <a:r>
              <a:rPr lang="ru-RU" sz="2000" i="1" dirty="0" smtClean="0">
                <a:solidFill>
                  <a:prstClr val="black"/>
                </a:solidFill>
                <a:latin typeface="Times New Roman" pitchFamily="18" charset="0"/>
                <a:cs typeface="Times New Roman" pitchFamily="18" charset="0"/>
              </a:rPr>
              <a:t>,</a:t>
            </a:r>
            <a:r>
              <a:rPr lang="ru-RU" sz="2000" i="1" dirty="0" err="1" smtClean="0">
                <a:solidFill>
                  <a:prstClr val="black"/>
                </a:solidFill>
                <a:latin typeface="Times New Roman" pitchFamily="18" charset="0"/>
                <a:cs typeface="Times New Roman" pitchFamily="18" charset="0"/>
              </a:rPr>
              <a:t>оқушылармен тікелей</a:t>
            </a:r>
            <a:r>
              <a:rPr lang="ru-RU" sz="2000" i="1" dirty="0" smtClean="0">
                <a:solidFill>
                  <a:prstClr val="black"/>
                </a:solidFill>
                <a:latin typeface="Times New Roman" pitchFamily="18" charset="0"/>
                <a:cs typeface="Times New Roman" pitchFamily="18" charset="0"/>
              </a:rPr>
              <a:t> </a:t>
            </a:r>
            <a:r>
              <a:rPr lang="ru-RU" sz="2000" i="1" dirty="0" err="1" smtClean="0">
                <a:solidFill>
                  <a:prstClr val="black"/>
                </a:solidFill>
                <a:latin typeface="Times New Roman" pitchFamily="18" charset="0"/>
                <a:cs typeface="Times New Roman" pitchFamily="18" charset="0"/>
              </a:rPr>
              <a:t>байланыста</a:t>
            </a:r>
            <a:r>
              <a:rPr lang="ru-RU" sz="2000" i="1" dirty="0" smtClean="0">
                <a:solidFill>
                  <a:prstClr val="black"/>
                </a:solidFill>
                <a:latin typeface="Times New Roman" pitchFamily="18" charset="0"/>
                <a:cs typeface="Times New Roman" pitchFamily="18" charset="0"/>
              </a:rPr>
              <a:t> </a:t>
            </a:r>
            <a:r>
              <a:rPr lang="ru-RU" sz="2000" i="1" dirty="0" err="1" smtClean="0">
                <a:solidFill>
                  <a:prstClr val="black"/>
                </a:solidFill>
                <a:latin typeface="Times New Roman" pitchFamily="18" charset="0"/>
                <a:cs typeface="Times New Roman" pitchFamily="18" charset="0"/>
              </a:rPr>
              <a:t>өткізуге болады</a:t>
            </a:r>
            <a:r>
              <a:rPr lang="ru-RU" sz="2000" i="1" dirty="0" smtClean="0">
                <a:solidFill>
                  <a:prstClr val="black"/>
                </a:solidFill>
                <a:latin typeface="Times New Roman" pitchFamily="18" charset="0"/>
                <a:cs typeface="Times New Roman" pitchFamily="18" charset="0"/>
              </a:rPr>
              <a:t>.</a:t>
            </a:r>
          </a:p>
          <a:p>
            <a:r>
              <a:rPr lang="en-US" sz="2000" b="1" i="1" dirty="0" smtClean="0">
                <a:solidFill>
                  <a:prstClr val="black"/>
                </a:solidFill>
                <a:latin typeface="Times New Roman" pitchFamily="18" charset="0"/>
                <a:cs typeface="Times New Roman" pitchFamily="18" charset="0"/>
              </a:rPr>
              <a:t>Hangouts  Meet </a:t>
            </a:r>
            <a:r>
              <a:rPr lang="kk-KZ" sz="2000" i="1" dirty="0" smtClean="0">
                <a:solidFill>
                  <a:prstClr val="black"/>
                </a:solidFill>
                <a:latin typeface="Times New Roman" pitchFamily="18" charset="0"/>
                <a:cs typeface="Times New Roman" pitchFamily="18" charset="0"/>
              </a:rPr>
              <a:t>бағдарламасының  ерекшелігі бұл жерде оқушы санының </a:t>
            </a:r>
            <a:r>
              <a:rPr lang="kk-KZ" sz="2000" i="1" dirty="0" smtClean="0">
                <a:solidFill>
                  <a:prstClr val="black"/>
                </a:solidFill>
                <a:latin typeface="Times New Roman" pitchFamily="18" charset="0"/>
                <a:cs typeface="Times New Roman" pitchFamily="18" charset="0"/>
              </a:rPr>
              <a:t>шектеулігі.</a:t>
            </a:r>
          </a:p>
          <a:p>
            <a:r>
              <a:rPr lang="kk-KZ" sz="2000" i="1" dirty="0" smtClean="0">
                <a:solidFill>
                  <a:prstClr val="black"/>
                </a:solidFill>
                <a:latin typeface="Times New Roman" pitchFamily="18" charset="0"/>
                <a:cs typeface="Times New Roman" pitchFamily="18" charset="0"/>
              </a:rPr>
              <a:t>Тақырыпқа </a:t>
            </a:r>
            <a:r>
              <a:rPr lang="kk-KZ" sz="2000" i="1" dirty="0" smtClean="0">
                <a:solidFill>
                  <a:prstClr val="black"/>
                </a:solidFill>
                <a:latin typeface="Times New Roman" pitchFamily="18" charset="0"/>
                <a:cs typeface="Times New Roman" pitchFamily="18" charset="0"/>
              </a:rPr>
              <a:t>байланысты </a:t>
            </a:r>
            <a:r>
              <a:rPr lang="en-US" sz="2000" b="1" i="1" dirty="0" smtClean="0">
                <a:solidFill>
                  <a:prstClr val="black"/>
                </a:solidFill>
                <a:latin typeface="Times New Roman" pitchFamily="18" charset="0"/>
                <a:cs typeface="Times New Roman" pitchFamily="18" charset="0"/>
              </a:rPr>
              <a:t>YouTube </a:t>
            </a:r>
            <a:r>
              <a:rPr lang="kk-KZ" sz="2000" b="1" i="1" dirty="0" smtClean="0">
                <a:solidFill>
                  <a:prstClr val="black"/>
                </a:solidFill>
                <a:latin typeface="Times New Roman" pitchFamily="18" charset="0"/>
                <a:cs typeface="Times New Roman" pitchFamily="18" charset="0"/>
              </a:rPr>
              <a:t> </a:t>
            </a:r>
            <a:r>
              <a:rPr lang="kk-KZ" sz="2000" i="1" dirty="0" smtClean="0">
                <a:solidFill>
                  <a:prstClr val="black"/>
                </a:solidFill>
                <a:latin typeface="Times New Roman" pitchFamily="18" charset="0"/>
                <a:cs typeface="Times New Roman" pitchFamily="18" charset="0"/>
              </a:rPr>
              <a:t>бағдарламасынан тікелей бейне сабақтарды жүктеп алып оқушыларға  көрсете аламыз.</a:t>
            </a:r>
          </a:p>
          <a:p>
            <a:endParaRPr lang="ru-RU" sz="2000" i="1" dirty="0" smtClean="0">
              <a:solidFill>
                <a:prstClr val="black"/>
              </a:solidFill>
              <a:latin typeface="Times New Roman" pitchFamily="18" charset="0"/>
              <a:cs typeface="Times New Roman" pitchFamily="18" charset="0"/>
            </a:endParaRPr>
          </a:p>
          <a:p>
            <a:endParaRPr lang="ru-RU" dirty="0"/>
          </a:p>
        </p:txBody>
      </p:sp>
      <p:pic>
        <p:nvPicPr>
          <p:cNvPr id="3" name="Picture 2" descr="https://telecomdom.com/wp-content/uploads/2020/04/d4djxjawwaa_dll.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004048" y="0"/>
            <a:ext cx="3672408" cy="2204864"/>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4" name="Picture 6" descr="https://im0-tub-kz.yandex.net/i?id=7fea44ca9c9f953f940201a1167c16ca-l&amp;n=1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148064" y="2204864"/>
            <a:ext cx="3672408" cy="2016225"/>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pic>
        <p:nvPicPr>
          <p:cNvPr id="5" name="Picture 4" descr="https://www.arnapress.kz/storage/articles/i/Posts/206846.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5148064" y="4365104"/>
            <a:ext cx="3600400" cy="2134830"/>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4"/>
          <p:cNvPicPr/>
          <p:nvPr/>
        </p:nvPicPr>
        <p:blipFill rotWithShape="1">
          <a:blip r:embed="rId2" cstate="print"/>
          <a:srcRect l="38673" t="55885" r="28234" b="28430"/>
          <a:stretch/>
        </p:blipFill>
        <p:spPr>
          <a:xfrm>
            <a:off x="0" y="1412776"/>
            <a:ext cx="9144000" cy="3456384"/>
          </a:xfrm>
          <a:prstGeom prst="rect">
            <a:avLst/>
          </a:prstGeom>
          <a:noFill/>
          <a:ln>
            <a:noFill/>
          </a:ln>
        </p:spPr>
      </p:pic>
    </p:spTree>
    <p:extLst>
      <p:ext uri="{BB962C8B-B14F-4D97-AF65-F5344CB8AC3E}">
        <p14:creationId xmlns:p14="http://schemas.microsoft.com/office/powerpoint/2010/main" xmlns="" val="6136758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5"/>
          <p:cNvPicPr/>
          <p:nvPr/>
        </p:nvPicPr>
        <p:blipFill rotWithShape="1">
          <a:blip r:embed="rId2" cstate="print"/>
          <a:srcRect l="25011" t="49862" r="13113" b="11977"/>
          <a:stretch/>
        </p:blipFill>
        <p:spPr bwMode="auto">
          <a:xfrm>
            <a:off x="-17452" y="0"/>
            <a:ext cx="9161451" cy="6858000"/>
          </a:xfrm>
          <a:prstGeom prst="rect">
            <a:avLst/>
          </a:prstGeom>
          <a:noFill/>
          <a:ln>
            <a:noFill/>
          </a:ln>
          <a:extLst>
            <a:ext uri="{53640926-AAD7-44D8-BBD7-CCE9431645EC}">
              <a14:shadowObscured xmlns:a14="http://schemas.microsoft.com/office/drawing/2010/main" xmlns=""/>
            </a:ext>
          </a:extLst>
        </p:spPr>
      </p:pic>
    </p:spTree>
    <p:extLst>
      <p:ext uri="{BB962C8B-B14F-4D97-AF65-F5344CB8AC3E}">
        <p14:creationId xmlns:p14="http://schemas.microsoft.com/office/powerpoint/2010/main" xmlns="" val="37073703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0700" y="882369"/>
            <a:ext cx="4690864" cy="5386610"/>
          </a:xfrm>
        </p:spPr>
        <p:style>
          <a:lnRef idx="2">
            <a:schemeClr val="accent1"/>
          </a:lnRef>
          <a:fillRef idx="1">
            <a:schemeClr val="lt1"/>
          </a:fillRef>
          <a:effectRef idx="0">
            <a:schemeClr val="accent1"/>
          </a:effectRef>
          <a:fontRef idx="minor">
            <a:schemeClr val="dk1"/>
          </a:fontRef>
        </p:style>
        <p:txBody>
          <a:bodyPr>
            <a:normAutofit fontScale="90000"/>
          </a:bodyPr>
          <a:lstStyle/>
          <a:p>
            <a:pPr algn="l"/>
            <a:r>
              <a:rPr lang="ru-RU" sz="2200" i="1" dirty="0" smtClean="0">
                <a:latin typeface="Times New Roman" pitchFamily="18" charset="0"/>
                <a:cs typeface="Times New Roman" pitchFamily="18" charset="0"/>
              </a:rPr>
              <a:t/>
            </a:r>
            <a:br>
              <a:rPr lang="ru-RU" sz="2200" i="1" dirty="0" smtClean="0">
                <a:latin typeface="Times New Roman" pitchFamily="18" charset="0"/>
                <a:cs typeface="Times New Roman" pitchFamily="18" charset="0"/>
              </a:rPr>
            </a:br>
            <a:r>
              <a:rPr lang="ru-RU" sz="2200" i="1" dirty="0">
                <a:latin typeface="Times New Roman" pitchFamily="18" charset="0"/>
                <a:cs typeface="Times New Roman" pitchFamily="18" charset="0"/>
              </a:rPr>
              <a:t/>
            </a:r>
            <a:br>
              <a:rPr lang="ru-RU" sz="2200" i="1" dirty="0">
                <a:latin typeface="Times New Roman" pitchFamily="18" charset="0"/>
                <a:cs typeface="Times New Roman" pitchFamily="18" charset="0"/>
              </a:rPr>
            </a:br>
            <a:r>
              <a:rPr lang="ru-RU" sz="2200" i="1" dirty="0" err="1" smtClean="0">
                <a:latin typeface="Times New Roman" pitchFamily="18" charset="0"/>
                <a:cs typeface="Times New Roman" pitchFamily="18" charset="0"/>
              </a:rPr>
              <a:t>Ұйымдасқан </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дидактикалық құрылымда қашықтықтан </a:t>
            </a:r>
            <a:r>
              <a:rPr lang="ru-RU" sz="2200" i="1" dirty="0" err="1" smtClean="0">
                <a:latin typeface="Times New Roman" pitchFamily="18" charset="0"/>
                <a:cs typeface="Times New Roman" pitchFamily="18" charset="0"/>
              </a:rPr>
              <a:t>оқыту</a:t>
            </a:r>
            <a:r>
              <a:rPr lang="ru-RU" sz="2200" i="1" dirty="0" err="1">
                <a:latin typeface="Times New Roman" pitchFamily="18" charset="0"/>
                <a:cs typeface="Times New Roman" pitchFamily="18" charset="0"/>
              </a:rPr>
              <a:t> </a:t>
            </a:r>
            <a:r>
              <a:rPr lang="ru-RU" sz="2200" i="1" dirty="0">
                <a:latin typeface="Times New Roman" pitchFamily="18" charset="0"/>
                <a:cs typeface="Times New Roman" pitchFamily="18" charset="0"/>
              </a:rPr>
              <a:t>,</a:t>
            </a:r>
            <a:r>
              <a:rPr lang="ru-RU" sz="2200" i="1" dirty="0" smtClean="0">
                <a:latin typeface="Times New Roman" pitchFamily="18" charset="0"/>
                <a:cs typeface="Times New Roman" pitchFamily="18" charset="0"/>
              </a:rPr>
              <a:t> </a:t>
            </a:r>
            <a:r>
              <a:rPr lang="ru-RU" sz="2200" i="1" dirty="0" err="1" smtClean="0">
                <a:latin typeface="Times New Roman" pitchFamily="18" charset="0"/>
                <a:cs typeface="Times New Roman" pitchFamily="18" charset="0"/>
              </a:rPr>
              <a:t>оқытудың </a:t>
            </a:r>
            <a:r>
              <a:rPr lang="ru-RU" sz="2200" i="1" dirty="0" err="1">
                <a:latin typeface="Times New Roman" pitchFamily="18" charset="0"/>
                <a:cs typeface="Times New Roman" pitchFamily="18" charset="0"/>
              </a:rPr>
              <a:t>негізгі</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компоненті</a:t>
            </a:r>
            <a:r>
              <a:rPr lang="ru-RU" sz="2200" i="1" dirty="0">
                <a:latin typeface="Times New Roman" pitchFamily="18" charset="0"/>
                <a:cs typeface="Times New Roman" pitchFamily="18" charset="0"/>
              </a:rPr>
              <a:t> </a:t>
            </a:r>
            <a:r>
              <a:rPr lang="ru-RU" sz="2200" i="1" dirty="0" err="1" smtClean="0">
                <a:latin typeface="Times New Roman" pitchFamily="18" charset="0"/>
                <a:cs typeface="Times New Roman" pitchFamily="18" charset="0"/>
              </a:rPr>
              <a:t>болып</a:t>
            </a:r>
            <a:r>
              <a:rPr lang="ru-RU" sz="2200" i="1" dirty="0">
                <a:latin typeface="Times New Roman" pitchFamily="18" charset="0"/>
                <a:cs typeface="Times New Roman" pitchFamily="18" charset="0"/>
              </a:rPr>
              <a:t/>
            </a:r>
            <a:br>
              <a:rPr lang="ru-RU" sz="2200" i="1" dirty="0">
                <a:latin typeface="Times New Roman" pitchFamily="18" charset="0"/>
                <a:cs typeface="Times New Roman" pitchFamily="18" charset="0"/>
              </a:rPr>
            </a:br>
            <a:r>
              <a:rPr lang="ru-RU" sz="2200" i="1" dirty="0" err="1" smtClean="0">
                <a:latin typeface="Times New Roman" pitchFamily="18" charset="0"/>
                <a:cs typeface="Times New Roman" pitchFamily="18" charset="0"/>
              </a:rPr>
              <a:t>табылады</a:t>
            </a:r>
            <a:r>
              <a:rPr lang="ru-RU" sz="2200" i="1" dirty="0">
                <a:latin typeface="Times New Roman" pitchFamily="18" charset="0"/>
                <a:cs typeface="Times New Roman" pitchFamily="18" charset="0"/>
              </a:rPr>
              <a:t>.                                                          </a:t>
            </a:r>
            <a:r>
              <a:rPr lang="ru-RU" sz="2200" dirty="0">
                <a:latin typeface="Times New Roman" pitchFamily="18" charset="0"/>
                <a:cs typeface="Times New Roman" pitchFamily="18" charset="0"/>
              </a:rPr>
              <a:t/>
            </a:r>
            <a:br>
              <a:rPr lang="ru-RU" sz="2200" dirty="0">
                <a:latin typeface="Times New Roman" pitchFamily="18" charset="0"/>
                <a:cs typeface="Times New Roman" pitchFamily="18" charset="0"/>
              </a:rPr>
            </a:b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Мұғалімнің</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коммуникативті</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дамуы</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оқушыларды</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тыңдау</a:t>
            </a:r>
            <a:r>
              <a:rPr lang="ru-RU" sz="2200" i="1" dirty="0" smtClean="0">
                <a:latin typeface="Times New Roman" pitchFamily="18" charset="0"/>
                <a:cs typeface="Times New Roman" pitchFamily="18" charset="0"/>
              </a:rPr>
              <a:t>, </a:t>
            </a:r>
            <a:r>
              <a:rPr lang="ru-RU" sz="2200" i="1" dirty="0" err="1">
                <a:latin typeface="Times New Roman" pitchFamily="18" charset="0"/>
                <a:cs typeface="Times New Roman" pitchFamily="18" charset="0"/>
              </a:rPr>
              <a:t>олардың</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көзқарасын</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түсіне</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білу</a:t>
            </a:r>
            <a:r>
              <a:rPr lang="ru-RU" sz="2200" i="1" dirty="0">
                <a:latin typeface="Times New Roman" pitchFamily="18" charset="0"/>
                <a:cs typeface="Times New Roman" pitchFamily="18" charset="0"/>
              </a:rPr>
              <a:t>, сын </a:t>
            </a:r>
            <a:r>
              <a:rPr lang="ru-RU" sz="2200" i="1" dirty="0" err="1">
                <a:latin typeface="Times New Roman" pitchFamily="18" charset="0"/>
                <a:cs typeface="Times New Roman" pitchFamily="18" charset="0"/>
              </a:rPr>
              <a:t>жасай</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білу</a:t>
            </a:r>
            <a:r>
              <a:rPr lang="ru-RU" sz="2200" i="1" dirty="0">
                <a:latin typeface="Times New Roman" pitchFamily="18" charset="0"/>
                <a:cs typeface="Times New Roman" pitchFamily="18" charset="0"/>
              </a:rPr>
              <a:t>,  </a:t>
            </a:r>
            <a:r>
              <a:rPr lang="ru-RU" sz="2200" i="1" dirty="0" err="1" smtClean="0">
                <a:latin typeface="Times New Roman" pitchFamily="18" charset="0"/>
                <a:cs typeface="Times New Roman" pitchFamily="18" charset="0"/>
              </a:rPr>
              <a:t>әңгіме</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ұйымдастыра</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білу</a:t>
            </a:r>
            <a:r>
              <a:rPr lang="ru-RU" sz="2200" i="1" dirty="0">
                <a:latin typeface="Times New Roman" pitchFamily="18" charset="0"/>
                <a:cs typeface="Times New Roman" pitchFamily="18" charset="0"/>
              </a:rPr>
              <a:t> </a:t>
            </a:r>
            <a:r>
              <a:rPr lang="ru-RU" sz="2200" i="1" dirty="0" err="1">
                <a:latin typeface="Times New Roman" pitchFamily="18" charset="0"/>
                <a:cs typeface="Times New Roman" pitchFamily="18" charset="0"/>
              </a:rPr>
              <a:t>керек</a:t>
            </a:r>
            <a:r>
              <a:rPr lang="ru-RU" sz="2200" i="1" dirty="0">
                <a:latin typeface="Times New Roman" pitchFamily="18" charset="0"/>
                <a:cs typeface="Times New Roman" pitchFamily="18" charset="0"/>
              </a:rPr>
              <a:t>.                                                                               </a:t>
            </a:r>
            <a:r>
              <a:rPr lang="ru-RU" sz="2800" i="1" dirty="0">
                <a:latin typeface="Times New Roman" pitchFamily="18" charset="0"/>
                <a:cs typeface="Times New Roman" pitchFamily="18" charset="0"/>
              </a:rPr>
              <a:t>                                      </a:t>
            </a:r>
            <a:r>
              <a:rPr lang="ru-RU" sz="2800" dirty="0">
                <a:latin typeface="Times New Roman" pitchFamily="18" charset="0"/>
                <a:cs typeface="Times New Roman" pitchFamily="18" charset="0"/>
              </a:rPr>
              <a:t/>
            </a:r>
            <a:br>
              <a:rPr lang="ru-RU" sz="2800" dirty="0">
                <a:latin typeface="Times New Roman" pitchFamily="18" charset="0"/>
                <a:cs typeface="Times New Roman" pitchFamily="18" charset="0"/>
              </a:rPr>
            </a:b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flipV="1">
            <a:off x="457200" y="7101408"/>
            <a:ext cx="8229600" cy="144016"/>
          </a:xfrm>
        </p:spPr>
        <p:txBody>
          <a:bodyPr>
            <a:normAutofit fontScale="25000" lnSpcReduction="20000"/>
          </a:bodyPr>
          <a:lstStyle/>
          <a:p>
            <a:endParaRPr lang="ru-RU" dirty="0"/>
          </a:p>
        </p:txBody>
      </p:sp>
      <p:sp>
        <p:nvSpPr>
          <p:cNvPr id="4" name="AutoShape 2"/>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27" name="Picture 3"/>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24883" r="25050"/>
          <a:stretch/>
        </p:blipFill>
        <p:spPr bwMode="auto">
          <a:xfrm>
            <a:off x="5436096" y="439342"/>
            <a:ext cx="3384376" cy="3061666"/>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AutoShape 5"/>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490971" y="3789040"/>
            <a:ext cx="3329501" cy="24928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32" name="Picture 8" descr="https://im0-tub-kz.yandex.net/i?id=d9b585bb8381d6fc6e16cb5e94965e03&amp;n=1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2843808" y="4999261"/>
            <a:ext cx="2295600" cy="1858739"/>
          </a:xfrm>
          <a:prstGeom prst="rect">
            <a:avLst/>
          </a:prstGeom>
          <a:noFill/>
          <a:extLst>
            <a:ext uri="{909E8E84-426E-40DD-AFC4-6F175D3DCCD1}">
              <a14:hiddenFill xmlns:a14="http://schemas.microsoft.com/office/drawing/2010/main" xmlns="">
                <a:solidFill>
                  <a:srgbClr val="FFFFFF"/>
                </a:solidFill>
              </a14:hiddenFill>
            </a:ext>
          </a:extLst>
        </p:spPr>
      </p:pic>
    </p:spTree>
  </p:cSld>
  <p:clrMapOvr>
    <a:masterClrMapping/>
  </p:clrMapOvr>
  <mc:AlternateContent xmlns:mc="http://schemas.openxmlformats.org/markup-compatibility/2006">
    <mc:Choice xmlns:p14="http://schemas.microsoft.com/office/powerpoint/2010/main" xmlns=""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44008" y="954161"/>
            <a:ext cx="4114800" cy="5328592"/>
          </a:xfrm>
        </p:spPr>
        <p:style>
          <a:lnRef idx="2">
            <a:schemeClr val="accent1"/>
          </a:lnRef>
          <a:fillRef idx="1">
            <a:schemeClr val="lt1"/>
          </a:fillRef>
          <a:effectRef idx="0">
            <a:schemeClr val="accent1"/>
          </a:effectRef>
          <a:fontRef idx="minor">
            <a:schemeClr val="dk1"/>
          </a:fontRef>
        </p:style>
        <p:txBody>
          <a:bodyPr>
            <a:normAutofit/>
          </a:bodyPr>
          <a:lstStyle/>
          <a:p>
            <a:pPr algn="l"/>
            <a:r>
              <a:rPr lang="ru-RU" sz="2400" i="1" dirty="0" err="1"/>
              <a:t>Қашықтықтан оқыту бұл мұғалімнің біліктілігін</a:t>
            </a:r>
            <a:r>
              <a:rPr lang="ru-RU" sz="2400" i="1" dirty="0"/>
              <a:t> </a:t>
            </a:r>
            <a:r>
              <a:rPr lang="ru-RU" sz="2400" i="1" dirty="0" err="1"/>
              <a:t>көтереді</a:t>
            </a:r>
            <a:r>
              <a:rPr lang="ru-RU" sz="2400" i="1" dirty="0"/>
              <a:t>,                                                           </a:t>
            </a:r>
            <a:r>
              <a:rPr lang="ru-RU" sz="2400" dirty="0"/>
              <a:t/>
            </a:r>
            <a:br>
              <a:rPr lang="ru-RU" sz="2400" dirty="0"/>
            </a:br>
            <a:r>
              <a:rPr lang="ru-RU" sz="2400" i="1" dirty="0" err="1"/>
              <a:t>оқушының өз бетімен</a:t>
            </a:r>
            <a:r>
              <a:rPr lang="ru-RU" sz="2400" i="1" dirty="0"/>
              <a:t> </a:t>
            </a:r>
            <a:r>
              <a:rPr lang="ru-RU" sz="2400" i="1" dirty="0" err="1"/>
              <a:t>білім</a:t>
            </a:r>
            <a:r>
              <a:rPr lang="ru-RU" sz="2400" i="1" dirty="0"/>
              <a:t> </a:t>
            </a:r>
            <a:r>
              <a:rPr lang="ru-RU" sz="2400" i="1" dirty="0" err="1"/>
              <a:t>алуын</a:t>
            </a:r>
            <a:r>
              <a:rPr lang="ru-RU" sz="2400" i="1" dirty="0"/>
              <a:t> </a:t>
            </a:r>
            <a:r>
              <a:rPr lang="ru-RU" sz="2400" i="1" dirty="0" err="1"/>
              <a:t>қалыптастырады</a:t>
            </a:r>
            <a:r>
              <a:rPr lang="ru-RU" sz="2400" i="1" dirty="0"/>
              <a:t>,                                                                      </a:t>
            </a:r>
            <a:r>
              <a:rPr lang="ru-RU" sz="2400" dirty="0"/>
              <a:t/>
            </a:r>
            <a:br>
              <a:rPr lang="ru-RU" sz="2400" dirty="0"/>
            </a:br>
            <a:r>
              <a:rPr lang="ru-RU" sz="2400" i="1" dirty="0" err="1"/>
              <a:t>ата-аналардың жаңа технологияға деген</a:t>
            </a:r>
            <a:r>
              <a:rPr lang="ru-RU" sz="2400" i="1" dirty="0"/>
              <a:t> </a:t>
            </a:r>
            <a:r>
              <a:rPr lang="ru-RU" sz="2400" i="1" dirty="0" err="1"/>
              <a:t>көзқарасын өзгертеді</a:t>
            </a:r>
            <a:r>
              <a:rPr lang="ru-RU" sz="2400" dirty="0"/>
              <a:t/>
            </a:r>
            <a:br>
              <a:rPr lang="ru-RU" sz="2400" dirty="0"/>
            </a:br>
            <a:endParaRPr lang="ru-RU" sz="2400" dirty="0"/>
          </a:p>
        </p:txBody>
      </p:sp>
      <p:sp>
        <p:nvSpPr>
          <p:cNvPr id="3" name="Содержимое 2"/>
          <p:cNvSpPr>
            <a:spLocks noGrp="1"/>
          </p:cNvSpPr>
          <p:nvPr>
            <p:ph idx="1"/>
          </p:nvPr>
        </p:nvSpPr>
        <p:spPr>
          <a:xfrm flipV="1">
            <a:off x="457200" y="7461448"/>
            <a:ext cx="8229600" cy="648072"/>
          </a:xfrm>
        </p:spPr>
        <p:txBody>
          <a:bodyPr>
            <a:normAutofit/>
          </a:bodyPr>
          <a:lstStyle/>
          <a:p>
            <a:endParaRPr lang="ru-RU" dirty="0"/>
          </a:p>
        </p:txBody>
      </p:sp>
      <p:sp>
        <p:nvSpPr>
          <p:cNvPr id="4" name="AutoShape 2"/>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02324" y="764704"/>
            <a:ext cx="3968441" cy="2232248"/>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AutoShape 5"/>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4" name="Picture 6"/>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86344" y="3140968"/>
            <a:ext cx="3600400" cy="3168352"/>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l="24357" t="19692" r="43585" b="36986"/>
          <a:stretch/>
        </p:blipFill>
        <p:spPr bwMode="auto">
          <a:xfrm>
            <a:off x="0" y="0"/>
            <a:ext cx="9144000" cy="685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521684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11560" y="751344"/>
            <a:ext cx="4320480" cy="563231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spcAft>
                <a:spcPts val="0"/>
              </a:spcAft>
            </a:pPr>
            <a:r>
              <a:rPr lang="ru-RU" i="1" dirty="0" err="1">
                <a:solidFill>
                  <a:srgbClr val="333333"/>
                </a:solidFill>
                <a:latin typeface="Arial"/>
                <a:ea typeface="Times New Roman"/>
              </a:rPr>
              <a:t>Қорыта</a:t>
            </a:r>
            <a:r>
              <a:rPr lang="ru-RU" i="1" dirty="0">
                <a:solidFill>
                  <a:srgbClr val="333333"/>
                </a:solidFill>
                <a:latin typeface="Arial"/>
                <a:ea typeface="Times New Roman"/>
              </a:rPr>
              <a:t> </a:t>
            </a:r>
            <a:r>
              <a:rPr lang="ru-RU" i="1" dirty="0" err="1">
                <a:solidFill>
                  <a:srgbClr val="333333"/>
                </a:solidFill>
                <a:latin typeface="Arial"/>
                <a:ea typeface="Times New Roman"/>
              </a:rPr>
              <a:t>айтқанда</a:t>
            </a:r>
            <a:r>
              <a:rPr lang="ru-RU" i="1" dirty="0">
                <a:solidFill>
                  <a:srgbClr val="333333"/>
                </a:solidFill>
                <a:latin typeface="Arial"/>
                <a:ea typeface="Times New Roman"/>
              </a:rPr>
              <a:t> </a:t>
            </a:r>
            <a:r>
              <a:rPr lang="ru-RU" i="1" dirty="0" err="1">
                <a:solidFill>
                  <a:srgbClr val="333333"/>
                </a:solidFill>
                <a:latin typeface="Arial"/>
                <a:ea typeface="Times New Roman"/>
              </a:rPr>
              <a:t>қашықтан</a:t>
            </a:r>
            <a:r>
              <a:rPr lang="ru-RU" i="1" dirty="0">
                <a:solidFill>
                  <a:srgbClr val="333333"/>
                </a:solidFill>
                <a:latin typeface="Arial"/>
                <a:ea typeface="Times New Roman"/>
              </a:rPr>
              <a:t> </a:t>
            </a:r>
            <a:r>
              <a:rPr lang="ru-RU" i="1" dirty="0" err="1">
                <a:solidFill>
                  <a:srgbClr val="333333"/>
                </a:solidFill>
                <a:latin typeface="Arial"/>
                <a:ea typeface="Times New Roman"/>
              </a:rPr>
              <a:t>оқытудың</a:t>
            </a:r>
            <a:r>
              <a:rPr lang="ru-RU" i="1" dirty="0">
                <a:solidFill>
                  <a:srgbClr val="333333"/>
                </a:solidFill>
                <a:latin typeface="Arial"/>
                <a:ea typeface="Times New Roman"/>
              </a:rPr>
              <a:t> </a:t>
            </a:r>
            <a:r>
              <a:rPr lang="ru-RU" i="1" dirty="0" err="1">
                <a:solidFill>
                  <a:srgbClr val="333333"/>
                </a:solidFill>
                <a:latin typeface="Arial"/>
                <a:ea typeface="Times New Roman"/>
              </a:rPr>
              <a:t>пайдасы</a:t>
            </a:r>
            <a:r>
              <a:rPr lang="ru-RU" i="1" dirty="0">
                <a:solidFill>
                  <a:srgbClr val="333333"/>
                </a:solidFill>
                <a:latin typeface="Arial"/>
                <a:ea typeface="Times New Roman"/>
              </a:rPr>
              <a:t> мен </a:t>
            </a:r>
            <a:r>
              <a:rPr lang="ru-RU" i="1" dirty="0" err="1">
                <a:solidFill>
                  <a:srgbClr val="333333"/>
                </a:solidFill>
                <a:latin typeface="Arial"/>
                <a:ea typeface="Times New Roman"/>
              </a:rPr>
              <a:t>зияны</a:t>
            </a:r>
            <a:r>
              <a:rPr lang="ru-RU" i="1" dirty="0">
                <a:solidFill>
                  <a:srgbClr val="333333"/>
                </a:solidFill>
                <a:latin typeface="Arial"/>
                <a:ea typeface="Times New Roman"/>
              </a:rPr>
              <a:t> </a:t>
            </a:r>
            <a:r>
              <a:rPr lang="ru-RU" i="1" dirty="0" err="1">
                <a:solidFill>
                  <a:srgbClr val="333333"/>
                </a:solidFill>
                <a:latin typeface="Arial"/>
                <a:ea typeface="Times New Roman"/>
              </a:rPr>
              <a:t>бірдей</a:t>
            </a:r>
            <a:r>
              <a:rPr lang="ru-RU" i="1" dirty="0">
                <a:solidFill>
                  <a:srgbClr val="333333"/>
                </a:solidFill>
                <a:latin typeface="Arial"/>
                <a:ea typeface="Times New Roman"/>
              </a:rPr>
              <a:t> </a:t>
            </a:r>
            <a:r>
              <a:rPr lang="ru-RU" i="1" dirty="0" err="1">
                <a:solidFill>
                  <a:srgbClr val="333333"/>
                </a:solidFill>
                <a:latin typeface="Arial"/>
                <a:ea typeface="Times New Roman"/>
              </a:rPr>
              <a:t>деуге</a:t>
            </a:r>
            <a:r>
              <a:rPr lang="ru-RU" i="1" dirty="0">
                <a:solidFill>
                  <a:srgbClr val="333333"/>
                </a:solidFill>
                <a:latin typeface="Arial"/>
                <a:ea typeface="Times New Roman"/>
              </a:rPr>
              <a:t> </a:t>
            </a:r>
            <a:r>
              <a:rPr lang="ru-RU" i="1" dirty="0" err="1">
                <a:solidFill>
                  <a:srgbClr val="333333"/>
                </a:solidFill>
                <a:latin typeface="Arial"/>
                <a:ea typeface="Times New Roman"/>
              </a:rPr>
              <a:t>болады</a:t>
            </a:r>
            <a:r>
              <a:rPr lang="ru-RU" i="1" dirty="0">
                <a:solidFill>
                  <a:srgbClr val="333333"/>
                </a:solidFill>
                <a:latin typeface="Arial"/>
                <a:ea typeface="Times New Roman"/>
              </a:rPr>
              <a:t>.                                 </a:t>
            </a:r>
            <a:endParaRPr lang="ru-RU" sz="2800" dirty="0">
              <a:latin typeface="Times New Roman"/>
              <a:ea typeface="Times New Roman"/>
            </a:endParaRPr>
          </a:p>
          <a:p>
            <a:r>
              <a:rPr lang="ru-RU" i="1" dirty="0" err="1">
                <a:solidFill>
                  <a:srgbClr val="333333"/>
                </a:solidFill>
                <a:latin typeface="Arial"/>
                <a:ea typeface="Times New Roman"/>
              </a:rPr>
              <a:t>Република</a:t>
            </a:r>
            <a:r>
              <a:rPr lang="ru-RU" i="1" dirty="0">
                <a:solidFill>
                  <a:srgbClr val="333333"/>
                </a:solidFill>
                <a:latin typeface="Arial"/>
                <a:ea typeface="Times New Roman"/>
              </a:rPr>
              <a:t> </a:t>
            </a:r>
            <a:r>
              <a:rPr lang="ru-RU" i="1" dirty="0" err="1">
                <a:solidFill>
                  <a:srgbClr val="333333"/>
                </a:solidFill>
                <a:latin typeface="Arial"/>
                <a:ea typeface="Times New Roman"/>
              </a:rPr>
              <a:t>аумағында</a:t>
            </a:r>
            <a:r>
              <a:rPr lang="ru-RU" i="1" dirty="0">
                <a:solidFill>
                  <a:srgbClr val="333333"/>
                </a:solidFill>
                <a:latin typeface="Arial"/>
                <a:ea typeface="Times New Roman"/>
              </a:rPr>
              <a:t> </a:t>
            </a:r>
            <a:r>
              <a:rPr lang="ru-RU" i="1" dirty="0" err="1">
                <a:solidFill>
                  <a:srgbClr val="333333"/>
                </a:solidFill>
                <a:latin typeface="Arial"/>
                <a:ea typeface="Times New Roman"/>
              </a:rPr>
              <a:t>карантиндік</a:t>
            </a:r>
            <a:r>
              <a:rPr lang="ru-RU" i="1" dirty="0">
                <a:solidFill>
                  <a:srgbClr val="333333"/>
                </a:solidFill>
                <a:latin typeface="Arial"/>
                <a:ea typeface="Times New Roman"/>
              </a:rPr>
              <a:t> </a:t>
            </a:r>
            <a:r>
              <a:rPr lang="ru-RU" i="1" dirty="0" err="1">
                <a:solidFill>
                  <a:srgbClr val="333333"/>
                </a:solidFill>
                <a:latin typeface="Arial"/>
                <a:ea typeface="Times New Roman"/>
              </a:rPr>
              <a:t>шектеулердің</a:t>
            </a:r>
            <a:r>
              <a:rPr lang="ru-RU" i="1" dirty="0">
                <a:solidFill>
                  <a:srgbClr val="333333"/>
                </a:solidFill>
                <a:latin typeface="Arial"/>
                <a:ea typeface="Times New Roman"/>
              </a:rPr>
              <a:t> </a:t>
            </a:r>
            <a:r>
              <a:rPr lang="ru-RU" i="1" dirty="0" err="1">
                <a:solidFill>
                  <a:srgbClr val="333333"/>
                </a:solidFill>
                <a:latin typeface="Arial"/>
                <a:ea typeface="Times New Roman"/>
              </a:rPr>
              <a:t>жалғасуына</a:t>
            </a:r>
            <a:r>
              <a:rPr lang="ru-RU" i="1" dirty="0">
                <a:solidFill>
                  <a:srgbClr val="333333"/>
                </a:solidFill>
                <a:latin typeface="Arial"/>
                <a:ea typeface="Times New Roman"/>
              </a:rPr>
              <a:t> </a:t>
            </a:r>
            <a:r>
              <a:rPr lang="ru-RU" i="1" dirty="0" err="1">
                <a:solidFill>
                  <a:srgbClr val="333333"/>
                </a:solidFill>
                <a:latin typeface="Arial"/>
                <a:ea typeface="Times New Roman"/>
              </a:rPr>
              <a:t>байланысты</a:t>
            </a:r>
            <a:r>
              <a:rPr lang="ru-RU" i="1" dirty="0">
                <a:solidFill>
                  <a:srgbClr val="333333"/>
                </a:solidFill>
                <a:latin typeface="Arial"/>
                <a:ea typeface="Times New Roman"/>
              </a:rPr>
              <a:t>                                           </a:t>
            </a:r>
            <a:endParaRPr lang="ru-RU" sz="2800" dirty="0">
              <a:latin typeface="Times New Roman"/>
              <a:ea typeface="Times New Roman"/>
            </a:endParaRPr>
          </a:p>
          <a:p>
            <a:r>
              <a:rPr lang="ru-RU" i="1" dirty="0" err="1">
                <a:solidFill>
                  <a:srgbClr val="333333"/>
                </a:solidFill>
                <a:latin typeface="Arial"/>
                <a:ea typeface="Times New Roman"/>
              </a:rPr>
              <a:t>әлі</a:t>
            </a:r>
            <a:r>
              <a:rPr lang="ru-RU" i="1" dirty="0">
                <a:solidFill>
                  <a:srgbClr val="333333"/>
                </a:solidFill>
                <a:latin typeface="Arial"/>
                <a:ea typeface="Times New Roman"/>
              </a:rPr>
              <a:t> де </a:t>
            </a:r>
            <a:r>
              <a:rPr lang="ru-RU" i="1" dirty="0" err="1">
                <a:solidFill>
                  <a:srgbClr val="333333"/>
                </a:solidFill>
                <a:latin typeface="Arial"/>
                <a:ea typeface="Times New Roman"/>
              </a:rPr>
              <a:t>қашықтықтан</a:t>
            </a:r>
            <a:r>
              <a:rPr lang="ru-RU" i="1" dirty="0">
                <a:solidFill>
                  <a:srgbClr val="333333"/>
                </a:solidFill>
                <a:latin typeface="Arial"/>
                <a:ea typeface="Times New Roman"/>
              </a:rPr>
              <a:t> </a:t>
            </a:r>
            <a:r>
              <a:rPr lang="ru-RU" i="1" dirty="0" err="1">
                <a:solidFill>
                  <a:srgbClr val="333333"/>
                </a:solidFill>
                <a:latin typeface="Arial"/>
                <a:ea typeface="Times New Roman"/>
              </a:rPr>
              <a:t>оқу</a:t>
            </a:r>
            <a:r>
              <a:rPr lang="ru-RU" i="1" dirty="0">
                <a:solidFill>
                  <a:srgbClr val="333333"/>
                </a:solidFill>
                <a:latin typeface="Arial"/>
                <a:ea typeface="Times New Roman"/>
              </a:rPr>
              <a:t> </a:t>
            </a:r>
            <a:r>
              <a:rPr lang="ru-RU" i="1" dirty="0" err="1">
                <a:solidFill>
                  <a:srgbClr val="333333"/>
                </a:solidFill>
                <a:latin typeface="Arial"/>
                <a:ea typeface="Times New Roman"/>
              </a:rPr>
              <a:t>жүйесін</a:t>
            </a:r>
            <a:r>
              <a:rPr lang="ru-RU" i="1" dirty="0">
                <a:solidFill>
                  <a:srgbClr val="333333"/>
                </a:solidFill>
                <a:latin typeface="Arial"/>
                <a:ea typeface="Times New Roman"/>
              </a:rPr>
              <a:t> </a:t>
            </a:r>
            <a:r>
              <a:rPr lang="ru-RU" i="1" dirty="0" err="1">
                <a:solidFill>
                  <a:srgbClr val="333333"/>
                </a:solidFill>
                <a:latin typeface="Arial"/>
                <a:ea typeface="Times New Roman"/>
              </a:rPr>
              <a:t>пайдалануға</a:t>
            </a:r>
            <a:r>
              <a:rPr lang="ru-RU" i="1" dirty="0">
                <a:solidFill>
                  <a:srgbClr val="333333"/>
                </a:solidFill>
                <a:latin typeface="Arial"/>
                <a:ea typeface="Times New Roman"/>
              </a:rPr>
              <a:t> </a:t>
            </a:r>
            <a:r>
              <a:rPr lang="ru-RU" i="1" dirty="0" err="1">
                <a:solidFill>
                  <a:srgbClr val="333333"/>
                </a:solidFill>
                <a:latin typeface="Arial"/>
                <a:ea typeface="Times New Roman"/>
              </a:rPr>
              <a:t>мәжбүрміз</a:t>
            </a:r>
            <a:r>
              <a:rPr lang="ru-RU" i="1" dirty="0">
                <a:solidFill>
                  <a:srgbClr val="333333"/>
                </a:solidFill>
                <a:latin typeface="Arial"/>
                <a:ea typeface="Times New Roman"/>
              </a:rPr>
              <a:t>.                                                                                     </a:t>
            </a:r>
            <a:endParaRPr lang="ru-RU" sz="2800" dirty="0">
              <a:latin typeface="Times New Roman"/>
              <a:ea typeface="Times New Roman"/>
            </a:endParaRPr>
          </a:p>
          <a:p>
            <a:r>
              <a:rPr lang="ru-RU" i="1" dirty="0" err="1">
                <a:solidFill>
                  <a:srgbClr val="333333"/>
                </a:solidFill>
                <a:latin typeface="Arial"/>
                <a:ea typeface="Times New Roman"/>
              </a:rPr>
              <a:t>Бұл</a:t>
            </a:r>
            <a:r>
              <a:rPr lang="ru-RU" i="1" dirty="0">
                <a:solidFill>
                  <a:srgbClr val="333333"/>
                </a:solidFill>
                <a:latin typeface="Arial"/>
                <a:ea typeface="Times New Roman"/>
              </a:rPr>
              <a:t> </a:t>
            </a:r>
            <a:r>
              <a:rPr lang="ru-RU" i="1" dirty="0" err="1">
                <a:solidFill>
                  <a:srgbClr val="333333"/>
                </a:solidFill>
                <a:latin typeface="Arial"/>
                <a:ea typeface="Times New Roman"/>
              </a:rPr>
              <a:t>әрине</a:t>
            </a:r>
            <a:r>
              <a:rPr lang="ru-RU" i="1" dirty="0">
                <a:solidFill>
                  <a:srgbClr val="333333"/>
                </a:solidFill>
                <a:latin typeface="Arial"/>
                <a:ea typeface="Times New Roman"/>
              </a:rPr>
              <a:t> </a:t>
            </a:r>
            <a:r>
              <a:rPr lang="ru-RU" i="1" dirty="0" err="1">
                <a:solidFill>
                  <a:srgbClr val="333333"/>
                </a:solidFill>
                <a:latin typeface="Arial"/>
                <a:ea typeface="Times New Roman"/>
              </a:rPr>
              <a:t>уақытша</a:t>
            </a:r>
            <a:r>
              <a:rPr lang="ru-RU" i="1" dirty="0">
                <a:solidFill>
                  <a:srgbClr val="333333"/>
                </a:solidFill>
                <a:latin typeface="Arial"/>
                <a:ea typeface="Times New Roman"/>
              </a:rPr>
              <a:t> </a:t>
            </a:r>
            <a:r>
              <a:rPr lang="ru-RU" i="1" dirty="0" err="1">
                <a:solidFill>
                  <a:srgbClr val="333333"/>
                </a:solidFill>
                <a:latin typeface="Arial"/>
                <a:ea typeface="Times New Roman"/>
              </a:rPr>
              <a:t>жағдай</a:t>
            </a:r>
            <a:r>
              <a:rPr lang="ru-RU" i="1" dirty="0">
                <a:solidFill>
                  <a:srgbClr val="333333"/>
                </a:solidFill>
                <a:latin typeface="Arial"/>
                <a:ea typeface="Times New Roman"/>
              </a:rPr>
              <a:t>. </a:t>
            </a:r>
            <a:r>
              <a:rPr lang="ru-RU" i="1" dirty="0" err="1">
                <a:solidFill>
                  <a:srgbClr val="333333"/>
                </a:solidFill>
                <a:latin typeface="Arial"/>
                <a:ea typeface="Times New Roman"/>
              </a:rPr>
              <a:t>Халқымыз</a:t>
            </a:r>
            <a:r>
              <a:rPr lang="ru-RU" i="1" dirty="0">
                <a:solidFill>
                  <a:srgbClr val="333333"/>
                </a:solidFill>
                <a:latin typeface="Arial"/>
                <a:ea typeface="Times New Roman"/>
              </a:rPr>
              <a:t> </a:t>
            </a:r>
            <a:r>
              <a:rPr lang="ru-RU" i="1" dirty="0" err="1">
                <a:solidFill>
                  <a:srgbClr val="333333"/>
                </a:solidFill>
                <a:latin typeface="Arial"/>
                <a:ea typeface="Times New Roman"/>
              </a:rPr>
              <a:t>шыдамдылық</a:t>
            </a:r>
            <a:r>
              <a:rPr lang="ru-RU" i="1" dirty="0">
                <a:solidFill>
                  <a:srgbClr val="333333"/>
                </a:solidFill>
                <a:latin typeface="Arial"/>
                <a:ea typeface="Times New Roman"/>
              </a:rPr>
              <a:t> </a:t>
            </a:r>
            <a:r>
              <a:rPr lang="ru-RU" i="1" dirty="0" err="1">
                <a:solidFill>
                  <a:srgbClr val="333333"/>
                </a:solidFill>
                <a:latin typeface="Arial"/>
                <a:ea typeface="Times New Roman"/>
              </a:rPr>
              <a:t>танытып</a:t>
            </a:r>
            <a:r>
              <a:rPr lang="ru-RU" i="1" dirty="0">
                <a:solidFill>
                  <a:srgbClr val="333333"/>
                </a:solidFill>
                <a:latin typeface="Arial"/>
                <a:ea typeface="Times New Roman"/>
              </a:rPr>
              <a:t>, </a:t>
            </a:r>
            <a:r>
              <a:rPr lang="ru-RU" i="1" dirty="0" err="1">
                <a:solidFill>
                  <a:srgbClr val="333333"/>
                </a:solidFill>
                <a:latin typeface="Arial"/>
                <a:ea typeface="Times New Roman"/>
              </a:rPr>
              <a:t>оқшаулану</a:t>
            </a:r>
            <a:r>
              <a:rPr lang="ru-RU" i="1" dirty="0">
                <a:solidFill>
                  <a:srgbClr val="333333"/>
                </a:solidFill>
                <a:latin typeface="Arial"/>
                <a:ea typeface="Times New Roman"/>
              </a:rPr>
              <a:t>                                             </a:t>
            </a:r>
            <a:endParaRPr lang="ru-RU" sz="2800" dirty="0">
              <a:latin typeface="Times New Roman"/>
              <a:ea typeface="Times New Roman"/>
            </a:endParaRPr>
          </a:p>
          <a:p>
            <a:r>
              <a:rPr lang="ru-RU" i="1" dirty="0" err="1">
                <a:solidFill>
                  <a:srgbClr val="333333"/>
                </a:solidFill>
                <a:latin typeface="Arial"/>
                <a:ea typeface="Times New Roman"/>
              </a:rPr>
              <a:t>шараларын</a:t>
            </a:r>
            <a:r>
              <a:rPr lang="ru-RU" i="1" dirty="0">
                <a:solidFill>
                  <a:srgbClr val="333333"/>
                </a:solidFill>
                <a:latin typeface="Arial"/>
                <a:ea typeface="Times New Roman"/>
              </a:rPr>
              <a:t> </a:t>
            </a:r>
            <a:r>
              <a:rPr lang="ru-RU" i="1" dirty="0" err="1">
                <a:solidFill>
                  <a:srgbClr val="333333"/>
                </a:solidFill>
                <a:latin typeface="Arial"/>
                <a:ea typeface="Times New Roman"/>
              </a:rPr>
              <a:t>аясындағы</a:t>
            </a:r>
            <a:r>
              <a:rPr lang="ru-RU" i="1" dirty="0">
                <a:solidFill>
                  <a:srgbClr val="333333"/>
                </a:solidFill>
                <a:latin typeface="Arial"/>
                <a:ea typeface="Times New Roman"/>
              </a:rPr>
              <a:t> </a:t>
            </a:r>
            <a:r>
              <a:rPr lang="ru-RU" i="1" dirty="0" err="1">
                <a:solidFill>
                  <a:srgbClr val="333333"/>
                </a:solidFill>
                <a:latin typeface="Arial"/>
                <a:ea typeface="Times New Roman"/>
              </a:rPr>
              <a:t>шектеулерді</a:t>
            </a:r>
            <a:r>
              <a:rPr lang="ru-RU" i="1" dirty="0">
                <a:solidFill>
                  <a:srgbClr val="333333"/>
                </a:solidFill>
                <a:latin typeface="Arial"/>
                <a:ea typeface="Times New Roman"/>
              </a:rPr>
              <a:t> </a:t>
            </a:r>
            <a:r>
              <a:rPr lang="ru-RU" i="1" dirty="0" err="1">
                <a:solidFill>
                  <a:srgbClr val="333333"/>
                </a:solidFill>
                <a:latin typeface="Arial"/>
                <a:ea typeface="Times New Roman"/>
              </a:rPr>
              <a:t>толық</a:t>
            </a:r>
            <a:r>
              <a:rPr lang="ru-RU" i="1" dirty="0">
                <a:solidFill>
                  <a:srgbClr val="333333"/>
                </a:solidFill>
                <a:latin typeface="Arial"/>
                <a:ea typeface="Times New Roman"/>
              </a:rPr>
              <a:t> </a:t>
            </a:r>
            <a:r>
              <a:rPr lang="ru-RU" i="1" dirty="0" err="1">
                <a:solidFill>
                  <a:srgbClr val="333333"/>
                </a:solidFill>
                <a:latin typeface="Arial"/>
                <a:ea typeface="Times New Roman"/>
              </a:rPr>
              <a:t>орындаса</a:t>
            </a:r>
            <a:r>
              <a:rPr lang="ru-RU" i="1" dirty="0">
                <a:solidFill>
                  <a:srgbClr val="333333"/>
                </a:solidFill>
                <a:latin typeface="Arial"/>
                <a:ea typeface="Times New Roman"/>
              </a:rPr>
              <a:t> </a:t>
            </a:r>
            <a:r>
              <a:rPr lang="ru-RU" i="1" dirty="0" err="1">
                <a:solidFill>
                  <a:srgbClr val="333333"/>
                </a:solidFill>
                <a:latin typeface="Arial"/>
                <a:ea typeface="Times New Roman"/>
              </a:rPr>
              <a:t>ауыр</a:t>
            </a:r>
            <a:r>
              <a:rPr lang="ru-RU" i="1" dirty="0">
                <a:solidFill>
                  <a:srgbClr val="333333"/>
                </a:solidFill>
                <a:latin typeface="Arial"/>
                <a:ea typeface="Times New Roman"/>
              </a:rPr>
              <a:t> </a:t>
            </a:r>
            <a:r>
              <a:rPr lang="ru-RU" i="1" dirty="0" err="1">
                <a:solidFill>
                  <a:srgbClr val="333333"/>
                </a:solidFill>
                <a:latin typeface="Arial"/>
                <a:ea typeface="Times New Roman"/>
              </a:rPr>
              <a:t>дертті</a:t>
            </a:r>
            <a:r>
              <a:rPr lang="ru-RU" i="1" dirty="0">
                <a:solidFill>
                  <a:srgbClr val="333333"/>
                </a:solidFill>
                <a:latin typeface="Arial"/>
                <a:ea typeface="Times New Roman"/>
              </a:rPr>
              <a:t>                                                             </a:t>
            </a:r>
            <a:endParaRPr lang="ru-RU" sz="2800" dirty="0">
              <a:latin typeface="Times New Roman"/>
              <a:ea typeface="Times New Roman"/>
            </a:endParaRPr>
          </a:p>
          <a:p>
            <a:r>
              <a:rPr lang="ru-RU" i="1" dirty="0" err="1">
                <a:solidFill>
                  <a:srgbClr val="333333"/>
                </a:solidFill>
                <a:latin typeface="Arial"/>
                <a:ea typeface="Times New Roman"/>
              </a:rPr>
              <a:t>жеңіп</a:t>
            </a:r>
            <a:r>
              <a:rPr lang="ru-RU" i="1" dirty="0">
                <a:solidFill>
                  <a:srgbClr val="333333"/>
                </a:solidFill>
                <a:latin typeface="Arial"/>
                <a:ea typeface="Times New Roman"/>
              </a:rPr>
              <a:t> </a:t>
            </a:r>
            <a:r>
              <a:rPr lang="ru-RU" i="1" dirty="0" err="1">
                <a:solidFill>
                  <a:srgbClr val="333333"/>
                </a:solidFill>
                <a:latin typeface="Arial"/>
                <a:ea typeface="Times New Roman"/>
              </a:rPr>
              <a:t>шығатынымызға</a:t>
            </a:r>
            <a:r>
              <a:rPr lang="ru-RU" i="1" dirty="0">
                <a:solidFill>
                  <a:srgbClr val="333333"/>
                </a:solidFill>
                <a:latin typeface="Arial"/>
                <a:ea typeface="Times New Roman"/>
              </a:rPr>
              <a:t> </a:t>
            </a:r>
            <a:r>
              <a:rPr lang="ru-RU" i="1" dirty="0" err="1">
                <a:solidFill>
                  <a:srgbClr val="333333"/>
                </a:solidFill>
                <a:latin typeface="Arial"/>
                <a:ea typeface="Times New Roman"/>
              </a:rPr>
              <a:t>кәміл</a:t>
            </a:r>
            <a:r>
              <a:rPr lang="ru-RU" i="1" dirty="0">
                <a:solidFill>
                  <a:srgbClr val="333333"/>
                </a:solidFill>
                <a:latin typeface="Arial"/>
                <a:ea typeface="Times New Roman"/>
              </a:rPr>
              <a:t> </a:t>
            </a:r>
            <a:r>
              <a:rPr lang="ru-RU" i="1" dirty="0" err="1">
                <a:solidFill>
                  <a:srgbClr val="333333"/>
                </a:solidFill>
                <a:latin typeface="Arial"/>
                <a:ea typeface="Times New Roman"/>
              </a:rPr>
              <a:t>сенемін</a:t>
            </a:r>
            <a:r>
              <a:rPr lang="ru-RU" i="1" dirty="0">
                <a:solidFill>
                  <a:srgbClr val="333333"/>
                </a:solidFill>
                <a:latin typeface="Arial"/>
                <a:ea typeface="Times New Roman"/>
              </a:rPr>
              <a:t>. </a:t>
            </a:r>
            <a:r>
              <a:rPr lang="ru-RU" i="1" dirty="0" err="1">
                <a:solidFill>
                  <a:srgbClr val="333333"/>
                </a:solidFill>
                <a:latin typeface="Arial"/>
                <a:ea typeface="Times New Roman"/>
              </a:rPr>
              <a:t>Еліміз</a:t>
            </a:r>
            <a:r>
              <a:rPr lang="ru-RU" i="1" dirty="0">
                <a:solidFill>
                  <a:srgbClr val="333333"/>
                </a:solidFill>
                <a:latin typeface="Arial"/>
                <a:ea typeface="Times New Roman"/>
              </a:rPr>
              <a:t> </a:t>
            </a:r>
            <a:r>
              <a:rPr lang="ru-RU" i="1" dirty="0" err="1">
                <a:solidFill>
                  <a:srgbClr val="333333"/>
                </a:solidFill>
                <a:latin typeface="Arial"/>
                <a:ea typeface="Times New Roman"/>
              </a:rPr>
              <a:t>аман</a:t>
            </a:r>
            <a:r>
              <a:rPr lang="ru-RU" i="1" dirty="0">
                <a:solidFill>
                  <a:srgbClr val="333333"/>
                </a:solidFill>
                <a:latin typeface="Arial"/>
                <a:ea typeface="Times New Roman"/>
              </a:rPr>
              <a:t>, </a:t>
            </a:r>
            <a:r>
              <a:rPr lang="ru-RU" i="1" dirty="0" err="1">
                <a:solidFill>
                  <a:srgbClr val="333333"/>
                </a:solidFill>
                <a:latin typeface="Arial"/>
                <a:ea typeface="Times New Roman"/>
              </a:rPr>
              <a:t>жұртымыз</a:t>
            </a:r>
            <a:r>
              <a:rPr lang="ru-RU" i="1" dirty="0">
                <a:solidFill>
                  <a:srgbClr val="333333"/>
                </a:solidFill>
                <a:latin typeface="Arial"/>
                <a:ea typeface="Times New Roman"/>
              </a:rPr>
              <a:t> </a:t>
            </a:r>
            <a:r>
              <a:rPr lang="ru-RU" i="1" dirty="0" err="1">
                <a:solidFill>
                  <a:srgbClr val="333333"/>
                </a:solidFill>
                <a:latin typeface="Arial"/>
                <a:ea typeface="Times New Roman"/>
              </a:rPr>
              <a:t>тыныш</a:t>
            </a:r>
            <a:r>
              <a:rPr lang="ru-RU" i="1" dirty="0">
                <a:solidFill>
                  <a:srgbClr val="333333"/>
                </a:solidFill>
                <a:latin typeface="Arial"/>
                <a:ea typeface="Times New Roman"/>
              </a:rPr>
              <a:t> </a:t>
            </a:r>
            <a:r>
              <a:rPr lang="ru-RU" i="1" dirty="0" err="1">
                <a:solidFill>
                  <a:srgbClr val="333333"/>
                </a:solidFill>
                <a:latin typeface="Arial"/>
                <a:ea typeface="Times New Roman"/>
              </a:rPr>
              <a:t>болсын</a:t>
            </a:r>
            <a:r>
              <a:rPr lang="ru-RU" i="1" dirty="0">
                <a:solidFill>
                  <a:srgbClr val="333333"/>
                </a:solidFill>
                <a:latin typeface="Arial"/>
                <a:ea typeface="Times New Roman"/>
              </a:rPr>
              <a:t>!</a:t>
            </a:r>
            <a:endParaRPr lang="ru-RU" sz="2800" dirty="0">
              <a:effectLst/>
              <a:latin typeface="Times New Roman"/>
              <a:ea typeface="Times New Roman"/>
            </a:endParaRPr>
          </a:p>
        </p:txBody>
      </p:sp>
      <p:sp>
        <p:nvSpPr>
          <p:cNvPr id="2" name="AutoShape 2"/>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5"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07206" y="2564904"/>
            <a:ext cx="3312368" cy="1728192"/>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AutoShape 5"/>
          <p:cNvSpPr>
            <a:spLocks noChangeAspect="1" noChangeArrowheads="1"/>
          </p:cNvSpPr>
          <p:nvPr/>
        </p:nvSpPr>
        <p:spPr bwMode="auto">
          <a:xfrm>
            <a:off x="215900" y="158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78" name="Picture 6"/>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b="8659"/>
          <a:stretch/>
        </p:blipFill>
        <p:spPr bwMode="auto">
          <a:xfrm>
            <a:off x="5338256" y="568970"/>
            <a:ext cx="3281317" cy="1842796"/>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AutoShape 8"/>
          <p:cNvSpPr>
            <a:spLocks noChangeAspect="1" noChangeArrowheads="1"/>
          </p:cNvSpPr>
          <p:nvPr/>
        </p:nvSpPr>
        <p:spPr bwMode="auto">
          <a:xfrm>
            <a:off x="368300" y="168275"/>
            <a:ext cx="304800" cy="304800"/>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081" name="Picture 9"/>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480177" y="4509120"/>
            <a:ext cx="3139395" cy="2031412"/>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577601669"/>
      </p:ext>
    </p:extLst>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9796" y="116632"/>
            <a:ext cx="9114204" cy="67413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835186827"/>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545</TotalTime>
  <Words>168</Words>
  <Application>Microsoft Office PowerPoint</Application>
  <PresentationFormat>Экран (4:3)</PresentationFormat>
  <Paragraphs>32</Paragraphs>
  <Slides>18</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 Office</vt:lpstr>
      <vt:lpstr>Слайд 1</vt:lpstr>
      <vt:lpstr>Білім берудің алдына шығу қағидалары. Бұл оқытудың қағидасы өткен  ұрпақтан қалып жинақталған ғылыми және мәдени мұраларын кейінгі буындарға  жеткізу ғана емес, сонымен қатар,  қазіргі ұрпақтың өзгеріп отыратын заманға  тез бейімделіп, оның сана –сезімі мен дүниетанымын қалыптастыруға көмек жасау болады. </vt:lpstr>
      <vt:lpstr>Қашықтықтан оқыту дегеніміз — мұғалім мен оқушы арасында қандай да қашықтықта интернет ресурстарының сүйемелдеуімен өтілетін оқытудың формасы, яғни интернет желілерінің көмегімен белгілі бір арақашықтықта оқыту.</vt:lpstr>
      <vt:lpstr>                                                                                                                                             </vt:lpstr>
      <vt:lpstr>Слайд 5</vt:lpstr>
      <vt:lpstr>Ерекше маңыздысы:  оқу үрдісінде ақпараттық технологияларды пайдалану. Іскерлік пен шығармашылық  өте маңызды  </vt:lpstr>
      <vt:lpstr>Мұғалімнің міндетіне тоқталсам, білім алушының өз бетінше жұмысын басқару болып табылады.</vt:lpstr>
      <vt:lpstr>Mektep.edu.kz электронды журналы жұмыс жасауда.                                                                        Мұғалім  өз бетшесіне кіріп, сол күнгі сабақ материалын салады.                                                                                 Оқушы тапсырмаларды орындап, желіге жүктейді. Мұғалім тексеріп,өз пікірін қалдырады.Осы технология бойынша оқытуды ұйымдастырып,бүкіләлемдік желі көмегімен барлық компьютерлерді  бір желіге біріктіріп сабақ өтуші тұлғаны тьютор деп атаймыз. Қашықтықтан оқыту курсы осыған бағытталған.                                                                                       </vt:lpstr>
      <vt:lpstr>                                                                                                                                                               </vt:lpstr>
      <vt:lpstr>Слайд 10</vt:lpstr>
      <vt:lpstr>Слайд 11</vt:lpstr>
      <vt:lpstr>Слайд 12</vt:lpstr>
      <vt:lpstr>Слайд 13</vt:lpstr>
      <vt:lpstr>  Ұйымдасқан – дидактикалық құрылымда қашықтықтан оқыту , оқытудың негізгі компоненті болып табылады.                                                            Мұғалімнің коммуникативті дамуы: оқушыларды тыңдау, олардың көзқарасын түсіне білу, сын жасай білу,  әңгіме,   ұйымдастыра білу керек.                                                                                                                      </vt:lpstr>
      <vt:lpstr>Қашықтықтан оқыту бұл мұғалімнің біліктілігін көтереді,                                                            оқушының өз бетімен білім алуын қалыптастырады,                                                                       ата-аналардың жаңа технологияға деген көзқарасын өзгертеді </vt:lpstr>
      <vt:lpstr>Слайд 16</vt:lpstr>
      <vt:lpstr>Слайд 17</vt:lpstr>
      <vt:lpstr>Слайд 18</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Қашықтықтан оқытуды көркем еңбек пәнін басқару және өз бетімен білім алу</dc:title>
  <dc:creator>55555</dc:creator>
  <cp:lastModifiedBy>55555</cp:lastModifiedBy>
  <cp:revision>57</cp:revision>
  <dcterms:created xsi:type="dcterms:W3CDTF">2020-08-09T06:22:17Z</dcterms:created>
  <dcterms:modified xsi:type="dcterms:W3CDTF">2020-08-18T17:05:50Z</dcterms:modified>
</cp:coreProperties>
</file>