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550" r:id="rId2"/>
    <p:sldId id="551" r:id="rId3"/>
    <p:sldId id="549" r:id="rId4"/>
    <p:sldId id="573" r:id="rId5"/>
    <p:sldId id="586" r:id="rId6"/>
    <p:sldId id="552" r:id="rId7"/>
    <p:sldId id="600" r:id="rId8"/>
    <p:sldId id="522" r:id="rId9"/>
    <p:sldId id="587" r:id="rId10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CB414"/>
    <a:srgbClr val="282F39"/>
    <a:srgbClr val="007A7D"/>
    <a:srgbClr val="CB1B4A"/>
    <a:srgbClr val="074D67"/>
    <a:srgbClr val="42AFB6"/>
    <a:srgbClr val="C2C92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27146" autoAdjust="0"/>
    <p:restoredTop sz="94669" autoAdjust="0"/>
  </p:normalViewPr>
  <p:slideViewPr>
    <p:cSldViewPr snapToGrid="0">
      <p:cViewPr varScale="1">
        <p:scale>
          <a:sx n="72" d="100"/>
          <a:sy n="72" d="100"/>
        </p:scale>
        <p:origin x="162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 varScale="1">
      <p:scale>
        <a:sx n="1" d="1"/>
        <a:sy n="1" d="1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71A0BF8-6686-4F02-AB36-9614142B369E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93B406FE-1165-421C-8D35-96F0CFEA6D5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A7B22AA-13F6-430C-B5C3-3ED6A1325F2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61375A-C223-44C8-917C-F7C3A1BCD50F}" type="datetimeFigureOut">
              <a:rPr lang="en-GB" smtClean="0"/>
              <a:t>10/08/2020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2FB799C-1B8A-42C0-AD53-6DBEF2EC7EF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D8C035E-958A-44D5-9920-E77375E9033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83841B-0DB4-4C99-B5E5-79625F01DBF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7274974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1628C7A-67F3-4CAD-9852-569FF656AD4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D1E717F-25DD-4AF6-8E4C-C3F0B725876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EB9BF79-C6C8-4A28-B317-36AB52011BB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61375A-C223-44C8-917C-F7C3A1BCD50F}" type="datetimeFigureOut">
              <a:rPr lang="en-GB" smtClean="0"/>
              <a:t>10/08/2020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052C1D1-F1BF-42DD-A7C6-2ED272DF8AF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05916BF-016F-4056-985B-466516E6844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83841B-0DB4-4C99-B5E5-79625F01DBF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0515809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39FAECB-6827-4D91-8EB5-800DD8EA28F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3CEBD6D-8344-4937-9A0D-E2DBE531B3F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0598055-7F4B-4E57-92A1-C43CE07ED7D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61375A-C223-44C8-917C-F7C3A1BCD50F}" type="datetimeFigureOut">
              <a:rPr lang="en-GB" smtClean="0"/>
              <a:t>10/08/2020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BC8293C-337A-46B9-801C-405BA28F919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7FE3A87-6EF6-4E32-958D-D3BDE968EC6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83841B-0DB4-4C99-B5E5-79625F01DBF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2612122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39C1E4F-8411-4152-A040-45E4E38D465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C93C882-D441-40BC-AAB7-FB3EF79F6F5C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880FF742-A50B-4EB6-86AE-E67F120A5B6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ACB9172-F4DE-4657-A074-EF8778EE7E7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61375A-C223-44C8-917C-F7C3A1BCD50F}" type="datetimeFigureOut">
              <a:rPr lang="en-GB" smtClean="0"/>
              <a:t>10/08/2020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7507DBE-C8F7-423C-9124-EE7B3D22E36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881AC0B-71D5-43A5-AD86-9668B4D9226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83841B-0DB4-4C99-B5E5-79625F01DBF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1300138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8C204D3-549C-4770-B620-7E3D4678A94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4306D22-9474-474E-A4DD-36D304E5764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AD9ED9F3-E75B-4CB6-9C20-44656AF0159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82AB8604-4E78-4EF6-AF81-B832751C756A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14C7266C-4F95-4B63-B8A4-5D430A6FCB51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8DA605C0-AC58-49C3-BFDA-E7ADCFC7B8C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61375A-C223-44C8-917C-F7C3A1BCD50F}" type="datetimeFigureOut">
              <a:rPr lang="en-GB" smtClean="0"/>
              <a:t>10/08/2020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8CDB99B-8E2F-47DA-B6C3-50842D8C3DD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900ACA83-753D-4AEE-B568-755DCF5ED7F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83841B-0DB4-4C99-B5E5-79625F01DBF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8266224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0738EDC-8D44-427B-90E0-FBD0FBAC969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A8AE544B-A36F-473A-86AF-50F02429182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61375A-C223-44C8-917C-F7C3A1BCD50F}" type="datetimeFigureOut">
              <a:rPr lang="en-GB" smtClean="0"/>
              <a:t>10/08/2020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3E6F2748-531A-4318-A370-27EDE490E8C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A5AD6E57-F20B-43D2-A268-2449E7D4ADF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83841B-0DB4-4C99-B5E5-79625F01DBF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8875202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CCEC2F6E-BB8D-4A07-B873-A379FEAE4F5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61375A-C223-44C8-917C-F7C3A1BCD50F}" type="datetimeFigureOut">
              <a:rPr lang="en-GB" smtClean="0"/>
              <a:t>10/08/2020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29C64672-2E28-45BB-AB1E-9CA10E90883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433CCF35-5028-4E4D-8F6E-2E2DF0FB429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83841B-0DB4-4C99-B5E5-79625F01DBF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3641000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760471D-7A64-4A50-B9A6-0F3A78088AB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16427B1-871E-4C56-AF97-3F78ADBFA9C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6CF52702-EC0A-4FBA-9939-DCF10E412D8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A1EDDBB8-93FE-4585-A97D-0E391EE246F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61375A-C223-44C8-917C-F7C3A1BCD50F}" type="datetimeFigureOut">
              <a:rPr lang="en-GB" smtClean="0"/>
              <a:t>10/08/2020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2CB77A2A-D97D-4B06-A029-77A3A88DA3E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9BF4E011-48A8-486A-BF53-E7C085173F2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83841B-0DB4-4C99-B5E5-79625F01DBF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9089650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8EA2B76-0D50-4AE7-8E70-B69B2F112A4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6E700288-1A1C-45A8-B99A-68E661D708A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C8D19D42-4449-4938-BE9F-F8A026382E85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15CB693-3AD5-4FB5-9BD7-DDA6EA895AA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61375A-C223-44C8-917C-F7C3A1BCD50F}" type="datetimeFigureOut">
              <a:rPr lang="en-GB" smtClean="0"/>
              <a:t>10/08/2020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B28CAAB-378F-4646-836D-6723AF22695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08A5F22-2F00-4B7E-95E3-D4E37EE6F9B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83841B-0DB4-4C99-B5E5-79625F01DBF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573909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1BE3A36-A7B5-4AED-90CE-DAABE341C72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26DD818-2AC6-4AD8-ADB0-757AE6DE1FE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AB561BE-2670-413D-B85D-350DC6A08AA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61375A-C223-44C8-917C-F7C3A1BCD50F}" type="datetimeFigureOut">
              <a:rPr lang="en-GB" smtClean="0"/>
              <a:t>10/08/2020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A7469BC-9B02-4F1D-9332-C52CAA6CD68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8F37A4D-841D-4B35-BD23-CCB82FC1C5B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83841B-0DB4-4C99-B5E5-79625F01DBF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6314844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F24028CB-78B2-414A-9948-C32EA4A46C81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852AA2E1-9030-407F-A8FB-98BCFFFDF77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0722082-BED4-46DC-B1C0-9696140EF48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61375A-C223-44C8-917C-F7C3A1BCD50F}" type="datetimeFigureOut">
              <a:rPr lang="en-GB" smtClean="0"/>
              <a:t>10/08/2020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9485038-E165-45A4-8C75-C8A3CA8177E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79D7943-C606-446E-B743-3AB1AE587BA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83841B-0DB4-4C99-B5E5-79625F01DBF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6930537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EC73493B-E27E-4DC0-A41A-7E254FDDD4F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B619A8B-408B-4DCB-AC39-AC640BF8562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4A87CC5-FBB1-4FE5-893F-7BD071C75E0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661375A-C223-44C8-917C-F7C3A1BCD50F}" type="datetimeFigureOut">
              <a:rPr lang="en-GB" smtClean="0"/>
              <a:t>10/08/2020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68E1BCB-E2F2-4D1B-BCFC-521169C8EA83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111173B-B48E-4DCF-8715-580539054913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983841B-0DB4-4C99-B5E5-79625F01DBF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8541111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AAC7E712-96D6-485D-8D50-320567904BB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500062"/>
            <a:ext cx="10515600" cy="1325563"/>
          </a:xfrm>
        </p:spPr>
        <p:txBody>
          <a:bodyPr>
            <a:normAutofit fontScale="90000"/>
          </a:bodyPr>
          <a:lstStyle/>
          <a:p>
            <a:pPr lvl="0" algn="ctr">
              <a:lnSpc>
                <a:spcPct val="100000"/>
              </a:lnSpc>
              <a:spcBef>
                <a:spcPts val="0"/>
              </a:spcBef>
              <a:defRPr/>
            </a:pPr>
            <a:r>
              <a:rPr lang="kk-KZ" sz="5000" b="1" dirty="0">
                <a:solidFill>
                  <a:srgbClr val="282F39"/>
                </a:solidFill>
                <a:latin typeface="Noto Sans" panose="020B0502040504020204" pitchFamily="34"/>
                <a:ea typeface="Noto Sans" panose="020B0502040504020204" pitchFamily="34"/>
                <a:cs typeface="Noto Sans" panose="020B0502040504020204" pitchFamily="34"/>
              </a:rPr>
              <a:t>Қашықтықтан оқыту ерекшеліктері мен түрлері</a:t>
            </a:r>
            <a:br>
              <a:rPr lang="en-US" sz="5000" b="1" dirty="0">
                <a:solidFill>
                  <a:srgbClr val="282F39"/>
                </a:solidFill>
                <a:latin typeface="Noto Sans" panose="020B0502040504020204" pitchFamily="34"/>
                <a:ea typeface="Noto Sans" panose="020B0502040504020204" pitchFamily="34"/>
                <a:cs typeface="Noto Sans" panose="020B0502040504020204" pitchFamily="34"/>
              </a:rPr>
            </a:br>
            <a:endParaRPr lang="ru-RU" dirty="0"/>
          </a:p>
        </p:txBody>
      </p:sp>
      <p:pic>
        <p:nvPicPr>
          <p:cNvPr id="5" name="Объект 4">
            <a:extLst>
              <a:ext uri="{FF2B5EF4-FFF2-40B4-BE49-F238E27FC236}">
                <a16:creationId xmlns:a16="http://schemas.microsoft.com/office/drawing/2014/main" id="{770C908D-B7A7-454F-BA00-11985D97A95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56522" y="1484243"/>
            <a:ext cx="8918713" cy="5234609"/>
          </a:xfrm>
        </p:spPr>
      </p:pic>
    </p:spTree>
    <p:extLst>
      <p:ext uri="{BB962C8B-B14F-4D97-AF65-F5344CB8AC3E}">
        <p14:creationId xmlns:p14="http://schemas.microsoft.com/office/powerpoint/2010/main" val="60167948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>
            <a:extLst>
              <a:ext uri="{FF2B5EF4-FFF2-40B4-BE49-F238E27FC236}">
                <a16:creationId xmlns:a16="http://schemas.microsoft.com/office/drawing/2014/main" id="{6994AFA8-8141-4F3E-A70A-2E4980B9121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506820" y="1825625"/>
            <a:ext cx="4846979" cy="4018584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kk-KZ" dirty="0"/>
              <a:t>Оқу үдерісін ұйымдастырудың басты формасы – қашықтықтан оқыту. Қоғамның қажеттілігіне сай оқыту формасы да өзгерді. Қажеттілік – ғылыми жаңалықтардың қырағы жол сілтеушісі. Ендеше, қажеттілікке сай жұмысты жүйеге қою - біздің міндетіміз.</a:t>
            </a:r>
            <a:endParaRPr lang="ru-RU" dirty="0"/>
          </a:p>
          <a:p>
            <a:endParaRPr lang="ru-RU" dirty="0"/>
          </a:p>
        </p:txBody>
      </p:sp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65BA0BF1-9F1D-452B-8D47-45C5074EF0A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5530" y="1033670"/>
            <a:ext cx="6321289" cy="551290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5898719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" name="Oval 36">
            <a:extLst>
              <a:ext uri="{FF2B5EF4-FFF2-40B4-BE49-F238E27FC236}">
                <a16:creationId xmlns:a16="http://schemas.microsoft.com/office/drawing/2014/main" id="{B47E0894-5FF6-4780-839E-0268CFD65858}"/>
              </a:ext>
            </a:extLst>
          </p:cNvPr>
          <p:cNvSpPr/>
          <p:nvPr/>
        </p:nvSpPr>
        <p:spPr>
          <a:xfrm>
            <a:off x="11512283" y="243039"/>
            <a:ext cx="451117" cy="451117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Noto Sans" panose="020B0502040504020204" pitchFamily="34"/>
                <a:ea typeface="Noto Sans" panose="020B0502040504020204" pitchFamily="34"/>
                <a:cs typeface="Noto Sans" panose="020B0502040504020204" pitchFamily="34"/>
              </a:rPr>
              <a:t>2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6699AC3C-FE44-4341-B799-F20DE8937C2B}"/>
              </a:ext>
            </a:extLst>
          </p:cNvPr>
          <p:cNvSpPr txBox="1"/>
          <p:nvPr/>
        </p:nvSpPr>
        <p:spPr>
          <a:xfrm>
            <a:off x="1544150" y="778641"/>
            <a:ext cx="913710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k-KZ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Қашықтан оқытуды екі негізгі бөлікке бөлуге болады: техникалық және дидактикалық</a:t>
            </a:r>
            <a:r>
              <a:rPr lang="kk-KZ" b="1" dirty="0"/>
              <a:t>.</a:t>
            </a:r>
            <a:endParaRPr lang="ru-RU" b="1" dirty="0"/>
          </a:p>
        </p:txBody>
      </p:sp>
      <p:grpSp>
        <p:nvGrpSpPr>
          <p:cNvPr id="2" name="Group 1">
            <a:extLst>
              <a:ext uri="{FF2B5EF4-FFF2-40B4-BE49-F238E27FC236}">
                <a16:creationId xmlns:a16="http://schemas.microsoft.com/office/drawing/2014/main" id="{3986F8D7-FCDD-429A-BF4E-8E090333FBF8}"/>
              </a:ext>
            </a:extLst>
          </p:cNvPr>
          <p:cNvGrpSpPr/>
          <p:nvPr/>
        </p:nvGrpSpPr>
        <p:grpSpPr>
          <a:xfrm>
            <a:off x="1360849" y="1411360"/>
            <a:ext cx="3846348" cy="1929829"/>
            <a:chOff x="1079875" y="2171339"/>
            <a:chExt cx="3282525" cy="1646942"/>
          </a:xfrm>
        </p:grpSpPr>
        <p:sp>
          <p:nvSpPr>
            <p:cNvPr id="10" name="Speech Bubble: Oval 9">
              <a:extLst>
                <a:ext uri="{FF2B5EF4-FFF2-40B4-BE49-F238E27FC236}">
                  <a16:creationId xmlns:a16="http://schemas.microsoft.com/office/drawing/2014/main" id="{63A2F41F-0A65-4F56-A377-B80926B778A4}"/>
                </a:ext>
              </a:extLst>
            </p:cNvPr>
            <p:cNvSpPr/>
            <p:nvPr/>
          </p:nvSpPr>
          <p:spPr>
            <a:xfrm>
              <a:off x="1079875" y="2782424"/>
              <a:ext cx="1045848" cy="693840"/>
            </a:xfrm>
            <a:prstGeom prst="wedgeEllipseCallout">
              <a:avLst>
                <a:gd name="adj1" fmla="val 55890"/>
                <a:gd name="adj2" fmla="val 72910"/>
              </a:avLst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11" name="Speech Bubble: Oval 10">
              <a:extLst>
                <a:ext uri="{FF2B5EF4-FFF2-40B4-BE49-F238E27FC236}">
                  <a16:creationId xmlns:a16="http://schemas.microsoft.com/office/drawing/2014/main" id="{4512DD08-3D9C-4CFA-B82D-970041C37C73}"/>
                </a:ext>
              </a:extLst>
            </p:cNvPr>
            <p:cNvSpPr/>
            <p:nvPr/>
          </p:nvSpPr>
          <p:spPr>
            <a:xfrm>
              <a:off x="3348490" y="2737563"/>
              <a:ext cx="825125" cy="547407"/>
            </a:xfrm>
            <a:prstGeom prst="wedgeEllipseCallout">
              <a:avLst>
                <a:gd name="adj1" fmla="val -57752"/>
                <a:gd name="adj2" fmla="val 90619"/>
              </a:avLst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12" name="Speech Bubble: Oval 11">
              <a:extLst>
                <a:ext uri="{FF2B5EF4-FFF2-40B4-BE49-F238E27FC236}">
                  <a16:creationId xmlns:a16="http://schemas.microsoft.com/office/drawing/2014/main" id="{4B9C3E94-40CA-466E-9355-1063068E54F4}"/>
                </a:ext>
              </a:extLst>
            </p:cNvPr>
            <p:cNvSpPr/>
            <p:nvPr/>
          </p:nvSpPr>
          <p:spPr>
            <a:xfrm>
              <a:off x="3761052" y="3419333"/>
              <a:ext cx="601348" cy="398948"/>
            </a:xfrm>
            <a:prstGeom prst="wedgeEllipseCallout">
              <a:avLst>
                <a:gd name="adj1" fmla="val -66129"/>
                <a:gd name="adj2" fmla="val 74109"/>
              </a:avLst>
            </a:prstGeom>
            <a:solidFill>
              <a:schemeClr val="accent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13" name="Speech Bubble: Oval 12">
              <a:extLst>
                <a:ext uri="{FF2B5EF4-FFF2-40B4-BE49-F238E27FC236}">
                  <a16:creationId xmlns:a16="http://schemas.microsoft.com/office/drawing/2014/main" id="{4DEFF023-8A09-46AD-B407-C867C3C89AF7}"/>
                </a:ext>
              </a:extLst>
            </p:cNvPr>
            <p:cNvSpPr/>
            <p:nvPr/>
          </p:nvSpPr>
          <p:spPr>
            <a:xfrm>
              <a:off x="2015595" y="2171339"/>
              <a:ext cx="1319285" cy="875244"/>
            </a:xfrm>
            <a:prstGeom prst="wedgeEllipseCallout">
              <a:avLst>
                <a:gd name="adj1" fmla="val 4025"/>
                <a:gd name="adj2" fmla="val 95267"/>
              </a:avLst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</p:grpSp>
      <p:sp>
        <p:nvSpPr>
          <p:cNvPr id="15" name="Oval 14">
            <a:extLst>
              <a:ext uri="{FF2B5EF4-FFF2-40B4-BE49-F238E27FC236}">
                <a16:creationId xmlns:a16="http://schemas.microsoft.com/office/drawing/2014/main" id="{A46C37D2-A9BF-402C-B8E2-81976BD8A355}"/>
              </a:ext>
            </a:extLst>
          </p:cNvPr>
          <p:cNvSpPr/>
          <p:nvPr/>
        </p:nvSpPr>
        <p:spPr>
          <a:xfrm>
            <a:off x="6096000" y="1987826"/>
            <a:ext cx="832569" cy="776899"/>
          </a:xfrm>
          <a:prstGeom prst="ellipse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1</a:t>
            </a:r>
          </a:p>
        </p:txBody>
      </p:sp>
      <p:sp>
        <p:nvSpPr>
          <p:cNvPr id="16" name="Oval 15">
            <a:extLst>
              <a:ext uri="{FF2B5EF4-FFF2-40B4-BE49-F238E27FC236}">
                <a16:creationId xmlns:a16="http://schemas.microsoft.com/office/drawing/2014/main" id="{8CC49440-C75C-42BA-9C24-72115625258F}"/>
              </a:ext>
            </a:extLst>
          </p:cNvPr>
          <p:cNvSpPr/>
          <p:nvPr/>
        </p:nvSpPr>
        <p:spPr>
          <a:xfrm>
            <a:off x="6096000" y="4309051"/>
            <a:ext cx="832569" cy="753728"/>
          </a:xfrm>
          <a:prstGeom prst="ellipse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2</a:t>
            </a: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D0CE3AA2-3B9D-496A-9375-EA2514786C96}"/>
              </a:ext>
            </a:extLst>
          </p:cNvPr>
          <p:cNvSpPr txBox="1"/>
          <p:nvPr/>
        </p:nvSpPr>
        <p:spPr>
          <a:xfrm>
            <a:off x="7399479" y="1754506"/>
            <a:ext cx="2777018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just">
              <a:defRPr/>
            </a:pPr>
            <a:r>
              <a:rPr lang="kk-KZ" b="1" dirty="0">
                <a:solidFill>
                  <a:srgbClr val="282F39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Техникалық құралы болып телекоммуникациялар, аудио және видео жазбалар, жергілікті және ауқымды компьютерлік желілер.</a:t>
            </a:r>
            <a:endParaRPr kumimoji="0" lang="en-GB" b="1" i="0" u="none" strike="noStrike" kern="1200" cap="none" spc="0" normalizeH="0" baseline="0" noProof="0" dirty="0">
              <a:ln>
                <a:noFill/>
              </a:ln>
              <a:effectLst/>
              <a:uLnTx/>
              <a:uFillTx/>
              <a:latin typeface="Times New Roman" panose="02020603050405020304" pitchFamily="18" charset="0"/>
              <a:ea typeface="Noto Sans" panose="020B0502040504020204" pitchFamily="34"/>
              <a:cs typeface="Times New Roman" panose="02020603050405020304" pitchFamily="18" charset="0"/>
            </a:endParaRPr>
          </a:p>
        </p:txBody>
      </p:sp>
      <p:grpSp>
        <p:nvGrpSpPr>
          <p:cNvPr id="22" name="Group 21">
            <a:extLst>
              <a:ext uri="{FF2B5EF4-FFF2-40B4-BE49-F238E27FC236}">
                <a16:creationId xmlns:a16="http://schemas.microsoft.com/office/drawing/2014/main" id="{C5526F44-947F-42E9-886C-E68939BB33BF}"/>
              </a:ext>
            </a:extLst>
          </p:cNvPr>
          <p:cNvGrpSpPr/>
          <p:nvPr/>
        </p:nvGrpSpPr>
        <p:grpSpPr>
          <a:xfrm>
            <a:off x="2457293" y="3341189"/>
            <a:ext cx="1705793" cy="2793676"/>
            <a:chOff x="1312561" y="1955177"/>
            <a:chExt cx="2342184" cy="3835929"/>
          </a:xfrm>
        </p:grpSpPr>
        <p:sp>
          <p:nvSpPr>
            <p:cNvPr id="23" name="Oval 22">
              <a:extLst>
                <a:ext uri="{FF2B5EF4-FFF2-40B4-BE49-F238E27FC236}">
                  <a16:creationId xmlns:a16="http://schemas.microsoft.com/office/drawing/2014/main" id="{F32D7E4F-3188-4BEB-82BA-A84A6D88BC92}"/>
                </a:ext>
              </a:extLst>
            </p:cNvPr>
            <p:cNvSpPr/>
            <p:nvPr/>
          </p:nvSpPr>
          <p:spPr>
            <a:xfrm>
              <a:off x="1312561" y="5631321"/>
              <a:ext cx="2342184" cy="159785"/>
            </a:xfrm>
            <a:prstGeom prst="ellipse">
              <a:avLst/>
            </a:prstGeom>
            <a:solidFill>
              <a:schemeClr val="tx2">
                <a:alpha val="1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24" name="Freeform 6">
              <a:extLst>
                <a:ext uri="{FF2B5EF4-FFF2-40B4-BE49-F238E27FC236}">
                  <a16:creationId xmlns:a16="http://schemas.microsoft.com/office/drawing/2014/main" id="{99A0B181-03E3-4B04-93AA-4CE5AE5731D4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1577592" y="1955177"/>
              <a:ext cx="1812459" cy="3756037"/>
            </a:xfrm>
            <a:custGeom>
              <a:avLst/>
              <a:gdLst>
                <a:gd name="T0" fmla="*/ 1022 w 1022"/>
                <a:gd name="T1" fmla="*/ 890 h 2118"/>
                <a:gd name="T2" fmla="*/ 1022 w 1022"/>
                <a:gd name="T3" fmla="*/ 157 h 2118"/>
                <a:gd name="T4" fmla="*/ 1014 w 1022"/>
                <a:gd name="T5" fmla="*/ 101 h 2118"/>
                <a:gd name="T6" fmla="*/ 868 w 1022"/>
                <a:gd name="T7" fmla="*/ 1 h 2118"/>
                <a:gd name="T8" fmla="*/ 162 w 1022"/>
                <a:gd name="T9" fmla="*/ 0 h 2118"/>
                <a:gd name="T10" fmla="*/ 87 w 1022"/>
                <a:gd name="T11" fmla="*/ 16 h 2118"/>
                <a:gd name="T12" fmla="*/ 14 w 1022"/>
                <a:gd name="T13" fmla="*/ 91 h 2118"/>
                <a:gd name="T14" fmla="*/ 0 w 1022"/>
                <a:gd name="T15" fmla="*/ 166 h 2118"/>
                <a:gd name="T16" fmla="*/ 0 w 1022"/>
                <a:gd name="T17" fmla="*/ 1953 h 2118"/>
                <a:gd name="T18" fmla="*/ 1 w 1022"/>
                <a:gd name="T19" fmla="*/ 1967 h 2118"/>
                <a:gd name="T20" fmla="*/ 38 w 1022"/>
                <a:gd name="T21" fmla="*/ 2064 h 2118"/>
                <a:gd name="T22" fmla="*/ 137 w 1022"/>
                <a:gd name="T23" fmla="*/ 2115 h 2118"/>
                <a:gd name="T24" fmla="*/ 226 w 1022"/>
                <a:gd name="T25" fmla="*/ 2117 h 2118"/>
                <a:gd name="T26" fmla="*/ 872 w 1022"/>
                <a:gd name="T27" fmla="*/ 2117 h 2118"/>
                <a:gd name="T28" fmla="*/ 977 w 1022"/>
                <a:gd name="T29" fmla="*/ 2072 h 2118"/>
                <a:gd name="T30" fmla="*/ 1022 w 1022"/>
                <a:gd name="T31" fmla="*/ 1957 h 2118"/>
                <a:gd name="T32" fmla="*/ 1022 w 1022"/>
                <a:gd name="T33" fmla="*/ 890 h 2118"/>
                <a:gd name="T34" fmla="*/ 428 w 1022"/>
                <a:gd name="T35" fmla="*/ 127 h 2118"/>
                <a:gd name="T36" fmla="*/ 442 w 1022"/>
                <a:gd name="T37" fmla="*/ 116 h 2118"/>
                <a:gd name="T38" fmla="*/ 512 w 1022"/>
                <a:gd name="T39" fmla="*/ 117 h 2118"/>
                <a:gd name="T40" fmla="*/ 576 w 1022"/>
                <a:gd name="T41" fmla="*/ 116 h 2118"/>
                <a:gd name="T42" fmla="*/ 582 w 1022"/>
                <a:gd name="T43" fmla="*/ 117 h 2118"/>
                <a:gd name="T44" fmla="*/ 595 w 1022"/>
                <a:gd name="T45" fmla="*/ 128 h 2118"/>
                <a:gd name="T46" fmla="*/ 583 w 1022"/>
                <a:gd name="T47" fmla="*/ 140 h 2118"/>
                <a:gd name="T48" fmla="*/ 440 w 1022"/>
                <a:gd name="T49" fmla="*/ 140 h 2118"/>
                <a:gd name="T50" fmla="*/ 428 w 1022"/>
                <a:gd name="T51" fmla="*/ 127 h 2118"/>
                <a:gd name="T52" fmla="*/ 511 w 1022"/>
                <a:gd name="T53" fmla="*/ 2064 h 2118"/>
                <a:gd name="T54" fmla="*/ 430 w 1022"/>
                <a:gd name="T55" fmla="*/ 1983 h 2118"/>
                <a:gd name="T56" fmla="*/ 512 w 1022"/>
                <a:gd name="T57" fmla="*/ 1901 h 2118"/>
                <a:gd name="T58" fmla="*/ 593 w 1022"/>
                <a:gd name="T59" fmla="*/ 1983 h 2118"/>
                <a:gd name="T60" fmla="*/ 511 w 1022"/>
                <a:gd name="T61" fmla="*/ 2064 h 2118"/>
                <a:gd name="T62" fmla="*/ 946 w 1022"/>
                <a:gd name="T63" fmla="*/ 1848 h 2118"/>
                <a:gd name="T64" fmla="*/ 75 w 1022"/>
                <a:gd name="T65" fmla="*/ 1848 h 2118"/>
                <a:gd name="T66" fmla="*/ 62 w 1022"/>
                <a:gd name="T67" fmla="*/ 1835 h 2118"/>
                <a:gd name="T68" fmla="*/ 62 w 1022"/>
                <a:gd name="T69" fmla="*/ 270 h 2118"/>
                <a:gd name="T70" fmla="*/ 75 w 1022"/>
                <a:gd name="T71" fmla="*/ 256 h 2118"/>
                <a:gd name="T72" fmla="*/ 946 w 1022"/>
                <a:gd name="T73" fmla="*/ 256 h 2118"/>
                <a:gd name="T74" fmla="*/ 960 w 1022"/>
                <a:gd name="T75" fmla="*/ 271 h 2118"/>
                <a:gd name="T76" fmla="*/ 960 w 1022"/>
                <a:gd name="T77" fmla="*/ 1054 h 2118"/>
                <a:gd name="T78" fmla="*/ 960 w 1022"/>
                <a:gd name="T79" fmla="*/ 1834 h 2118"/>
                <a:gd name="T80" fmla="*/ 946 w 1022"/>
                <a:gd name="T81" fmla="*/ 1848 h 21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</a:cxnLst>
              <a:rect l="0" t="0" r="r" b="b"/>
              <a:pathLst>
                <a:path w="1022" h="2118">
                  <a:moveTo>
                    <a:pt x="1022" y="890"/>
                  </a:moveTo>
                  <a:cubicBezTo>
                    <a:pt x="1022" y="645"/>
                    <a:pt x="1022" y="401"/>
                    <a:pt x="1022" y="157"/>
                  </a:cubicBezTo>
                  <a:cubicBezTo>
                    <a:pt x="1022" y="138"/>
                    <a:pt x="1020" y="119"/>
                    <a:pt x="1014" y="101"/>
                  </a:cubicBezTo>
                  <a:cubicBezTo>
                    <a:pt x="991" y="40"/>
                    <a:pt x="933" y="1"/>
                    <a:pt x="868" y="1"/>
                  </a:cubicBezTo>
                  <a:cubicBezTo>
                    <a:pt x="632" y="1"/>
                    <a:pt x="397" y="1"/>
                    <a:pt x="162" y="0"/>
                  </a:cubicBezTo>
                  <a:cubicBezTo>
                    <a:pt x="136" y="0"/>
                    <a:pt x="110" y="5"/>
                    <a:pt x="87" y="16"/>
                  </a:cubicBezTo>
                  <a:cubicBezTo>
                    <a:pt x="54" y="32"/>
                    <a:pt x="29" y="57"/>
                    <a:pt x="14" y="91"/>
                  </a:cubicBezTo>
                  <a:cubicBezTo>
                    <a:pt x="3" y="115"/>
                    <a:pt x="0" y="140"/>
                    <a:pt x="0" y="166"/>
                  </a:cubicBezTo>
                  <a:cubicBezTo>
                    <a:pt x="1" y="762"/>
                    <a:pt x="0" y="1357"/>
                    <a:pt x="0" y="1953"/>
                  </a:cubicBezTo>
                  <a:cubicBezTo>
                    <a:pt x="0" y="1958"/>
                    <a:pt x="1" y="1963"/>
                    <a:pt x="1" y="1967"/>
                  </a:cubicBezTo>
                  <a:cubicBezTo>
                    <a:pt x="2" y="2004"/>
                    <a:pt x="12" y="2037"/>
                    <a:pt x="38" y="2064"/>
                  </a:cubicBezTo>
                  <a:cubicBezTo>
                    <a:pt x="65" y="2093"/>
                    <a:pt x="97" y="2113"/>
                    <a:pt x="137" y="2115"/>
                  </a:cubicBezTo>
                  <a:cubicBezTo>
                    <a:pt x="166" y="2117"/>
                    <a:pt x="196" y="2117"/>
                    <a:pt x="226" y="2117"/>
                  </a:cubicBezTo>
                  <a:cubicBezTo>
                    <a:pt x="316" y="2117"/>
                    <a:pt x="756" y="2118"/>
                    <a:pt x="872" y="2117"/>
                  </a:cubicBezTo>
                  <a:cubicBezTo>
                    <a:pt x="912" y="2117"/>
                    <a:pt x="948" y="2101"/>
                    <a:pt x="977" y="2072"/>
                  </a:cubicBezTo>
                  <a:cubicBezTo>
                    <a:pt x="1009" y="2041"/>
                    <a:pt x="1022" y="2002"/>
                    <a:pt x="1022" y="1957"/>
                  </a:cubicBezTo>
                  <a:cubicBezTo>
                    <a:pt x="1022" y="1601"/>
                    <a:pt x="1022" y="1245"/>
                    <a:pt x="1022" y="890"/>
                  </a:cubicBezTo>
                  <a:close/>
                  <a:moveTo>
                    <a:pt x="428" y="127"/>
                  </a:moveTo>
                  <a:cubicBezTo>
                    <a:pt x="429" y="120"/>
                    <a:pt x="434" y="116"/>
                    <a:pt x="442" y="116"/>
                  </a:cubicBezTo>
                  <a:cubicBezTo>
                    <a:pt x="465" y="117"/>
                    <a:pt x="489" y="117"/>
                    <a:pt x="512" y="117"/>
                  </a:cubicBezTo>
                  <a:cubicBezTo>
                    <a:pt x="533" y="116"/>
                    <a:pt x="555" y="116"/>
                    <a:pt x="576" y="116"/>
                  </a:cubicBezTo>
                  <a:cubicBezTo>
                    <a:pt x="578" y="116"/>
                    <a:pt x="580" y="116"/>
                    <a:pt x="582" y="117"/>
                  </a:cubicBezTo>
                  <a:cubicBezTo>
                    <a:pt x="590" y="117"/>
                    <a:pt x="595" y="122"/>
                    <a:pt x="595" y="128"/>
                  </a:cubicBezTo>
                  <a:cubicBezTo>
                    <a:pt x="595" y="136"/>
                    <a:pt x="590" y="140"/>
                    <a:pt x="583" y="140"/>
                  </a:cubicBezTo>
                  <a:cubicBezTo>
                    <a:pt x="535" y="140"/>
                    <a:pt x="488" y="140"/>
                    <a:pt x="440" y="140"/>
                  </a:cubicBezTo>
                  <a:cubicBezTo>
                    <a:pt x="432" y="140"/>
                    <a:pt x="427" y="133"/>
                    <a:pt x="428" y="127"/>
                  </a:cubicBezTo>
                  <a:close/>
                  <a:moveTo>
                    <a:pt x="511" y="2064"/>
                  </a:moveTo>
                  <a:cubicBezTo>
                    <a:pt x="466" y="2064"/>
                    <a:pt x="430" y="2029"/>
                    <a:pt x="430" y="1983"/>
                  </a:cubicBezTo>
                  <a:cubicBezTo>
                    <a:pt x="430" y="1936"/>
                    <a:pt x="467" y="1902"/>
                    <a:pt x="512" y="1901"/>
                  </a:cubicBezTo>
                  <a:cubicBezTo>
                    <a:pt x="556" y="1902"/>
                    <a:pt x="593" y="1936"/>
                    <a:pt x="593" y="1983"/>
                  </a:cubicBezTo>
                  <a:cubicBezTo>
                    <a:pt x="592" y="2031"/>
                    <a:pt x="554" y="2065"/>
                    <a:pt x="511" y="2064"/>
                  </a:cubicBezTo>
                  <a:close/>
                  <a:moveTo>
                    <a:pt x="946" y="1848"/>
                  </a:moveTo>
                  <a:cubicBezTo>
                    <a:pt x="655" y="1848"/>
                    <a:pt x="365" y="1848"/>
                    <a:pt x="75" y="1848"/>
                  </a:cubicBezTo>
                  <a:cubicBezTo>
                    <a:pt x="60" y="1848"/>
                    <a:pt x="62" y="1850"/>
                    <a:pt x="62" y="1835"/>
                  </a:cubicBezTo>
                  <a:cubicBezTo>
                    <a:pt x="62" y="1313"/>
                    <a:pt x="62" y="791"/>
                    <a:pt x="62" y="270"/>
                  </a:cubicBezTo>
                  <a:cubicBezTo>
                    <a:pt x="62" y="256"/>
                    <a:pt x="62" y="256"/>
                    <a:pt x="75" y="256"/>
                  </a:cubicBezTo>
                  <a:cubicBezTo>
                    <a:pt x="365" y="256"/>
                    <a:pt x="656" y="256"/>
                    <a:pt x="946" y="256"/>
                  </a:cubicBezTo>
                  <a:cubicBezTo>
                    <a:pt x="960" y="256"/>
                    <a:pt x="960" y="256"/>
                    <a:pt x="960" y="271"/>
                  </a:cubicBezTo>
                  <a:cubicBezTo>
                    <a:pt x="960" y="532"/>
                    <a:pt x="960" y="793"/>
                    <a:pt x="960" y="1054"/>
                  </a:cubicBezTo>
                  <a:cubicBezTo>
                    <a:pt x="960" y="1314"/>
                    <a:pt x="960" y="1574"/>
                    <a:pt x="960" y="1834"/>
                  </a:cubicBezTo>
                  <a:cubicBezTo>
                    <a:pt x="960" y="1851"/>
                    <a:pt x="961" y="1848"/>
                    <a:pt x="946" y="1848"/>
                  </a:cubicBezTo>
                  <a:close/>
                </a:path>
              </a:pathLst>
            </a:custGeom>
            <a:solidFill>
              <a:schemeClr val="tx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</p:grpSp>
      <p:sp>
        <p:nvSpPr>
          <p:cNvPr id="3" name="Прямоугольник 2">
            <a:extLst>
              <a:ext uri="{FF2B5EF4-FFF2-40B4-BE49-F238E27FC236}">
                <a16:creationId xmlns:a16="http://schemas.microsoft.com/office/drawing/2014/main" id="{B0435C89-1C41-4FDD-848A-39E8000A4E09}"/>
              </a:ext>
            </a:extLst>
          </p:cNvPr>
          <p:cNvSpPr/>
          <p:nvPr/>
        </p:nvSpPr>
        <p:spPr>
          <a:xfrm>
            <a:off x="7399478" y="4201843"/>
            <a:ext cx="2777019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kk-KZ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Ұйымдасқан – дидактикалық құрылымда қашықтан оқыту оқытудың негізгі компоненті болып табылады, оқушылардың өз бетімен білім алуы</a:t>
            </a:r>
            <a:endParaRPr lang="ru-RU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8520285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" name="Oval 36">
            <a:extLst>
              <a:ext uri="{FF2B5EF4-FFF2-40B4-BE49-F238E27FC236}">
                <a16:creationId xmlns:a16="http://schemas.microsoft.com/office/drawing/2014/main" id="{B47E0894-5FF6-4780-839E-0268CFD65858}"/>
              </a:ext>
            </a:extLst>
          </p:cNvPr>
          <p:cNvSpPr/>
          <p:nvPr/>
        </p:nvSpPr>
        <p:spPr>
          <a:xfrm>
            <a:off x="11512283" y="243039"/>
            <a:ext cx="451117" cy="451117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Noto Sans" panose="020B0502040504020204" pitchFamily="34"/>
                <a:ea typeface="Noto Sans" panose="020B0502040504020204" pitchFamily="34"/>
                <a:cs typeface="Noto Sans" panose="020B0502040504020204" pitchFamily="34"/>
              </a:rPr>
              <a:t>2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6699AC3C-FE44-4341-B799-F20DE8937C2B}"/>
              </a:ext>
            </a:extLst>
          </p:cNvPr>
          <p:cNvSpPr txBox="1"/>
          <p:nvPr/>
        </p:nvSpPr>
        <p:spPr>
          <a:xfrm>
            <a:off x="1202749" y="235148"/>
            <a:ext cx="9673702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kk-KZ" sz="5000" b="1" dirty="0">
                <a:latin typeface="Noto Sans" panose="020B0502040504020204" pitchFamily="34"/>
                <a:ea typeface="Noto Sans" panose="020B0502040504020204" pitchFamily="34"/>
                <a:cs typeface="Noto Sans" panose="020B0502040504020204" pitchFamily="34"/>
              </a:rPr>
              <a:t>Қашықтықтан оқыту түрлері</a:t>
            </a:r>
            <a:endParaRPr kumimoji="0" lang="en-US" sz="5000" b="1" i="0" u="none" strike="noStrike" kern="1200" cap="none" spc="0" normalizeH="0" baseline="0" noProof="0" dirty="0">
              <a:ln>
                <a:noFill/>
              </a:ln>
              <a:effectLst/>
              <a:uLnTx/>
              <a:uFillTx/>
              <a:latin typeface="Noto Sans" panose="020B0502040504020204" pitchFamily="34"/>
              <a:ea typeface="Noto Sans" panose="020B0502040504020204" pitchFamily="34"/>
              <a:cs typeface="Noto Sans" panose="020B0502040504020204" pitchFamily="34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270E55D8-F3C6-4007-A0EF-B44282ECAD95}"/>
              </a:ext>
            </a:extLst>
          </p:cNvPr>
          <p:cNvSpPr txBox="1"/>
          <p:nvPr/>
        </p:nvSpPr>
        <p:spPr>
          <a:xfrm>
            <a:off x="2782472" y="1175372"/>
            <a:ext cx="3430524" cy="21674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indent="449580">
              <a:lnSpc>
                <a:spcPct val="107000"/>
              </a:lnSpc>
              <a:spcAft>
                <a:spcPts val="0"/>
              </a:spcAft>
            </a:pPr>
            <a:r>
              <a:rPr lang="kk-KZ" sz="1600" b="1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Онлайн режимдегі оқыту(синхронды) дегеніміз – интернет ресурстарының көмегімен ағымдағы уақытта белгілі бір қашықтықта мұғалім экранын көру арқылы оқытуды ұйымдастыру формасы. </a:t>
            </a:r>
            <a:endParaRPr lang="ru-RU" sz="1200" b="1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marR="0" lvl="0" indent="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500" b="0" i="0" u="none" strike="noStrike" kern="1200" cap="none" spc="0" normalizeH="0" baseline="0" noProof="0" dirty="0">
              <a:ln>
                <a:noFill/>
              </a:ln>
              <a:effectLst/>
              <a:uLnTx/>
              <a:uFillTx/>
              <a:latin typeface="Noto Sans" panose="020B0502040504020204" pitchFamily="34"/>
              <a:ea typeface="Noto Sans" panose="020B0502040504020204" pitchFamily="34"/>
              <a:cs typeface="Noto Sans" panose="020B0502040504020204" pitchFamily="34"/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DFADE722-60D2-44C7-93CD-087B4FC7C53C}"/>
              </a:ext>
            </a:extLst>
          </p:cNvPr>
          <p:cNvSpPr txBox="1"/>
          <p:nvPr/>
        </p:nvSpPr>
        <p:spPr>
          <a:xfrm>
            <a:off x="1501408" y="1401716"/>
            <a:ext cx="1177107" cy="10926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kk-KZ" sz="6500" b="1" dirty="0">
                <a:solidFill>
                  <a:srgbClr val="42AFB6"/>
                </a:solidFill>
                <a:latin typeface="Noto Sans" panose="020B0502040504020204" pitchFamily="34"/>
              </a:rPr>
              <a:t>1</a:t>
            </a:r>
            <a:endParaRPr kumimoji="0" lang="en-GB" sz="6500" b="1" i="0" u="none" strike="noStrike" kern="1200" cap="none" spc="0" normalizeH="0" baseline="0" noProof="0" dirty="0">
              <a:ln>
                <a:noFill/>
              </a:ln>
              <a:solidFill>
                <a:srgbClr val="42AFB6"/>
              </a:solidFill>
              <a:effectLst/>
              <a:uLnTx/>
              <a:uFillTx/>
              <a:latin typeface="Noto Sans" panose="020B0502040504020204" pitchFamily="34"/>
              <a:ea typeface="Noto Sans" panose="020B0502040504020204" pitchFamily="34"/>
              <a:cs typeface="Noto Sans" panose="020B0502040504020204" pitchFamily="34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60CDD404-BC38-4959-A485-01FFE39B8925}"/>
              </a:ext>
            </a:extLst>
          </p:cNvPr>
          <p:cNvSpPr txBox="1"/>
          <p:nvPr/>
        </p:nvSpPr>
        <p:spPr>
          <a:xfrm>
            <a:off x="2782472" y="3327685"/>
            <a:ext cx="3158039" cy="20621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>
              <a:defRPr/>
            </a:pPr>
            <a:r>
              <a:rPr lang="kk-KZ" sz="1600" b="1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Оффлайн режимдегі оқыту(асинхронды) дегеніміз – интернет ресурстарының көмегімен (электрондық пошта) мұғалім мен оқушы арасындағы ақпарат алмасуды қамтасыз етуге мүмкіндік беретін оқытудың формасы</a:t>
            </a:r>
            <a:r>
              <a:rPr lang="kk-KZ" sz="16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. </a:t>
            </a:r>
            <a:endParaRPr kumimoji="0" lang="en-GB" sz="1500" b="0" i="0" u="none" strike="noStrike" kern="1200" cap="none" spc="0" normalizeH="0" baseline="0" noProof="0" dirty="0">
              <a:ln>
                <a:noFill/>
              </a:ln>
              <a:effectLst/>
              <a:uLnTx/>
              <a:uFillTx/>
              <a:latin typeface="Noto Sans" panose="020B0502040504020204" pitchFamily="34"/>
              <a:ea typeface="Noto Sans" panose="020B0502040504020204" pitchFamily="34"/>
              <a:cs typeface="Noto Sans" panose="020B0502040504020204" pitchFamily="34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817AD9C4-FDAC-4447-AEFF-61EBE88870E9}"/>
              </a:ext>
            </a:extLst>
          </p:cNvPr>
          <p:cNvSpPr txBox="1"/>
          <p:nvPr/>
        </p:nvSpPr>
        <p:spPr>
          <a:xfrm>
            <a:off x="1483472" y="3342825"/>
            <a:ext cx="1177107" cy="10926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kk-KZ" sz="6500" b="1" dirty="0">
                <a:solidFill>
                  <a:srgbClr val="C2C923"/>
                </a:solidFill>
                <a:latin typeface="Noto Sans" panose="020B0502040504020204" pitchFamily="34"/>
              </a:rPr>
              <a:t>2</a:t>
            </a:r>
            <a:endParaRPr kumimoji="0" lang="en-GB" sz="6500" b="1" i="0" u="none" strike="noStrike" kern="1200" cap="none" spc="0" normalizeH="0" baseline="0" noProof="0" dirty="0">
              <a:ln>
                <a:noFill/>
              </a:ln>
              <a:solidFill>
                <a:srgbClr val="C2C923"/>
              </a:solidFill>
              <a:effectLst/>
              <a:uLnTx/>
              <a:uFillTx/>
              <a:latin typeface="Noto Sans" panose="020B0502040504020204" pitchFamily="34"/>
              <a:ea typeface="Noto Sans" panose="020B0502040504020204" pitchFamily="34"/>
              <a:cs typeface="Noto Sans" panose="020B0502040504020204" pitchFamily="34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60CEAFAF-E985-4DAE-B4CE-07D54057D9B3}"/>
              </a:ext>
            </a:extLst>
          </p:cNvPr>
          <p:cNvSpPr txBox="1"/>
          <p:nvPr/>
        </p:nvSpPr>
        <p:spPr>
          <a:xfrm>
            <a:off x="2782472" y="5545634"/>
            <a:ext cx="2830342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just">
              <a:defRPr/>
            </a:pPr>
            <a:r>
              <a:rPr lang="ru-RU" sz="1600" b="1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Вебинар </a:t>
            </a:r>
            <a:r>
              <a:rPr lang="ru-RU" sz="1600" b="1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дегеніміз</a:t>
            </a:r>
            <a:r>
              <a:rPr lang="ru-RU" sz="1600" b="1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– интернет </a:t>
            </a:r>
            <a:r>
              <a:rPr lang="ru-RU" sz="1600" b="1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желілерінің</a:t>
            </a:r>
            <a:r>
              <a:rPr lang="ru-RU" sz="1600" b="1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ru-RU" sz="1600" b="1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көмегімен</a:t>
            </a:r>
            <a:r>
              <a:rPr lang="ru-RU" sz="1600" b="1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ru-RU" sz="1600" b="1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семинарлар</a:t>
            </a:r>
            <a:r>
              <a:rPr lang="ru-RU" sz="1600" b="1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мен </a:t>
            </a:r>
            <a:r>
              <a:rPr lang="ru-RU" sz="1600" b="1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тренинтер</a:t>
            </a:r>
            <a:r>
              <a:rPr lang="ru-RU" sz="1600" b="1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ru-RU" sz="1600" b="1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өткізу</a:t>
            </a:r>
            <a:r>
              <a:rPr lang="ru-RU" sz="1600" b="1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ru-RU" sz="1600" b="1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формасы</a:t>
            </a:r>
            <a:r>
              <a:rPr lang="ru-RU" sz="1600" b="1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.</a:t>
            </a:r>
            <a:endParaRPr kumimoji="0" lang="en-GB" sz="1500" b="1" i="0" u="none" strike="noStrike" kern="1200" cap="none" spc="0" normalizeH="0" baseline="0" noProof="0" dirty="0">
              <a:ln>
                <a:noFill/>
              </a:ln>
              <a:effectLst/>
              <a:uLnTx/>
              <a:uFillTx/>
              <a:latin typeface="Noto Sans" panose="020B0502040504020204" pitchFamily="34"/>
              <a:ea typeface="Noto Sans" panose="020B0502040504020204" pitchFamily="34"/>
              <a:cs typeface="Noto Sans" panose="020B0502040504020204" pitchFamily="34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308AF89A-AA64-46C7-BE6D-F10F88E68E3F}"/>
              </a:ext>
            </a:extLst>
          </p:cNvPr>
          <p:cNvSpPr txBox="1"/>
          <p:nvPr/>
        </p:nvSpPr>
        <p:spPr>
          <a:xfrm>
            <a:off x="1544418" y="5319844"/>
            <a:ext cx="1177107" cy="10926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kk-KZ" sz="6500" b="1" dirty="0">
                <a:solidFill>
                  <a:srgbClr val="CB1B4A"/>
                </a:solidFill>
                <a:latin typeface="Noto Sans" panose="020B0502040504020204" pitchFamily="34"/>
              </a:rPr>
              <a:t>3</a:t>
            </a:r>
            <a:endParaRPr kumimoji="0" lang="en-GB" sz="6500" b="1" i="0" u="none" strike="noStrike" kern="1200" cap="none" spc="0" normalizeH="0" baseline="0" noProof="0" dirty="0">
              <a:ln>
                <a:noFill/>
              </a:ln>
              <a:solidFill>
                <a:srgbClr val="CB1B4A"/>
              </a:solidFill>
              <a:effectLst/>
              <a:uLnTx/>
              <a:uFillTx/>
              <a:latin typeface="Noto Sans" panose="020B0502040504020204" pitchFamily="34"/>
              <a:ea typeface="Noto Sans" panose="020B0502040504020204" pitchFamily="34"/>
              <a:cs typeface="Noto Sans" panose="020B0502040504020204" pitchFamily="34"/>
            </a:endParaRPr>
          </a:p>
        </p:txBody>
      </p:sp>
      <p:grpSp>
        <p:nvGrpSpPr>
          <p:cNvPr id="2" name="Group 1">
            <a:extLst>
              <a:ext uri="{FF2B5EF4-FFF2-40B4-BE49-F238E27FC236}">
                <a16:creationId xmlns:a16="http://schemas.microsoft.com/office/drawing/2014/main" id="{886A77A2-7D07-4178-9BF6-AC8810E91E89}"/>
              </a:ext>
            </a:extLst>
          </p:cNvPr>
          <p:cNvGrpSpPr/>
          <p:nvPr/>
        </p:nvGrpSpPr>
        <p:grpSpPr>
          <a:xfrm rot="15752090">
            <a:off x="6642721" y="1526109"/>
            <a:ext cx="3786934" cy="4311798"/>
            <a:chOff x="5854496" y="1844999"/>
            <a:chExt cx="2797911" cy="3185698"/>
          </a:xfrm>
        </p:grpSpPr>
        <p:sp>
          <p:nvSpPr>
            <p:cNvPr id="20" name="Freeform 5">
              <a:extLst>
                <a:ext uri="{FF2B5EF4-FFF2-40B4-BE49-F238E27FC236}">
                  <a16:creationId xmlns:a16="http://schemas.microsoft.com/office/drawing/2014/main" id="{B6A3881A-1D76-41A0-BF8F-5A074DEA027F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7216322" y="2235749"/>
              <a:ext cx="1378095" cy="1399315"/>
            </a:xfrm>
            <a:custGeom>
              <a:avLst/>
              <a:gdLst>
                <a:gd name="T0" fmla="*/ 548 w 567"/>
                <a:gd name="T1" fmla="*/ 239 h 571"/>
                <a:gd name="T2" fmla="*/ 495 w 567"/>
                <a:gd name="T3" fmla="*/ 210 h 571"/>
                <a:gd name="T4" fmla="*/ 485 w 567"/>
                <a:gd name="T5" fmla="*/ 162 h 571"/>
                <a:gd name="T6" fmla="*/ 506 w 567"/>
                <a:gd name="T7" fmla="*/ 119 h 571"/>
                <a:gd name="T8" fmla="*/ 465 w 567"/>
                <a:gd name="T9" fmla="*/ 66 h 571"/>
                <a:gd name="T10" fmla="*/ 409 w 567"/>
                <a:gd name="T11" fmla="*/ 79 h 571"/>
                <a:gd name="T12" fmla="*/ 355 w 567"/>
                <a:gd name="T13" fmla="*/ 71 h 571"/>
                <a:gd name="T14" fmla="*/ 330 w 567"/>
                <a:gd name="T15" fmla="*/ 19 h 571"/>
                <a:gd name="T16" fmla="*/ 258 w 567"/>
                <a:gd name="T17" fmla="*/ 1 h 571"/>
                <a:gd name="T18" fmla="*/ 227 w 567"/>
                <a:gd name="T19" fmla="*/ 53 h 571"/>
                <a:gd name="T20" fmla="*/ 186 w 567"/>
                <a:gd name="T21" fmla="*/ 83 h 571"/>
                <a:gd name="T22" fmla="*/ 128 w 567"/>
                <a:gd name="T23" fmla="*/ 64 h 571"/>
                <a:gd name="T24" fmla="*/ 66 w 567"/>
                <a:gd name="T25" fmla="*/ 104 h 571"/>
                <a:gd name="T26" fmla="*/ 81 w 567"/>
                <a:gd name="T27" fmla="*/ 159 h 571"/>
                <a:gd name="T28" fmla="*/ 71 w 567"/>
                <a:gd name="T29" fmla="*/ 214 h 571"/>
                <a:gd name="T30" fmla="*/ 20 w 567"/>
                <a:gd name="T31" fmla="*/ 239 h 571"/>
                <a:gd name="T32" fmla="*/ 2 w 567"/>
                <a:gd name="T33" fmla="*/ 312 h 571"/>
                <a:gd name="T34" fmla="*/ 50 w 567"/>
                <a:gd name="T35" fmla="*/ 341 h 571"/>
                <a:gd name="T36" fmla="*/ 82 w 567"/>
                <a:gd name="T37" fmla="*/ 387 h 571"/>
                <a:gd name="T38" fmla="*/ 82 w 567"/>
                <a:gd name="T39" fmla="*/ 408 h 571"/>
                <a:gd name="T40" fmla="*/ 68 w 567"/>
                <a:gd name="T41" fmla="*/ 470 h 571"/>
                <a:gd name="T42" fmla="*/ 103 w 567"/>
                <a:gd name="T43" fmla="*/ 505 h 571"/>
                <a:gd name="T44" fmla="*/ 153 w 567"/>
                <a:gd name="T45" fmla="*/ 494 h 571"/>
                <a:gd name="T46" fmla="*/ 210 w 567"/>
                <a:gd name="T47" fmla="*/ 500 h 571"/>
                <a:gd name="T48" fmla="*/ 238 w 567"/>
                <a:gd name="T49" fmla="*/ 551 h 571"/>
                <a:gd name="T50" fmla="*/ 273 w 567"/>
                <a:gd name="T51" fmla="*/ 571 h 571"/>
                <a:gd name="T52" fmla="*/ 330 w 567"/>
                <a:gd name="T53" fmla="*/ 551 h 571"/>
                <a:gd name="T54" fmla="*/ 356 w 567"/>
                <a:gd name="T55" fmla="*/ 501 h 571"/>
                <a:gd name="T56" fmla="*/ 405 w 567"/>
                <a:gd name="T57" fmla="*/ 489 h 571"/>
                <a:gd name="T58" fmla="*/ 452 w 567"/>
                <a:gd name="T59" fmla="*/ 509 h 571"/>
                <a:gd name="T60" fmla="*/ 501 w 567"/>
                <a:gd name="T61" fmla="*/ 468 h 571"/>
                <a:gd name="T62" fmla="*/ 490 w 567"/>
                <a:gd name="T63" fmla="*/ 417 h 571"/>
                <a:gd name="T64" fmla="*/ 495 w 567"/>
                <a:gd name="T65" fmla="*/ 364 h 571"/>
                <a:gd name="T66" fmla="*/ 548 w 567"/>
                <a:gd name="T67" fmla="*/ 331 h 571"/>
                <a:gd name="T68" fmla="*/ 567 w 567"/>
                <a:gd name="T69" fmla="*/ 275 h 571"/>
                <a:gd name="T70" fmla="*/ 285 w 567"/>
                <a:gd name="T71" fmla="*/ 355 h 571"/>
                <a:gd name="T72" fmla="*/ 285 w 567"/>
                <a:gd name="T73" fmla="*/ 215 h 571"/>
                <a:gd name="T74" fmla="*/ 285 w 567"/>
                <a:gd name="T75" fmla="*/ 355 h 57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567" h="571">
                  <a:moveTo>
                    <a:pt x="565" y="260"/>
                  </a:moveTo>
                  <a:cubicBezTo>
                    <a:pt x="566" y="250"/>
                    <a:pt x="557" y="241"/>
                    <a:pt x="548" y="239"/>
                  </a:cubicBezTo>
                  <a:cubicBezTo>
                    <a:pt x="537" y="236"/>
                    <a:pt x="526" y="232"/>
                    <a:pt x="515" y="229"/>
                  </a:cubicBezTo>
                  <a:cubicBezTo>
                    <a:pt x="506" y="227"/>
                    <a:pt x="499" y="219"/>
                    <a:pt x="495" y="210"/>
                  </a:cubicBezTo>
                  <a:cubicBezTo>
                    <a:pt x="492" y="202"/>
                    <a:pt x="489" y="193"/>
                    <a:pt x="486" y="186"/>
                  </a:cubicBezTo>
                  <a:cubicBezTo>
                    <a:pt x="480" y="177"/>
                    <a:pt x="480" y="170"/>
                    <a:pt x="485" y="162"/>
                  </a:cubicBezTo>
                  <a:cubicBezTo>
                    <a:pt x="490" y="153"/>
                    <a:pt x="495" y="145"/>
                    <a:pt x="499" y="137"/>
                  </a:cubicBezTo>
                  <a:cubicBezTo>
                    <a:pt x="502" y="131"/>
                    <a:pt x="506" y="126"/>
                    <a:pt x="506" y="119"/>
                  </a:cubicBezTo>
                  <a:cubicBezTo>
                    <a:pt x="507" y="106"/>
                    <a:pt x="499" y="98"/>
                    <a:pt x="492" y="91"/>
                  </a:cubicBezTo>
                  <a:cubicBezTo>
                    <a:pt x="484" y="82"/>
                    <a:pt x="474" y="74"/>
                    <a:pt x="465" y="66"/>
                  </a:cubicBezTo>
                  <a:cubicBezTo>
                    <a:pt x="457" y="60"/>
                    <a:pt x="449" y="59"/>
                    <a:pt x="440" y="63"/>
                  </a:cubicBezTo>
                  <a:cubicBezTo>
                    <a:pt x="430" y="68"/>
                    <a:pt x="420" y="74"/>
                    <a:pt x="409" y="79"/>
                  </a:cubicBezTo>
                  <a:cubicBezTo>
                    <a:pt x="401" y="84"/>
                    <a:pt x="392" y="86"/>
                    <a:pt x="383" y="83"/>
                  </a:cubicBezTo>
                  <a:cubicBezTo>
                    <a:pt x="373" y="79"/>
                    <a:pt x="363" y="75"/>
                    <a:pt x="355" y="71"/>
                  </a:cubicBezTo>
                  <a:cubicBezTo>
                    <a:pt x="348" y="67"/>
                    <a:pt x="342" y="61"/>
                    <a:pt x="340" y="54"/>
                  </a:cubicBezTo>
                  <a:cubicBezTo>
                    <a:pt x="336" y="42"/>
                    <a:pt x="333" y="30"/>
                    <a:pt x="330" y="19"/>
                  </a:cubicBezTo>
                  <a:cubicBezTo>
                    <a:pt x="327" y="11"/>
                    <a:pt x="318" y="2"/>
                    <a:pt x="310" y="1"/>
                  </a:cubicBezTo>
                  <a:cubicBezTo>
                    <a:pt x="293" y="0"/>
                    <a:pt x="276" y="0"/>
                    <a:pt x="258" y="1"/>
                  </a:cubicBezTo>
                  <a:cubicBezTo>
                    <a:pt x="249" y="2"/>
                    <a:pt x="240" y="9"/>
                    <a:pt x="238" y="18"/>
                  </a:cubicBezTo>
                  <a:cubicBezTo>
                    <a:pt x="234" y="30"/>
                    <a:pt x="231" y="42"/>
                    <a:pt x="227" y="53"/>
                  </a:cubicBezTo>
                  <a:cubicBezTo>
                    <a:pt x="225" y="61"/>
                    <a:pt x="219" y="68"/>
                    <a:pt x="212" y="71"/>
                  </a:cubicBezTo>
                  <a:cubicBezTo>
                    <a:pt x="204" y="75"/>
                    <a:pt x="195" y="79"/>
                    <a:pt x="186" y="83"/>
                  </a:cubicBezTo>
                  <a:cubicBezTo>
                    <a:pt x="177" y="86"/>
                    <a:pt x="167" y="85"/>
                    <a:pt x="159" y="81"/>
                  </a:cubicBezTo>
                  <a:cubicBezTo>
                    <a:pt x="149" y="76"/>
                    <a:pt x="138" y="69"/>
                    <a:pt x="128" y="64"/>
                  </a:cubicBezTo>
                  <a:cubicBezTo>
                    <a:pt x="120" y="60"/>
                    <a:pt x="110" y="60"/>
                    <a:pt x="103" y="66"/>
                  </a:cubicBezTo>
                  <a:cubicBezTo>
                    <a:pt x="89" y="77"/>
                    <a:pt x="76" y="89"/>
                    <a:pt x="66" y="104"/>
                  </a:cubicBezTo>
                  <a:cubicBezTo>
                    <a:pt x="60" y="111"/>
                    <a:pt x="60" y="120"/>
                    <a:pt x="64" y="129"/>
                  </a:cubicBezTo>
                  <a:cubicBezTo>
                    <a:pt x="69" y="139"/>
                    <a:pt x="75" y="149"/>
                    <a:pt x="81" y="159"/>
                  </a:cubicBezTo>
                  <a:cubicBezTo>
                    <a:pt x="85" y="167"/>
                    <a:pt x="86" y="176"/>
                    <a:pt x="83" y="184"/>
                  </a:cubicBezTo>
                  <a:cubicBezTo>
                    <a:pt x="79" y="193"/>
                    <a:pt x="75" y="204"/>
                    <a:pt x="71" y="214"/>
                  </a:cubicBezTo>
                  <a:cubicBezTo>
                    <a:pt x="67" y="221"/>
                    <a:pt x="62" y="226"/>
                    <a:pt x="54" y="229"/>
                  </a:cubicBezTo>
                  <a:cubicBezTo>
                    <a:pt x="43" y="233"/>
                    <a:pt x="32" y="236"/>
                    <a:pt x="20" y="239"/>
                  </a:cubicBezTo>
                  <a:cubicBezTo>
                    <a:pt x="11" y="241"/>
                    <a:pt x="3" y="249"/>
                    <a:pt x="1" y="260"/>
                  </a:cubicBezTo>
                  <a:cubicBezTo>
                    <a:pt x="0" y="277"/>
                    <a:pt x="1" y="295"/>
                    <a:pt x="2" y="312"/>
                  </a:cubicBezTo>
                  <a:cubicBezTo>
                    <a:pt x="3" y="322"/>
                    <a:pt x="10" y="328"/>
                    <a:pt x="18" y="331"/>
                  </a:cubicBezTo>
                  <a:cubicBezTo>
                    <a:pt x="29" y="335"/>
                    <a:pt x="39" y="338"/>
                    <a:pt x="50" y="341"/>
                  </a:cubicBezTo>
                  <a:cubicBezTo>
                    <a:pt x="60" y="344"/>
                    <a:pt x="67" y="350"/>
                    <a:pt x="71" y="360"/>
                  </a:cubicBezTo>
                  <a:cubicBezTo>
                    <a:pt x="75" y="369"/>
                    <a:pt x="79" y="378"/>
                    <a:pt x="82" y="387"/>
                  </a:cubicBezTo>
                  <a:cubicBezTo>
                    <a:pt x="84" y="391"/>
                    <a:pt x="88" y="395"/>
                    <a:pt x="85" y="400"/>
                  </a:cubicBezTo>
                  <a:cubicBezTo>
                    <a:pt x="85" y="403"/>
                    <a:pt x="84" y="405"/>
                    <a:pt x="82" y="408"/>
                  </a:cubicBezTo>
                  <a:cubicBezTo>
                    <a:pt x="77" y="419"/>
                    <a:pt x="71" y="429"/>
                    <a:pt x="65" y="440"/>
                  </a:cubicBezTo>
                  <a:cubicBezTo>
                    <a:pt x="60" y="452"/>
                    <a:pt x="60" y="461"/>
                    <a:pt x="68" y="470"/>
                  </a:cubicBezTo>
                  <a:cubicBezTo>
                    <a:pt x="75" y="477"/>
                    <a:pt x="81" y="484"/>
                    <a:pt x="87" y="490"/>
                  </a:cubicBezTo>
                  <a:cubicBezTo>
                    <a:pt x="93" y="495"/>
                    <a:pt x="97" y="500"/>
                    <a:pt x="103" y="505"/>
                  </a:cubicBezTo>
                  <a:cubicBezTo>
                    <a:pt x="110" y="512"/>
                    <a:pt x="119" y="511"/>
                    <a:pt x="127" y="508"/>
                  </a:cubicBezTo>
                  <a:cubicBezTo>
                    <a:pt x="136" y="503"/>
                    <a:pt x="145" y="498"/>
                    <a:pt x="153" y="494"/>
                  </a:cubicBezTo>
                  <a:cubicBezTo>
                    <a:pt x="163" y="487"/>
                    <a:pt x="173" y="485"/>
                    <a:pt x="184" y="489"/>
                  </a:cubicBezTo>
                  <a:cubicBezTo>
                    <a:pt x="193" y="493"/>
                    <a:pt x="201" y="496"/>
                    <a:pt x="210" y="500"/>
                  </a:cubicBezTo>
                  <a:cubicBezTo>
                    <a:pt x="218" y="503"/>
                    <a:pt x="225" y="509"/>
                    <a:pt x="229" y="518"/>
                  </a:cubicBezTo>
                  <a:cubicBezTo>
                    <a:pt x="232" y="529"/>
                    <a:pt x="235" y="540"/>
                    <a:pt x="238" y="551"/>
                  </a:cubicBezTo>
                  <a:cubicBezTo>
                    <a:pt x="240" y="559"/>
                    <a:pt x="244" y="565"/>
                    <a:pt x="252" y="568"/>
                  </a:cubicBezTo>
                  <a:cubicBezTo>
                    <a:pt x="259" y="570"/>
                    <a:pt x="266" y="570"/>
                    <a:pt x="273" y="571"/>
                  </a:cubicBezTo>
                  <a:cubicBezTo>
                    <a:pt x="285" y="571"/>
                    <a:pt x="298" y="569"/>
                    <a:pt x="310" y="569"/>
                  </a:cubicBezTo>
                  <a:cubicBezTo>
                    <a:pt x="319" y="569"/>
                    <a:pt x="328" y="559"/>
                    <a:pt x="330" y="551"/>
                  </a:cubicBezTo>
                  <a:cubicBezTo>
                    <a:pt x="332" y="541"/>
                    <a:pt x="336" y="530"/>
                    <a:pt x="339" y="520"/>
                  </a:cubicBezTo>
                  <a:cubicBezTo>
                    <a:pt x="342" y="512"/>
                    <a:pt x="348" y="505"/>
                    <a:pt x="356" y="501"/>
                  </a:cubicBezTo>
                  <a:cubicBezTo>
                    <a:pt x="365" y="497"/>
                    <a:pt x="374" y="494"/>
                    <a:pt x="383" y="490"/>
                  </a:cubicBezTo>
                  <a:cubicBezTo>
                    <a:pt x="390" y="486"/>
                    <a:pt x="398" y="486"/>
                    <a:pt x="405" y="489"/>
                  </a:cubicBezTo>
                  <a:cubicBezTo>
                    <a:pt x="414" y="493"/>
                    <a:pt x="422" y="498"/>
                    <a:pt x="430" y="502"/>
                  </a:cubicBezTo>
                  <a:cubicBezTo>
                    <a:pt x="437" y="505"/>
                    <a:pt x="444" y="511"/>
                    <a:pt x="452" y="509"/>
                  </a:cubicBezTo>
                  <a:cubicBezTo>
                    <a:pt x="457" y="509"/>
                    <a:pt x="462" y="507"/>
                    <a:pt x="466" y="504"/>
                  </a:cubicBezTo>
                  <a:cubicBezTo>
                    <a:pt x="479" y="493"/>
                    <a:pt x="490" y="481"/>
                    <a:pt x="501" y="468"/>
                  </a:cubicBezTo>
                  <a:cubicBezTo>
                    <a:pt x="508" y="460"/>
                    <a:pt x="508" y="452"/>
                    <a:pt x="504" y="442"/>
                  </a:cubicBezTo>
                  <a:cubicBezTo>
                    <a:pt x="499" y="434"/>
                    <a:pt x="495" y="425"/>
                    <a:pt x="490" y="417"/>
                  </a:cubicBezTo>
                  <a:cubicBezTo>
                    <a:pt x="483" y="405"/>
                    <a:pt x="482" y="393"/>
                    <a:pt x="488" y="380"/>
                  </a:cubicBezTo>
                  <a:cubicBezTo>
                    <a:pt x="490" y="376"/>
                    <a:pt x="493" y="371"/>
                    <a:pt x="495" y="364"/>
                  </a:cubicBezTo>
                  <a:cubicBezTo>
                    <a:pt x="499" y="354"/>
                    <a:pt x="504" y="345"/>
                    <a:pt x="515" y="341"/>
                  </a:cubicBezTo>
                  <a:cubicBezTo>
                    <a:pt x="526" y="338"/>
                    <a:pt x="537" y="334"/>
                    <a:pt x="548" y="331"/>
                  </a:cubicBezTo>
                  <a:cubicBezTo>
                    <a:pt x="556" y="329"/>
                    <a:pt x="565" y="320"/>
                    <a:pt x="565" y="312"/>
                  </a:cubicBezTo>
                  <a:cubicBezTo>
                    <a:pt x="566" y="300"/>
                    <a:pt x="567" y="287"/>
                    <a:pt x="567" y="275"/>
                  </a:cubicBezTo>
                  <a:cubicBezTo>
                    <a:pt x="567" y="269"/>
                    <a:pt x="565" y="264"/>
                    <a:pt x="565" y="260"/>
                  </a:cubicBezTo>
                  <a:close/>
                  <a:moveTo>
                    <a:pt x="285" y="355"/>
                  </a:moveTo>
                  <a:cubicBezTo>
                    <a:pt x="246" y="355"/>
                    <a:pt x="215" y="324"/>
                    <a:pt x="215" y="285"/>
                  </a:cubicBezTo>
                  <a:cubicBezTo>
                    <a:pt x="215" y="246"/>
                    <a:pt x="246" y="215"/>
                    <a:pt x="285" y="215"/>
                  </a:cubicBezTo>
                  <a:cubicBezTo>
                    <a:pt x="324" y="215"/>
                    <a:pt x="355" y="246"/>
                    <a:pt x="355" y="285"/>
                  </a:cubicBezTo>
                  <a:cubicBezTo>
                    <a:pt x="355" y="324"/>
                    <a:pt x="324" y="355"/>
                    <a:pt x="285" y="355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srgbClr val="282F39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21" name="Freeform 5">
              <a:extLst>
                <a:ext uri="{FF2B5EF4-FFF2-40B4-BE49-F238E27FC236}">
                  <a16:creationId xmlns:a16="http://schemas.microsoft.com/office/drawing/2014/main" id="{CCCA3F88-FD3E-4ADB-9F5F-6FF93DD49BB1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5854496" y="1844999"/>
              <a:ext cx="1378023" cy="1399241"/>
            </a:xfrm>
            <a:custGeom>
              <a:avLst/>
              <a:gdLst>
                <a:gd name="T0" fmla="*/ 548 w 567"/>
                <a:gd name="T1" fmla="*/ 239 h 571"/>
                <a:gd name="T2" fmla="*/ 495 w 567"/>
                <a:gd name="T3" fmla="*/ 210 h 571"/>
                <a:gd name="T4" fmla="*/ 485 w 567"/>
                <a:gd name="T5" fmla="*/ 162 h 571"/>
                <a:gd name="T6" fmla="*/ 506 w 567"/>
                <a:gd name="T7" fmla="*/ 119 h 571"/>
                <a:gd name="T8" fmla="*/ 465 w 567"/>
                <a:gd name="T9" fmla="*/ 66 h 571"/>
                <a:gd name="T10" fmla="*/ 409 w 567"/>
                <a:gd name="T11" fmla="*/ 79 h 571"/>
                <a:gd name="T12" fmla="*/ 355 w 567"/>
                <a:gd name="T13" fmla="*/ 71 h 571"/>
                <a:gd name="T14" fmla="*/ 330 w 567"/>
                <a:gd name="T15" fmla="*/ 19 h 571"/>
                <a:gd name="T16" fmla="*/ 258 w 567"/>
                <a:gd name="T17" fmla="*/ 1 h 571"/>
                <a:gd name="T18" fmla="*/ 227 w 567"/>
                <a:gd name="T19" fmla="*/ 53 h 571"/>
                <a:gd name="T20" fmla="*/ 186 w 567"/>
                <a:gd name="T21" fmla="*/ 83 h 571"/>
                <a:gd name="T22" fmla="*/ 128 w 567"/>
                <a:gd name="T23" fmla="*/ 64 h 571"/>
                <a:gd name="T24" fmla="*/ 66 w 567"/>
                <a:gd name="T25" fmla="*/ 104 h 571"/>
                <a:gd name="T26" fmla="*/ 81 w 567"/>
                <a:gd name="T27" fmla="*/ 159 h 571"/>
                <a:gd name="T28" fmla="*/ 71 w 567"/>
                <a:gd name="T29" fmla="*/ 214 h 571"/>
                <a:gd name="T30" fmla="*/ 20 w 567"/>
                <a:gd name="T31" fmla="*/ 239 h 571"/>
                <a:gd name="T32" fmla="*/ 2 w 567"/>
                <a:gd name="T33" fmla="*/ 312 h 571"/>
                <a:gd name="T34" fmla="*/ 50 w 567"/>
                <a:gd name="T35" fmla="*/ 341 h 571"/>
                <a:gd name="T36" fmla="*/ 82 w 567"/>
                <a:gd name="T37" fmla="*/ 387 h 571"/>
                <a:gd name="T38" fmla="*/ 82 w 567"/>
                <a:gd name="T39" fmla="*/ 408 h 571"/>
                <a:gd name="T40" fmla="*/ 68 w 567"/>
                <a:gd name="T41" fmla="*/ 470 h 571"/>
                <a:gd name="T42" fmla="*/ 103 w 567"/>
                <a:gd name="T43" fmla="*/ 505 h 571"/>
                <a:gd name="T44" fmla="*/ 153 w 567"/>
                <a:gd name="T45" fmla="*/ 494 h 571"/>
                <a:gd name="T46" fmla="*/ 210 w 567"/>
                <a:gd name="T47" fmla="*/ 500 h 571"/>
                <a:gd name="T48" fmla="*/ 238 w 567"/>
                <a:gd name="T49" fmla="*/ 551 h 571"/>
                <a:gd name="T50" fmla="*/ 273 w 567"/>
                <a:gd name="T51" fmla="*/ 571 h 571"/>
                <a:gd name="T52" fmla="*/ 330 w 567"/>
                <a:gd name="T53" fmla="*/ 551 h 571"/>
                <a:gd name="T54" fmla="*/ 356 w 567"/>
                <a:gd name="T55" fmla="*/ 501 h 571"/>
                <a:gd name="T56" fmla="*/ 405 w 567"/>
                <a:gd name="T57" fmla="*/ 489 h 571"/>
                <a:gd name="T58" fmla="*/ 452 w 567"/>
                <a:gd name="T59" fmla="*/ 509 h 571"/>
                <a:gd name="T60" fmla="*/ 501 w 567"/>
                <a:gd name="T61" fmla="*/ 468 h 571"/>
                <a:gd name="T62" fmla="*/ 490 w 567"/>
                <a:gd name="T63" fmla="*/ 417 h 571"/>
                <a:gd name="T64" fmla="*/ 495 w 567"/>
                <a:gd name="T65" fmla="*/ 364 h 571"/>
                <a:gd name="T66" fmla="*/ 548 w 567"/>
                <a:gd name="T67" fmla="*/ 331 h 571"/>
                <a:gd name="T68" fmla="*/ 567 w 567"/>
                <a:gd name="T69" fmla="*/ 275 h 571"/>
                <a:gd name="T70" fmla="*/ 285 w 567"/>
                <a:gd name="T71" fmla="*/ 355 h 571"/>
                <a:gd name="T72" fmla="*/ 285 w 567"/>
                <a:gd name="T73" fmla="*/ 215 h 571"/>
                <a:gd name="T74" fmla="*/ 285 w 567"/>
                <a:gd name="T75" fmla="*/ 355 h 57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567" h="571">
                  <a:moveTo>
                    <a:pt x="565" y="260"/>
                  </a:moveTo>
                  <a:cubicBezTo>
                    <a:pt x="566" y="250"/>
                    <a:pt x="557" y="241"/>
                    <a:pt x="548" y="239"/>
                  </a:cubicBezTo>
                  <a:cubicBezTo>
                    <a:pt x="537" y="236"/>
                    <a:pt x="526" y="232"/>
                    <a:pt x="515" y="229"/>
                  </a:cubicBezTo>
                  <a:cubicBezTo>
                    <a:pt x="506" y="227"/>
                    <a:pt x="499" y="219"/>
                    <a:pt x="495" y="210"/>
                  </a:cubicBezTo>
                  <a:cubicBezTo>
                    <a:pt x="492" y="202"/>
                    <a:pt x="489" y="193"/>
                    <a:pt x="486" y="186"/>
                  </a:cubicBezTo>
                  <a:cubicBezTo>
                    <a:pt x="480" y="177"/>
                    <a:pt x="480" y="170"/>
                    <a:pt x="485" y="162"/>
                  </a:cubicBezTo>
                  <a:cubicBezTo>
                    <a:pt x="490" y="153"/>
                    <a:pt x="495" y="145"/>
                    <a:pt x="499" y="137"/>
                  </a:cubicBezTo>
                  <a:cubicBezTo>
                    <a:pt x="502" y="131"/>
                    <a:pt x="506" y="126"/>
                    <a:pt x="506" y="119"/>
                  </a:cubicBezTo>
                  <a:cubicBezTo>
                    <a:pt x="507" y="106"/>
                    <a:pt x="499" y="98"/>
                    <a:pt x="492" y="91"/>
                  </a:cubicBezTo>
                  <a:cubicBezTo>
                    <a:pt x="484" y="82"/>
                    <a:pt x="474" y="74"/>
                    <a:pt x="465" y="66"/>
                  </a:cubicBezTo>
                  <a:cubicBezTo>
                    <a:pt x="457" y="60"/>
                    <a:pt x="449" y="59"/>
                    <a:pt x="440" y="63"/>
                  </a:cubicBezTo>
                  <a:cubicBezTo>
                    <a:pt x="430" y="68"/>
                    <a:pt x="420" y="74"/>
                    <a:pt x="409" y="79"/>
                  </a:cubicBezTo>
                  <a:cubicBezTo>
                    <a:pt x="401" y="84"/>
                    <a:pt x="392" y="86"/>
                    <a:pt x="383" y="83"/>
                  </a:cubicBezTo>
                  <a:cubicBezTo>
                    <a:pt x="373" y="79"/>
                    <a:pt x="363" y="75"/>
                    <a:pt x="355" y="71"/>
                  </a:cubicBezTo>
                  <a:cubicBezTo>
                    <a:pt x="348" y="67"/>
                    <a:pt x="342" y="61"/>
                    <a:pt x="340" y="54"/>
                  </a:cubicBezTo>
                  <a:cubicBezTo>
                    <a:pt x="336" y="42"/>
                    <a:pt x="333" y="30"/>
                    <a:pt x="330" y="19"/>
                  </a:cubicBezTo>
                  <a:cubicBezTo>
                    <a:pt x="327" y="11"/>
                    <a:pt x="318" y="2"/>
                    <a:pt x="310" y="1"/>
                  </a:cubicBezTo>
                  <a:cubicBezTo>
                    <a:pt x="293" y="0"/>
                    <a:pt x="276" y="0"/>
                    <a:pt x="258" y="1"/>
                  </a:cubicBezTo>
                  <a:cubicBezTo>
                    <a:pt x="249" y="2"/>
                    <a:pt x="240" y="9"/>
                    <a:pt x="238" y="18"/>
                  </a:cubicBezTo>
                  <a:cubicBezTo>
                    <a:pt x="234" y="30"/>
                    <a:pt x="231" y="42"/>
                    <a:pt x="227" y="53"/>
                  </a:cubicBezTo>
                  <a:cubicBezTo>
                    <a:pt x="225" y="61"/>
                    <a:pt x="219" y="68"/>
                    <a:pt x="212" y="71"/>
                  </a:cubicBezTo>
                  <a:cubicBezTo>
                    <a:pt x="204" y="75"/>
                    <a:pt x="195" y="79"/>
                    <a:pt x="186" y="83"/>
                  </a:cubicBezTo>
                  <a:cubicBezTo>
                    <a:pt x="177" y="86"/>
                    <a:pt x="167" y="85"/>
                    <a:pt x="159" y="81"/>
                  </a:cubicBezTo>
                  <a:cubicBezTo>
                    <a:pt x="149" y="76"/>
                    <a:pt x="138" y="69"/>
                    <a:pt x="128" y="64"/>
                  </a:cubicBezTo>
                  <a:cubicBezTo>
                    <a:pt x="120" y="60"/>
                    <a:pt x="110" y="60"/>
                    <a:pt x="103" y="66"/>
                  </a:cubicBezTo>
                  <a:cubicBezTo>
                    <a:pt x="89" y="77"/>
                    <a:pt x="76" y="89"/>
                    <a:pt x="66" y="104"/>
                  </a:cubicBezTo>
                  <a:cubicBezTo>
                    <a:pt x="60" y="111"/>
                    <a:pt x="60" y="120"/>
                    <a:pt x="64" y="129"/>
                  </a:cubicBezTo>
                  <a:cubicBezTo>
                    <a:pt x="69" y="139"/>
                    <a:pt x="75" y="149"/>
                    <a:pt x="81" y="159"/>
                  </a:cubicBezTo>
                  <a:cubicBezTo>
                    <a:pt x="85" y="167"/>
                    <a:pt x="86" y="176"/>
                    <a:pt x="83" y="184"/>
                  </a:cubicBezTo>
                  <a:cubicBezTo>
                    <a:pt x="79" y="193"/>
                    <a:pt x="75" y="204"/>
                    <a:pt x="71" y="214"/>
                  </a:cubicBezTo>
                  <a:cubicBezTo>
                    <a:pt x="67" y="221"/>
                    <a:pt x="62" y="226"/>
                    <a:pt x="54" y="229"/>
                  </a:cubicBezTo>
                  <a:cubicBezTo>
                    <a:pt x="43" y="233"/>
                    <a:pt x="32" y="236"/>
                    <a:pt x="20" y="239"/>
                  </a:cubicBezTo>
                  <a:cubicBezTo>
                    <a:pt x="11" y="241"/>
                    <a:pt x="3" y="249"/>
                    <a:pt x="1" y="260"/>
                  </a:cubicBezTo>
                  <a:cubicBezTo>
                    <a:pt x="0" y="277"/>
                    <a:pt x="1" y="295"/>
                    <a:pt x="2" y="312"/>
                  </a:cubicBezTo>
                  <a:cubicBezTo>
                    <a:pt x="3" y="322"/>
                    <a:pt x="10" y="328"/>
                    <a:pt x="18" y="331"/>
                  </a:cubicBezTo>
                  <a:cubicBezTo>
                    <a:pt x="29" y="335"/>
                    <a:pt x="39" y="338"/>
                    <a:pt x="50" y="341"/>
                  </a:cubicBezTo>
                  <a:cubicBezTo>
                    <a:pt x="60" y="344"/>
                    <a:pt x="67" y="350"/>
                    <a:pt x="71" y="360"/>
                  </a:cubicBezTo>
                  <a:cubicBezTo>
                    <a:pt x="75" y="369"/>
                    <a:pt x="79" y="378"/>
                    <a:pt x="82" y="387"/>
                  </a:cubicBezTo>
                  <a:cubicBezTo>
                    <a:pt x="84" y="391"/>
                    <a:pt x="88" y="395"/>
                    <a:pt x="85" y="400"/>
                  </a:cubicBezTo>
                  <a:cubicBezTo>
                    <a:pt x="85" y="403"/>
                    <a:pt x="84" y="405"/>
                    <a:pt x="82" y="408"/>
                  </a:cubicBezTo>
                  <a:cubicBezTo>
                    <a:pt x="77" y="419"/>
                    <a:pt x="71" y="429"/>
                    <a:pt x="65" y="440"/>
                  </a:cubicBezTo>
                  <a:cubicBezTo>
                    <a:pt x="60" y="452"/>
                    <a:pt x="60" y="461"/>
                    <a:pt x="68" y="470"/>
                  </a:cubicBezTo>
                  <a:cubicBezTo>
                    <a:pt x="75" y="477"/>
                    <a:pt x="81" y="484"/>
                    <a:pt x="87" y="490"/>
                  </a:cubicBezTo>
                  <a:cubicBezTo>
                    <a:pt x="93" y="495"/>
                    <a:pt x="97" y="500"/>
                    <a:pt x="103" y="505"/>
                  </a:cubicBezTo>
                  <a:cubicBezTo>
                    <a:pt x="110" y="512"/>
                    <a:pt x="119" y="511"/>
                    <a:pt x="127" y="508"/>
                  </a:cubicBezTo>
                  <a:cubicBezTo>
                    <a:pt x="136" y="503"/>
                    <a:pt x="145" y="498"/>
                    <a:pt x="153" y="494"/>
                  </a:cubicBezTo>
                  <a:cubicBezTo>
                    <a:pt x="163" y="487"/>
                    <a:pt x="173" y="485"/>
                    <a:pt x="184" y="489"/>
                  </a:cubicBezTo>
                  <a:cubicBezTo>
                    <a:pt x="193" y="493"/>
                    <a:pt x="201" y="496"/>
                    <a:pt x="210" y="500"/>
                  </a:cubicBezTo>
                  <a:cubicBezTo>
                    <a:pt x="218" y="503"/>
                    <a:pt x="225" y="509"/>
                    <a:pt x="229" y="518"/>
                  </a:cubicBezTo>
                  <a:cubicBezTo>
                    <a:pt x="232" y="529"/>
                    <a:pt x="235" y="540"/>
                    <a:pt x="238" y="551"/>
                  </a:cubicBezTo>
                  <a:cubicBezTo>
                    <a:pt x="240" y="559"/>
                    <a:pt x="244" y="565"/>
                    <a:pt x="252" y="568"/>
                  </a:cubicBezTo>
                  <a:cubicBezTo>
                    <a:pt x="259" y="570"/>
                    <a:pt x="266" y="570"/>
                    <a:pt x="273" y="571"/>
                  </a:cubicBezTo>
                  <a:cubicBezTo>
                    <a:pt x="285" y="571"/>
                    <a:pt x="298" y="569"/>
                    <a:pt x="310" y="569"/>
                  </a:cubicBezTo>
                  <a:cubicBezTo>
                    <a:pt x="319" y="569"/>
                    <a:pt x="328" y="559"/>
                    <a:pt x="330" y="551"/>
                  </a:cubicBezTo>
                  <a:cubicBezTo>
                    <a:pt x="332" y="541"/>
                    <a:pt x="336" y="530"/>
                    <a:pt x="339" y="520"/>
                  </a:cubicBezTo>
                  <a:cubicBezTo>
                    <a:pt x="342" y="512"/>
                    <a:pt x="348" y="505"/>
                    <a:pt x="356" y="501"/>
                  </a:cubicBezTo>
                  <a:cubicBezTo>
                    <a:pt x="365" y="497"/>
                    <a:pt x="374" y="494"/>
                    <a:pt x="383" y="490"/>
                  </a:cubicBezTo>
                  <a:cubicBezTo>
                    <a:pt x="390" y="486"/>
                    <a:pt x="398" y="486"/>
                    <a:pt x="405" y="489"/>
                  </a:cubicBezTo>
                  <a:cubicBezTo>
                    <a:pt x="414" y="493"/>
                    <a:pt x="422" y="498"/>
                    <a:pt x="430" y="502"/>
                  </a:cubicBezTo>
                  <a:cubicBezTo>
                    <a:pt x="437" y="505"/>
                    <a:pt x="444" y="511"/>
                    <a:pt x="452" y="509"/>
                  </a:cubicBezTo>
                  <a:cubicBezTo>
                    <a:pt x="457" y="509"/>
                    <a:pt x="462" y="507"/>
                    <a:pt x="466" y="504"/>
                  </a:cubicBezTo>
                  <a:cubicBezTo>
                    <a:pt x="479" y="493"/>
                    <a:pt x="490" y="481"/>
                    <a:pt x="501" y="468"/>
                  </a:cubicBezTo>
                  <a:cubicBezTo>
                    <a:pt x="508" y="460"/>
                    <a:pt x="508" y="452"/>
                    <a:pt x="504" y="442"/>
                  </a:cubicBezTo>
                  <a:cubicBezTo>
                    <a:pt x="499" y="434"/>
                    <a:pt x="495" y="425"/>
                    <a:pt x="490" y="417"/>
                  </a:cubicBezTo>
                  <a:cubicBezTo>
                    <a:pt x="483" y="405"/>
                    <a:pt x="482" y="393"/>
                    <a:pt x="488" y="380"/>
                  </a:cubicBezTo>
                  <a:cubicBezTo>
                    <a:pt x="490" y="376"/>
                    <a:pt x="493" y="371"/>
                    <a:pt x="495" y="364"/>
                  </a:cubicBezTo>
                  <a:cubicBezTo>
                    <a:pt x="499" y="354"/>
                    <a:pt x="504" y="345"/>
                    <a:pt x="515" y="341"/>
                  </a:cubicBezTo>
                  <a:cubicBezTo>
                    <a:pt x="526" y="338"/>
                    <a:pt x="537" y="334"/>
                    <a:pt x="548" y="331"/>
                  </a:cubicBezTo>
                  <a:cubicBezTo>
                    <a:pt x="556" y="329"/>
                    <a:pt x="565" y="320"/>
                    <a:pt x="565" y="312"/>
                  </a:cubicBezTo>
                  <a:cubicBezTo>
                    <a:pt x="566" y="300"/>
                    <a:pt x="567" y="287"/>
                    <a:pt x="567" y="275"/>
                  </a:cubicBezTo>
                  <a:cubicBezTo>
                    <a:pt x="567" y="269"/>
                    <a:pt x="565" y="264"/>
                    <a:pt x="565" y="260"/>
                  </a:cubicBezTo>
                  <a:close/>
                  <a:moveTo>
                    <a:pt x="285" y="355"/>
                  </a:moveTo>
                  <a:cubicBezTo>
                    <a:pt x="246" y="355"/>
                    <a:pt x="215" y="324"/>
                    <a:pt x="215" y="285"/>
                  </a:cubicBezTo>
                  <a:cubicBezTo>
                    <a:pt x="215" y="246"/>
                    <a:pt x="246" y="215"/>
                    <a:pt x="285" y="215"/>
                  </a:cubicBezTo>
                  <a:cubicBezTo>
                    <a:pt x="324" y="215"/>
                    <a:pt x="355" y="246"/>
                    <a:pt x="355" y="285"/>
                  </a:cubicBezTo>
                  <a:cubicBezTo>
                    <a:pt x="355" y="324"/>
                    <a:pt x="324" y="355"/>
                    <a:pt x="285" y="355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srgbClr val="282F39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22" name="Freeform 5">
              <a:extLst>
                <a:ext uri="{FF2B5EF4-FFF2-40B4-BE49-F238E27FC236}">
                  <a16:creationId xmlns:a16="http://schemas.microsoft.com/office/drawing/2014/main" id="{8E283B8E-CD09-413D-B97C-2E732869D304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6129161" y="3244240"/>
              <a:ext cx="1275620" cy="1295261"/>
            </a:xfrm>
            <a:custGeom>
              <a:avLst/>
              <a:gdLst>
                <a:gd name="T0" fmla="*/ 548 w 567"/>
                <a:gd name="T1" fmla="*/ 239 h 571"/>
                <a:gd name="T2" fmla="*/ 495 w 567"/>
                <a:gd name="T3" fmla="*/ 210 h 571"/>
                <a:gd name="T4" fmla="*/ 485 w 567"/>
                <a:gd name="T5" fmla="*/ 162 h 571"/>
                <a:gd name="T6" fmla="*/ 506 w 567"/>
                <a:gd name="T7" fmla="*/ 119 h 571"/>
                <a:gd name="T8" fmla="*/ 465 w 567"/>
                <a:gd name="T9" fmla="*/ 66 h 571"/>
                <a:gd name="T10" fmla="*/ 409 w 567"/>
                <a:gd name="T11" fmla="*/ 79 h 571"/>
                <a:gd name="T12" fmla="*/ 355 w 567"/>
                <a:gd name="T13" fmla="*/ 71 h 571"/>
                <a:gd name="T14" fmla="*/ 330 w 567"/>
                <a:gd name="T15" fmla="*/ 19 h 571"/>
                <a:gd name="T16" fmla="*/ 258 w 567"/>
                <a:gd name="T17" fmla="*/ 1 h 571"/>
                <a:gd name="T18" fmla="*/ 227 w 567"/>
                <a:gd name="T19" fmla="*/ 53 h 571"/>
                <a:gd name="T20" fmla="*/ 186 w 567"/>
                <a:gd name="T21" fmla="*/ 83 h 571"/>
                <a:gd name="T22" fmla="*/ 128 w 567"/>
                <a:gd name="T23" fmla="*/ 64 h 571"/>
                <a:gd name="T24" fmla="*/ 66 w 567"/>
                <a:gd name="T25" fmla="*/ 104 h 571"/>
                <a:gd name="T26" fmla="*/ 81 w 567"/>
                <a:gd name="T27" fmla="*/ 159 h 571"/>
                <a:gd name="T28" fmla="*/ 71 w 567"/>
                <a:gd name="T29" fmla="*/ 214 h 571"/>
                <a:gd name="T30" fmla="*/ 20 w 567"/>
                <a:gd name="T31" fmla="*/ 239 h 571"/>
                <a:gd name="T32" fmla="*/ 2 w 567"/>
                <a:gd name="T33" fmla="*/ 312 h 571"/>
                <a:gd name="T34" fmla="*/ 50 w 567"/>
                <a:gd name="T35" fmla="*/ 341 h 571"/>
                <a:gd name="T36" fmla="*/ 82 w 567"/>
                <a:gd name="T37" fmla="*/ 387 h 571"/>
                <a:gd name="T38" fmla="*/ 82 w 567"/>
                <a:gd name="T39" fmla="*/ 408 h 571"/>
                <a:gd name="T40" fmla="*/ 68 w 567"/>
                <a:gd name="T41" fmla="*/ 470 h 571"/>
                <a:gd name="T42" fmla="*/ 103 w 567"/>
                <a:gd name="T43" fmla="*/ 505 h 571"/>
                <a:gd name="T44" fmla="*/ 153 w 567"/>
                <a:gd name="T45" fmla="*/ 494 h 571"/>
                <a:gd name="T46" fmla="*/ 210 w 567"/>
                <a:gd name="T47" fmla="*/ 500 h 571"/>
                <a:gd name="T48" fmla="*/ 238 w 567"/>
                <a:gd name="T49" fmla="*/ 551 h 571"/>
                <a:gd name="T50" fmla="*/ 273 w 567"/>
                <a:gd name="T51" fmla="*/ 571 h 571"/>
                <a:gd name="T52" fmla="*/ 330 w 567"/>
                <a:gd name="T53" fmla="*/ 551 h 571"/>
                <a:gd name="T54" fmla="*/ 356 w 567"/>
                <a:gd name="T55" fmla="*/ 501 h 571"/>
                <a:gd name="T56" fmla="*/ 405 w 567"/>
                <a:gd name="T57" fmla="*/ 489 h 571"/>
                <a:gd name="T58" fmla="*/ 452 w 567"/>
                <a:gd name="T59" fmla="*/ 509 h 571"/>
                <a:gd name="T60" fmla="*/ 501 w 567"/>
                <a:gd name="T61" fmla="*/ 468 h 571"/>
                <a:gd name="T62" fmla="*/ 490 w 567"/>
                <a:gd name="T63" fmla="*/ 417 h 571"/>
                <a:gd name="T64" fmla="*/ 495 w 567"/>
                <a:gd name="T65" fmla="*/ 364 h 571"/>
                <a:gd name="T66" fmla="*/ 548 w 567"/>
                <a:gd name="T67" fmla="*/ 331 h 571"/>
                <a:gd name="T68" fmla="*/ 567 w 567"/>
                <a:gd name="T69" fmla="*/ 275 h 571"/>
                <a:gd name="T70" fmla="*/ 285 w 567"/>
                <a:gd name="T71" fmla="*/ 355 h 571"/>
                <a:gd name="T72" fmla="*/ 285 w 567"/>
                <a:gd name="T73" fmla="*/ 215 h 571"/>
                <a:gd name="T74" fmla="*/ 285 w 567"/>
                <a:gd name="T75" fmla="*/ 355 h 57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567" h="571">
                  <a:moveTo>
                    <a:pt x="565" y="260"/>
                  </a:moveTo>
                  <a:cubicBezTo>
                    <a:pt x="566" y="250"/>
                    <a:pt x="557" y="241"/>
                    <a:pt x="548" y="239"/>
                  </a:cubicBezTo>
                  <a:cubicBezTo>
                    <a:pt x="537" y="236"/>
                    <a:pt x="526" y="232"/>
                    <a:pt x="515" y="229"/>
                  </a:cubicBezTo>
                  <a:cubicBezTo>
                    <a:pt x="506" y="227"/>
                    <a:pt x="499" y="219"/>
                    <a:pt x="495" y="210"/>
                  </a:cubicBezTo>
                  <a:cubicBezTo>
                    <a:pt x="492" y="202"/>
                    <a:pt x="489" y="193"/>
                    <a:pt x="486" y="186"/>
                  </a:cubicBezTo>
                  <a:cubicBezTo>
                    <a:pt x="480" y="177"/>
                    <a:pt x="480" y="170"/>
                    <a:pt x="485" y="162"/>
                  </a:cubicBezTo>
                  <a:cubicBezTo>
                    <a:pt x="490" y="153"/>
                    <a:pt x="495" y="145"/>
                    <a:pt x="499" y="137"/>
                  </a:cubicBezTo>
                  <a:cubicBezTo>
                    <a:pt x="502" y="131"/>
                    <a:pt x="506" y="126"/>
                    <a:pt x="506" y="119"/>
                  </a:cubicBezTo>
                  <a:cubicBezTo>
                    <a:pt x="507" y="106"/>
                    <a:pt x="499" y="98"/>
                    <a:pt x="492" y="91"/>
                  </a:cubicBezTo>
                  <a:cubicBezTo>
                    <a:pt x="484" y="82"/>
                    <a:pt x="474" y="74"/>
                    <a:pt x="465" y="66"/>
                  </a:cubicBezTo>
                  <a:cubicBezTo>
                    <a:pt x="457" y="60"/>
                    <a:pt x="449" y="59"/>
                    <a:pt x="440" y="63"/>
                  </a:cubicBezTo>
                  <a:cubicBezTo>
                    <a:pt x="430" y="68"/>
                    <a:pt x="420" y="74"/>
                    <a:pt x="409" y="79"/>
                  </a:cubicBezTo>
                  <a:cubicBezTo>
                    <a:pt x="401" y="84"/>
                    <a:pt x="392" y="86"/>
                    <a:pt x="383" y="83"/>
                  </a:cubicBezTo>
                  <a:cubicBezTo>
                    <a:pt x="373" y="79"/>
                    <a:pt x="363" y="75"/>
                    <a:pt x="355" y="71"/>
                  </a:cubicBezTo>
                  <a:cubicBezTo>
                    <a:pt x="348" y="67"/>
                    <a:pt x="342" y="61"/>
                    <a:pt x="340" y="54"/>
                  </a:cubicBezTo>
                  <a:cubicBezTo>
                    <a:pt x="336" y="42"/>
                    <a:pt x="333" y="30"/>
                    <a:pt x="330" y="19"/>
                  </a:cubicBezTo>
                  <a:cubicBezTo>
                    <a:pt x="327" y="11"/>
                    <a:pt x="318" y="2"/>
                    <a:pt x="310" y="1"/>
                  </a:cubicBezTo>
                  <a:cubicBezTo>
                    <a:pt x="293" y="0"/>
                    <a:pt x="276" y="0"/>
                    <a:pt x="258" y="1"/>
                  </a:cubicBezTo>
                  <a:cubicBezTo>
                    <a:pt x="249" y="2"/>
                    <a:pt x="240" y="9"/>
                    <a:pt x="238" y="18"/>
                  </a:cubicBezTo>
                  <a:cubicBezTo>
                    <a:pt x="234" y="30"/>
                    <a:pt x="231" y="42"/>
                    <a:pt x="227" y="53"/>
                  </a:cubicBezTo>
                  <a:cubicBezTo>
                    <a:pt x="225" y="61"/>
                    <a:pt x="219" y="68"/>
                    <a:pt x="212" y="71"/>
                  </a:cubicBezTo>
                  <a:cubicBezTo>
                    <a:pt x="204" y="75"/>
                    <a:pt x="195" y="79"/>
                    <a:pt x="186" y="83"/>
                  </a:cubicBezTo>
                  <a:cubicBezTo>
                    <a:pt x="177" y="86"/>
                    <a:pt x="167" y="85"/>
                    <a:pt x="159" y="81"/>
                  </a:cubicBezTo>
                  <a:cubicBezTo>
                    <a:pt x="149" y="76"/>
                    <a:pt x="138" y="69"/>
                    <a:pt x="128" y="64"/>
                  </a:cubicBezTo>
                  <a:cubicBezTo>
                    <a:pt x="120" y="60"/>
                    <a:pt x="110" y="60"/>
                    <a:pt x="103" y="66"/>
                  </a:cubicBezTo>
                  <a:cubicBezTo>
                    <a:pt x="89" y="77"/>
                    <a:pt x="76" y="89"/>
                    <a:pt x="66" y="104"/>
                  </a:cubicBezTo>
                  <a:cubicBezTo>
                    <a:pt x="60" y="111"/>
                    <a:pt x="60" y="120"/>
                    <a:pt x="64" y="129"/>
                  </a:cubicBezTo>
                  <a:cubicBezTo>
                    <a:pt x="69" y="139"/>
                    <a:pt x="75" y="149"/>
                    <a:pt x="81" y="159"/>
                  </a:cubicBezTo>
                  <a:cubicBezTo>
                    <a:pt x="85" y="167"/>
                    <a:pt x="86" y="176"/>
                    <a:pt x="83" y="184"/>
                  </a:cubicBezTo>
                  <a:cubicBezTo>
                    <a:pt x="79" y="193"/>
                    <a:pt x="75" y="204"/>
                    <a:pt x="71" y="214"/>
                  </a:cubicBezTo>
                  <a:cubicBezTo>
                    <a:pt x="67" y="221"/>
                    <a:pt x="62" y="226"/>
                    <a:pt x="54" y="229"/>
                  </a:cubicBezTo>
                  <a:cubicBezTo>
                    <a:pt x="43" y="233"/>
                    <a:pt x="32" y="236"/>
                    <a:pt x="20" y="239"/>
                  </a:cubicBezTo>
                  <a:cubicBezTo>
                    <a:pt x="11" y="241"/>
                    <a:pt x="3" y="249"/>
                    <a:pt x="1" y="260"/>
                  </a:cubicBezTo>
                  <a:cubicBezTo>
                    <a:pt x="0" y="277"/>
                    <a:pt x="1" y="295"/>
                    <a:pt x="2" y="312"/>
                  </a:cubicBezTo>
                  <a:cubicBezTo>
                    <a:pt x="3" y="322"/>
                    <a:pt x="10" y="328"/>
                    <a:pt x="18" y="331"/>
                  </a:cubicBezTo>
                  <a:cubicBezTo>
                    <a:pt x="29" y="335"/>
                    <a:pt x="39" y="338"/>
                    <a:pt x="50" y="341"/>
                  </a:cubicBezTo>
                  <a:cubicBezTo>
                    <a:pt x="60" y="344"/>
                    <a:pt x="67" y="350"/>
                    <a:pt x="71" y="360"/>
                  </a:cubicBezTo>
                  <a:cubicBezTo>
                    <a:pt x="75" y="369"/>
                    <a:pt x="79" y="378"/>
                    <a:pt x="82" y="387"/>
                  </a:cubicBezTo>
                  <a:cubicBezTo>
                    <a:pt x="84" y="391"/>
                    <a:pt x="88" y="395"/>
                    <a:pt x="85" y="400"/>
                  </a:cubicBezTo>
                  <a:cubicBezTo>
                    <a:pt x="85" y="403"/>
                    <a:pt x="84" y="405"/>
                    <a:pt x="82" y="408"/>
                  </a:cubicBezTo>
                  <a:cubicBezTo>
                    <a:pt x="77" y="419"/>
                    <a:pt x="71" y="429"/>
                    <a:pt x="65" y="440"/>
                  </a:cubicBezTo>
                  <a:cubicBezTo>
                    <a:pt x="60" y="452"/>
                    <a:pt x="60" y="461"/>
                    <a:pt x="68" y="470"/>
                  </a:cubicBezTo>
                  <a:cubicBezTo>
                    <a:pt x="75" y="477"/>
                    <a:pt x="81" y="484"/>
                    <a:pt x="87" y="490"/>
                  </a:cubicBezTo>
                  <a:cubicBezTo>
                    <a:pt x="93" y="495"/>
                    <a:pt x="97" y="500"/>
                    <a:pt x="103" y="505"/>
                  </a:cubicBezTo>
                  <a:cubicBezTo>
                    <a:pt x="110" y="512"/>
                    <a:pt x="119" y="511"/>
                    <a:pt x="127" y="508"/>
                  </a:cubicBezTo>
                  <a:cubicBezTo>
                    <a:pt x="136" y="503"/>
                    <a:pt x="145" y="498"/>
                    <a:pt x="153" y="494"/>
                  </a:cubicBezTo>
                  <a:cubicBezTo>
                    <a:pt x="163" y="487"/>
                    <a:pt x="173" y="485"/>
                    <a:pt x="184" y="489"/>
                  </a:cubicBezTo>
                  <a:cubicBezTo>
                    <a:pt x="193" y="493"/>
                    <a:pt x="201" y="496"/>
                    <a:pt x="210" y="500"/>
                  </a:cubicBezTo>
                  <a:cubicBezTo>
                    <a:pt x="218" y="503"/>
                    <a:pt x="225" y="509"/>
                    <a:pt x="229" y="518"/>
                  </a:cubicBezTo>
                  <a:cubicBezTo>
                    <a:pt x="232" y="529"/>
                    <a:pt x="235" y="540"/>
                    <a:pt x="238" y="551"/>
                  </a:cubicBezTo>
                  <a:cubicBezTo>
                    <a:pt x="240" y="559"/>
                    <a:pt x="244" y="565"/>
                    <a:pt x="252" y="568"/>
                  </a:cubicBezTo>
                  <a:cubicBezTo>
                    <a:pt x="259" y="570"/>
                    <a:pt x="266" y="570"/>
                    <a:pt x="273" y="571"/>
                  </a:cubicBezTo>
                  <a:cubicBezTo>
                    <a:pt x="285" y="571"/>
                    <a:pt x="298" y="569"/>
                    <a:pt x="310" y="569"/>
                  </a:cubicBezTo>
                  <a:cubicBezTo>
                    <a:pt x="319" y="569"/>
                    <a:pt x="328" y="559"/>
                    <a:pt x="330" y="551"/>
                  </a:cubicBezTo>
                  <a:cubicBezTo>
                    <a:pt x="332" y="541"/>
                    <a:pt x="336" y="530"/>
                    <a:pt x="339" y="520"/>
                  </a:cubicBezTo>
                  <a:cubicBezTo>
                    <a:pt x="342" y="512"/>
                    <a:pt x="348" y="505"/>
                    <a:pt x="356" y="501"/>
                  </a:cubicBezTo>
                  <a:cubicBezTo>
                    <a:pt x="365" y="497"/>
                    <a:pt x="374" y="494"/>
                    <a:pt x="383" y="490"/>
                  </a:cubicBezTo>
                  <a:cubicBezTo>
                    <a:pt x="390" y="486"/>
                    <a:pt x="398" y="486"/>
                    <a:pt x="405" y="489"/>
                  </a:cubicBezTo>
                  <a:cubicBezTo>
                    <a:pt x="414" y="493"/>
                    <a:pt x="422" y="498"/>
                    <a:pt x="430" y="502"/>
                  </a:cubicBezTo>
                  <a:cubicBezTo>
                    <a:pt x="437" y="505"/>
                    <a:pt x="444" y="511"/>
                    <a:pt x="452" y="509"/>
                  </a:cubicBezTo>
                  <a:cubicBezTo>
                    <a:pt x="457" y="509"/>
                    <a:pt x="462" y="507"/>
                    <a:pt x="466" y="504"/>
                  </a:cubicBezTo>
                  <a:cubicBezTo>
                    <a:pt x="479" y="493"/>
                    <a:pt x="490" y="481"/>
                    <a:pt x="501" y="468"/>
                  </a:cubicBezTo>
                  <a:cubicBezTo>
                    <a:pt x="508" y="460"/>
                    <a:pt x="508" y="452"/>
                    <a:pt x="504" y="442"/>
                  </a:cubicBezTo>
                  <a:cubicBezTo>
                    <a:pt x="499" y="434"/>
                    <a:pt x="495" y="425"/>
                    <a:pt x="490" y="417"/>
                  </a:cubicBezTo>
                  <a:cubicBezTo>
                    <a:pt x="483" y="405"/>
                    <a:pt x="482" y="393"/>
                    <a:pt x="488" y="380"/>
                  </a:cubicBezTo>
                  <a:cubicBezTo>
                    <a:pt x="490" y="376"/>
                    <a:pt x="493" y="371"/>
                    <a:pt x="495" y="364"/>
                  </a:cubicBezTo>
                  <a:cubicBezTo>
                    <a:pt x="499" y="354"/>
                    <a:pt x="504" y="345"/>
                    <a:pt x="515" y="341"/>
                  </a:cubicBezTo>
                  <a:cubicBezTo>
                    <a:pt x="526" y="338"/>
                    <a:pt x="537" y="334"/>
                    <a:pt x="548" y="331"/>
                  </a:cubicBezTo>
                  <a:cubicBezTo>
                    <a:pt x="556" y="329"/>
                    <a:pt x="565" y="320"/>
                    <a:pt x="565" y="312"/>
                  </a:cubicBezTo>
                  <a:cubicBezTo>
                    <a:pt x="566" y="300"/>
                    <a:pt x="567" y="287"/>
                    <a:pt x="567" y="275"/>
                  </a:cubicBezTo>
                  <a:cubicBezTo>
                    <a:pt x="567" y="269"/>
                    <a:pt x="565" y="264"/>
                    <a:pt x="565" y="260"/>
                  </a:cubicBezTo>
                  <a:close/>
                  <a:moveTo>
                    <a:pt x="285" y="355"/>
                  </a:moveTo>
                  <a:cubicBezTo>
                    <a:pt x="246" y="355"/>
                    <a:pt x="215" y="324"/>
                    <a:pt x="215" y="285"/>
                  </a:cubicBezTo>
                  <a:cubicBezTo>
                    <a:pt x="215" y="246"/>
                    <a:pt x="246" y="215"/>
                    <a:pt x="285" y="215"/>
                  </a:cubicBezTo>
                  <a:cubicBezTo>
                    <a:pt x="324" y="215"/>
                    <a:pt x="355" y="246"/>
                    <a:pt x="355" y="285"/>
                  </a:cubicBezTo>
                  <a:cubicBezTo>
                    <a:pt x="355" y="324"/>
                    <a:pt x="324" y="355"/>
                    <a:pt x="285" y="355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srgbClr val="282F39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23" name="Freeform 5">
              <a:extLst>
                <a:ext uri="{FF2B5EF4-FFF2-40B4-BE49-F238E27FC236}">
                  <a16:creationId xmlns:a16="http://schemas.microsoft.com/office/drawing/2014/main" id="{BB23ED58-0F8B-4027-BF97-8FA4DC3C751D}"/>
                </a:ext>
              </a:extLst>
            </p:cNvPr>
            <p:cNvSpPr>
              <a:spLocks noEditPoints="1"/>
            </p:cNvSpPr>
            <p:nvPr/>
          </p:nvSpPr>
          <p:spPr bwMode="auto">
            <a:xfrm rot="20386719">
              <a:off x="7376787" y="3735435"/>
              <a:ext cx="1275620" cy="1295262"/>
            </a:xfrm>
            <a:custGeom>
              <a:avLst/>
              <a:gdLst>
                <a:gd name="T0" fmla="*/ 548 w 567"/>
                <a:gd name="T1" fmla="*/ 239 h 571"/>
                <a:gd name="T2" fmla="*/ 495 w 567"/>
                <a:gd name="T3" fmla="*/ 210 h 571"/>
                <a:gd name="T4" fmla="*/ 485 w 567"/>
                <a:gd name="T5" fmla="*/ 162 h 571"/>
                <a:gd name="T6" fmla="*/ 506 w 567"/>
                <a:gd name="T7" fmla="*/ 119 h 571"/>
                <a:gd name="T8" fmla="*/ 465 w 567"/>
                <a:gd name="T9" fmla="*/ 66 h 571"/>
                <a:gd name="T10" fmla="*/ 409 w 567"/>
                <a:gd name="T11" fmla="*/ 79 h 571"/>
                <a:gd name="T12" fmla="*/ 355 w 567"/>
                <a:gd name="T13" fmla="*/ 71 h 571"/>
                <a:gd name="T14" fmla="*/ 330 w 567"/>
                <a:gd name="T15" fmla="*/ 19 h 571"/>
                <a:gd name="T16" fmla="*/ 258 w 567"/>
                <a:gd name="T17" fmla="*/ 1 h 571"/>
                <a:gd name="T18" fmla="*/ 227 w 567"/>
                <a:gd name="T19" fmla="*/ 53 h 571"/>
                <a:gd name="T20" fmla="*/ 186 w 567"/>
                <a:gd name="T21" fmla="*/ 83 h 571"/>
                <a:gd name="T22" fmla="*/ 128 w 567"/>
                <a:gd name="T23" fmla="*/ 64 h 571"/>
                <a:gd name="T24" fmla="*/ 66 w 567"/>
                <a:gd name="T25" fmla="*/ 104 h 571"/>
                <a:gd name="T26" fmla="*/ 81 w 567"/>
                <a:gd name="T27" fmla="*/ 159 h 571"/>
                <a:gd name="T28" fmla="*/ 71 w 567"/>
                <a:gd name="T29" fmla="*/ 214 h 571"/>
                <a:gd name="T30" fmla="*/ 20 w 567"/>
                <a:gd name="T31" fmla="*/ 239 h 571"/>
                <a:gd name="T32" fmla="*/ 2 w 567"/>
                <a:gd name="T33" fmla="*/ 312 h 571"/>
                <a:gd name="T34" fmla="*/ 50 w 567"/>
                <a:gd name="T35" fmla="*/ 341 h 571"/>
                <a:gd name="T36" fmla="*/ 82 w 567"/>
                <a:gd name="T37" fmla="*/ 387 h 571"/>
                <a:gd name="T38" fmla="*/ 82 w 567"/>
                <a:gd name="T39" fmla="*/ 408 h 571"/>
                <a:gd name="T40" fmla="*/ 68 w 567"/>
                <a:gd name="T41" fmla="*/ 470 h 571"/>
                <a:gd name="T42" fmla="*/ 103 w 567"/>
                <a:gd name="T43" fmla="*/ 505 h 571"/>
                <a:gd name="T44" fmla="*/ 153 w 567"/>
                <a:gd name="T45" fmla="*/ 494 h 571"/>
                <a:gd name="T46" fmla="*/ 210 w 567"/>
                <a:gd name="T47" fmla="*/ 500 h 571"/>
                <a:gd name="T48" fmla="*/ 238 w 567"/>
                <a:gd name="T49" fmla="*/ 551 h 571"/>
                <a:gd name="T50" fmla="*/ 273 w 567"/>
                <a:gd name="T51" fmla="*/ 571 h 571"/>
                <a:gd name="T52" fmla="*/ 330 w 567"/>
                <a:gd name="T53" fmla="*/ 551 h 571"/>
                <a:gd name="T54" fmla="*/ 356 w 567"/>
                <a:gd name="T55" fmla="*/ 501 h 571"/>
                <a:gd name="T56" fmla="*/ 405 w 567"/>
                <a:gd name="T57" fmla="*/ 489 h 571"/>
                <a:gd name="T58" fmla="*/ 452 w 567"/>
                <a:gd name="T59" fmla="*/ 509 h 571"/>
                <a:gd name="T60" fmla="*/ 501 w 567"/>
                <a:gd name="T61" fmla="*/ 468 h 571"/>
                <a:gd name="T62" fmla="*/ 490 w 567"/>
                <a:gd name="T63" fmla="*/ 417 h 571"/>
                <a:gd name="T64" fmla="*/ 495 w 567"/>
                <a:gd name="T65" fmla="*/ 364 h 571"/>
                <a:gd name="T66" fmla="*/ 548 w 567"/>
                <a:gd name="T67" fmla="*/ 331 h 571"/>
                <a:gd name="T68" fmla="*/ 567 w 567"/>
                <a:gd name="T69" fmla="*/ 275 h 571"/>
                <a:gd name="T70" fmla="*/ 285 w 567"/>
                <a:gd name="T71" fmla="*/ 355 h 571"/>
                <a:gd name="T72" fmla="*/ 285 w 567"/>
                <a:gd name="T73" fmla="*/ 215 h 571"/>
                <a:gd name="T74" fmla="*/ 285 w 567"/>
                <a:gd name="T75" fmla="*/ 355 h 57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567" h="571">
                  <a:moveTo>
                    <a:pt x="565" y="260"/>
                  </a:moveTo>
                  <a:cubicBezTo>
                    <a:pt x="566" y="250"/>
                    <a:pt x="557" y="241"/>
                    <a:pt x="548" y="239"/>
                  </a:cubicBezTo>
                  <a:cubicBezTo>
                    <a:pt x="537" y="236"/>
                    <a:pt x="526" y="232"/>
                    <a:pt x="515" y="229"/>
                  </a:cubicBezTo>
                  <a:cubicBezTo>
                    <a:pt x="506" y="227"/>
                    <a:pt x="499" y="219"/>
                    <a:pt x="495" y="210"/>
                  </a:cubicBezTo>
                  <a:cubicBezTo>
                    <a:pt x="492" y="202"/>
                    <a:pt x="489" y="193"/>
                    <a:pt x="486" y="186"/>
                  </a:cubicBezTo>
                  <a:cubicBezTo>
                    <a:pt x="480" y="177"/>
                    <a:pt x="480" y="170"/>
                    <a:pt x="485" y="162"/>
                  </a:cubicBezTo>
                  <a:cubicBezTo>
                    <a:pt x="490" y="153"/>
                    <a:pt x="495" y="145"/>
                    <a:pt x="499" y="137"/>
                  </a:cubicBezTo>
                  <a:cubicBezTo>
                    <a:pt x="502" y="131"/>
                    <a:pt x="506" y="126"/>
                    <a:pt x="506" y="119"/>
                  </a:cubicBezTo>
                  <a:cubicBezTo>
                    <a:pt x="507" y="106"/>
                    <a:pt x="499" y="98"/>
                    <a:pt x="492" y="91"/>
                  </a:cubicBezTo>
                  <a:cubicBezTo>
                    <a:pt x="484" y="82"/>
                    <a:pt x="474" y="74"/>
                    <a:pt x="465" y="66"/>
                  </a:cubicBezTo>
                  <a:cubicBezTo>
                    <a:pt x="457" y="60"/>
                    <a:pt x="449" y="59"/>
                    <a:pt x="440" y="63"/>
                  </a:cubicBezTo>
                  <a:cubicBezTo>
                    <a:pt x="430" y="68"/>
                    <a:pt x="420" y="74"/>
                    <a:pt x="409" y="79"/>
                  </a:cubicBezTo>
                  <a:cubicBezTo>
                    <a:pt x="401" y="84"/>
                    <a:pt x="392" y="86"/>
                    <a:pt x="383" y="83"/>
                  </a:cubicBezTo>
                  <a:cubicBezTo>
                    <a:pt x="373" y="79"/>
                    <a:pt x="363" y="75"/>
                    <a:pt x="355" y="71"/>
                  </a:cubicBezTo>
                  <a:cubicBezTo>
                    <a:pt x="348" y="67"/>
                    <a:pt x="342" y="61"/>
                    <a:pt x="340" y="54"/>
                  </a:cubicBezTo>
                  <a:cubicBezTo>
                    <a:pt x="336" y="42"/>
                    <a:pt x="333" y="30"/>
                    <a:pt x="330" y="19"/>
                  </a:cubicBezTo>
                  <a:cubicBezTo>
                    <a:pt x="327" y="11"/>
                    <a:pt x="318" y="2"/>
                    <a:pt x="310" y="1"/>
                  </a:cubicBezTo>
                  <a:cubicBezTo>
                    <a:pt x="293" y="0"/>
                    <a:pt x="276" y="0"/>
                    <a:pt x="258" y="1"/>
                  </a:cubicBezTo>
                  <a:cubicBezTo>
                    <a:pt x="249" y="2"/>
                    <a:pt x="240" y="9"/>
                    <a:pt x="238" y="18"/>
                  </a:cubicBezTo>
                  <a:cubicBezTo>
                    <a:pt x="234" y="30"/>
                    <a:pt x="231" y="42"/>
                    <a:pt x="227" y="53"/>
                  </a:cubicBezTo>
                  <a:cubicBezTo>
                    <a:pt x="225" y="61"/>
                    <a:pt x="219" y="68"/>
                    <a:pt x="212" y="71"/>
                  </a:cubicBezTo>
                  <a:cubicBezTo>
                    <a:pt x="204" y="75"/>
                    <a:pt x="195" y="79"/>
                    <a:pt x="186" y="83"/>
                  </a:cubicBezTo>
                  <a:cubicBezTo>
                    <a:pt x="177" y="86"/>
                    <a:pt x="167" y="85"/>
                    <a:pt x="159" y="81"/>
                  </a:cubicBezTo>
                  <a:cubicBezTo>
                    <a:pt x="149" y="76"/>
                    <a:pt x="138" y="69"/>
                    <a:pt x="128" y="64"/>
                  </a:cubicBezTo>
                  <a:cubicBezTo>
                    <a:pt x="120" y="60"/>
                    <a:pt x="110" y="60"/>
                    <a:pt x="103" y="66"/>
                  </a:cubicBezTo>
                  <a:cubicBezTo>
                    <a:pt x="89" y="77"/>
                    <a:pt x="76" y="89"/>
                    <a:pt x="66" y="104"/>
                  </a:cubicBezTo>
                  <a:cubicBezTo>
                    <a:pt x="60" y="111"/>
                    <a:pt x="60" y="120"/>
                    <a:pt x="64" y="129"/>
                  </a:cubicBezTo>
                  <a:cubicBezTo>
                    <a:pt x="69" y="139"/>
                    <a:pt x="75" y="149"/>
                    <a:pt x="81" y="159"/>
                  </a:cubicBezTo>
                  <a:cubicBezTo>
                    <a:pt x="85" y="167"/>
                    <a:pt x="86" y="176"/>
                    <a:pt x="83" y="184"/>
                  </a:cubicBezTo>
                  <a:cubicBezTo>
                    <a:pt x="79" y="193"/>
                    <a:pt x="75" y="204"/>
                    <a:pt x="71" y="214"/>
                  </a:cubicBezTo>
                  <a:cubicBezTo>
                    <a:pt x="67" y="221"/>
                    <a:pt x="62" y="226"/>
                    <a:pt x="54" y="229"/>
                  </a:cubicBezTo>
                  <a:cubicBezTo>
                    <a:pt x="43" y="233"/>
                    <a:pt x="32" y="236"/>
                    <a:pt x="20" y="239"/>
                  </a:cubicBezTo>
                  <a:cubicBezTo>
                    <a:pt x="11" y="241"/>
                    <a:pt x="3" y="249"/>
                    <a:pt x="1" y="260"/>
                  </a:cubicBezTo>
                  <a:cubicBezTo>
                    <a:pt x="0" y="277"/>
                    <a:pt x="1" y="295"/>
                    <a:pt x="2" y="312"/>
                  </a:cubicBezTo>
                  <a:cubicBezTo>
                    <a:pt x="3" y="322"/>
                    <a:pt x="10" y="328"/>
                    <a:pt x="18" y="331"/>
                  </a:cubicBezTo>
                  <a:cubicBezTo>
                    <a:pt x="29" y="335"/>
                    <a:pt x="39" y="338"/>
                    <a:pt x="50" y="341"/>
                  </a:cubicBezTo>
                  <a:cubicBezTo>
                    <a:pt x="60" y="344"/>
                    <a:pt x="67" y="350"/>
                    <a:pt x="71" y="360"/>
                  </a:cubicBezTo>
                  <a:cubicBezTo>
                    <a:pt x="75" y="369"/>
                    <a:pt x="79" y="378"/>
                    <a:pt x="82" y="387"/>
                  </a:cubicBezTo>
                  <a:cubicBezTo>
                    <a:pt x="84" y="391"/>
                    <a:pt x="88" y="395"/>
                    <a:pt x="85" y="400"/>
                  </a:cubicBezTo>
                  <a:cubicBezTo>
                    <a:pt x="85" y="403"/>
                    <a:pt x="84" y="405"/>
                    <a:pt x="82" y="408"/>
                  </a:cubicBezTo>
                  <a:cubicBezTo>
                    <a:pt x="77" y="419"/>
                    <a:pt x="71" y="429"/>
                    <a:pt x="65" y="440"/>
                  </a:cubicBezTo>
                  <a:cubicBezTo>
                    <a:pt x="60" y="452"/>
                    <a:pt x="60" y="461"/>
                    <a:pt x="68" y="470"/>
                  </a:cubicBezTo>
                  <a:cubicBezTo>
                    <a:pt x="75" y="477"/>
                    <a:pt x="81" y="484"/>
                    <a:pt x="87" y="490"/>
                  </a:cubicBezTo>
                  <a:cubicBezTo>
                    <a:pt x="93" y="495"/>
                    <a:pt x="97" y="500"/>
                    <a:pt x="103" y="505"/>
                  </a:cubicBezTo>
                  <a:cubicBezTo>
                    <a:pt x="110" y="512"/>
                    <a:pt x="119" y="511"/>
                    <a:pt x="127" y="508"/>
                  </a:cubicBezTo>
                  <a:cubicBezTo>
                    <a:pt x="136" y="503"/>
                    <a:pt x="145" y="498"/>
                    <a:pt x="153" y="494"/>
                  </a:cubicBezTo>
                  <a:cubicBezTo>
                    <a:pt x="163" y="487"/>
                    <a:pt x="173" y="485"/>
                    <a:pt x="184" y="489"/>
                  </a:cubicBezTo>
                  <a:cubicBezTo>
                    <a:pt x="193" y="493"/>
                    <a:pt x="201" y="496"/>
                    <a:pt x="210" y="500"/>
                  </a:cubicBezTo>
                  <a:cubicBezTo>
                    <a:pt x="218" y="503"/>
                    <a:pt x="225" y="509"/>
                    <a:pt x="229" y="518"/>
                  </a:cubicBezTo>
                  <a:cubicBezTo>
                    <a:pt x="232" y="529"/>
                    <a:pt x="235" y="540"/>
                    <a:pt x="238" y="551"/>
                  </a:cubicBezTo>
                  <a:cubicBezTo>
                    <a:pt x="240" y="559"/>
                    <a:pt x="244" y="565"/>
                    <a:pt x="252" y="568"/>
                  </a:cubicBezTo>
                  <a:cubicBezTo>
                    <a:pt x="259" y="570"/>
                    <a:pt x="266" y="570"/>
                    <a:pt x="273" y="571"/>
                  </a:cubicBezTo>
                  <a:cubicBezTo>
                    <a:pt x="285" y="571"/>
                    <a:pt x="298" y="569"/>
                    <a:pt x="310" y="569"/>
                  </a:cubicBezTo>
                  <a:cubicBezTo>
                    <a:pt x="319" y="569"/>
                    <a:pt x="328" y="559"/>
                    <a:pt x="330" y="551"/>
                  </a:cubicBezTo>
                  <a:cubicBezTo>
                    <a:pt x="332" y="541"/>
                    <a:pt x="336" y="530"/>
                    <a:pt x="339" y="520"/>
                  </a:cubicBezTo>
                  <a:cubicBezTo>
                    <a:pt x="342" y="512"/>
                    <a:pt x="348" y="505"/>
                    <a:pt x="356" y="501"/>
                  </a:cubicBezTo>
                  <a:cubicBezTo>
                    <a:pt x="365" y="497"/>
                    <a:pt x="374" y="494"/>
                    <a:pt x="383" y="490"/>
                  </a:cubicBezTo>
                  <a:cubicBezTo>
                    <a:pt x="390" y="486"/>
                    <a:pt x="398" y="486"/>
                    <a:pt x="405" y="489"/>
                  </a:cubicBezTo>
                  <a:cubicBezTo>
                    <a:pt x="414" y="493"/>
                    <a:pt x="422" y="498"/>
                    <a:pt x="430" y="502"/>
                  </a:cubicBezTo>
                  <a:cubicBezTo>
                    <a:pt x="437" y="505"/>
                    <a:pt x="444" y="511"/>
                    <a:pt x="452" y="509"/>
                  </a:cubicBezTo>
                  <a:cubicBezTo>
                    <a:pt x="457" y="509"/>
                    <a:pt x="462" y="507"/>
                    <a:pt x="466" y="504"/>
                  </a:cubicBezTo>
                  <a:cubicBezTo>
                    <a:pt x="479" y="493"/>
                    <a:pt x="490" y="481"/>
                    <a:pt x="501" y="468"/>
                  </a:cubicBezTo>
                  <a:cubicBezTo>
                    <a:pt x="508" y="460"/>
                    <a:pt x="508" y="452"/>
                    <a:pt x="504" y="442"/>
                  </a:cubicBezTo>
                  <a:cubicBezTo>
                    <a:pt x="499" y="434"/>
                    <a:pt x="495" y="425"/>
                    <a:pt x="490" y="417"/>
                  </a:cubicBezTo>
                  <a:cubicBezTo>
                    <a:pt x="483" y="405"/>
                    <a:pt x="482" y="393"/>
                    <a:pt x="488" y="380"/>
                  </a:cubicBezTo>
                  <a:cubicBezTo>
                    <a:pt x="490" y="376"/>
                    <a:pt x="493" y="371"/>
                    <a:pt x="495" y="364"/>
                  </a:cubicBezTo>
                  <a:cubicBezTo>
                    <a:pt x="499" y="354"/>
                    <a:pt x="504" y="345"/>
                    <a:pt x="515" y="341"/>
                  </a:cubicBezTo>
                  <a:cubicBezTo>
                    <a:pt x="526" y="338"/>
                    <a:pt x="537" y="334"/>
                    <a:pt x="548" y="331"/>
                  </a:cubicBezTo>
                  <a:cubicBezTo>
                    <a:pt x="556" y="329"/>
                    <a:pt x="565" y="320"/>
                    <a:pt x="565" y="312"/>
                  </a:cubicBezTo>
                  <a:cubicBezTo>
                    <a:pt x="566" y="300"/>
                    <a:pt x="567" y="287"/>
                    <a:pt x="567" y="275"/>
                  </a:cubicBezTo>
                  <a:cubicBezTo>
                    <a:pt x="567" y="269"/>
                    <a:pt x="565" y="264"/>
                    <a:pt x="565" y="260"/>
                  </a:cubicBezTo>
                  <a:close/>
                  <a:moveTo>
                    <a:pt x="285" y="355"/>
                  </a:moveTo>
                  <a:cubicBezTo>
                    <a:pt x="246" y="355"/>
                    <a:pt x="215" y="324"/>
                    <a:pt x="215" y="285"/>
                  </a:cubicBezTo>
                  <a:cubicBezTo>
                    <a:pt x="215" y="246"/>
                    <a:pt x="246" y="215"/>
                    <a:pt x="285" y="215"/>
                  </a:cubicBezTo>
                  <a:cubicBezTo>
                    <a:pt x="324" y="215"/>
                    <a:pt x="355" y="246"/>
                    <a:pt x="355" y="285"/>
                  </a:cubicBezTo>
                  <a:cubicBezTo>
                    <a:pt x="355" y="324"/>
                    <a:pt x="324" y="355"/>
                    <a:pt x="285" y="355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srgbClr val="282F39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99037293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>
            <a:extLst>
              <a:ext uri="{FF2B5EF4-FFF2-40B4-BE49-F238E27FC236}">
                <a16:creationId xmlns:a16="http://schemas.microsoft.com/office/drawing/2014/main" id="{6699AC3C-FE44-4341-B799-F20DE8937C2B}"/>
              </a:ext>
            </a:extLst>
          </p:cNvPr>
          <p:cNvSpPr txBox="1"/>
          <p:nvPr/>
        </p:nvSpPr>
        <p:spPr>
          <a:xfrm>
            <a:off x="567816" y="332035"/>
            <a:ext cx="10764138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>
              <a:defRPr/>
            </a:pPr>
            <a:r>
              <a:rPr lang="kk-KZ" sz="5000" i="1" dirty="0">
                <a:latin typeface="Noto Sans" panose="020B0502040504020204" pitchFamily="34"/>
                <a:ea typeface="Noto Sans" panose="020B0502040504020204" pitchFamily="34"/>
                <a:cs typeface="Noto Sans" panose="020B0502040504020204" pitchFamily="34"/>
              </a:rPr>
              <a:t>Қашықтықтан оқыту ерекшеліктер</a:t>
            </a:r>
            <a:r>
              <a:rPr lang="kk-KZ" sz="5000" dirty="0">
                <a:latin typeface="Noto Sans" panose="020B0502040504020204" pitchFamily="34"/>
                <a:ea typeface="Noto Sans" panose="020B0502040504020204" pitchFamily="34"/>
                <a:cs typeface="Noto Sans" panose="020B0502040504020204" pitchFamily="34"/>
              </a:rPr>
              <a:t>і</a:t>
            </a:r>
            <a:endParaRPr lang="ru-RU" sz="5000" dirty="0">
              <a:latin typeface="Noto Sans" panose="020B0502040504020204" pitchFamily="34"/>
              <a:ea typeface="Noto Sans" panose="020B0502040504020204" pitchFamily="34"/>
              <a:cs typeface="Noto Sans" panose="020B0502040504020204" pitchFamily="34"/>
            </a:endParaRPr>
          </a:p>
        </p:txBody>
      </p:sp>
      <p:sp>
        <p:nvSpPr>
          <p:cNvPr id="107" name="Oval 106">
            <a:extLst>
              <a:ext uri="{FF2B5EF4-FFF2-40B4-BE49-F238E27FC236}">
                <a16:creationId xmlns:a16="http://schemas.microsoft.com/office/drawing/2014/main" id="{79E344B5-0EEC-44C3-86CA-E51665796601}"/>
              </a:ext>
            </a:extLst>
          </p:cNvPr>
          <p:cNvSpPr/>
          <p:nvPr/>
        </p:nvSpPr>
        <p:spPr>
          <a:xfrm>
            <a:off x="11512283" y="243039"/>
            <a:ext cx="451117" cy="451117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rtlCol="0" anchor="ctr">
            <a:noAutofit/>
          </a:bodyPr>
          <a:lstStyle/>
          <a:p>
            <a:pPr algn="ctr"/>
            <a:r>
              <a:rPr lang="en-GB">
                <a:latin typeface="Noto Sans" panose="020B0502040504020204" pitchFamily="34"/>
                <a:ea typeface="Noto Sans" panose="020B0502040504020204" pitchFamily="34"/>
                <a:cs typeface="Noto Sans" panose="020B0502040504020204" pitchFamily="34"/>
              </a:rPr>
              <a:t>2</a:t>
            </a:r>
            <a:endParaRPr lang="en-GB" dirty="0">
              <a:latin typeface="Noto Sans" panose="020B0502040504020204" pitchFamily="34"/>
              <a:ea typeface="Noto Sans" panose="020B0502040504020204" pitchFamily="34"/>
              <a:cs typeface="Noto Sans" panose="020B0502040504020204" pitchFamily="34"/>
            </a:endParaRPr>
          </a:p>
        </p:txBody>
      </p:sp>
      <p:grpSp>
        <p:nvGrpSpPr>
          <p:cNvPr id="10" name="Group 9">
            <a:extLst>
              <a:ext uri="{FF2B5EF4-FFF2-40B4-BE49-F238E27FC236}">
                <a16:creationId xmlns:a16="http://schemas.microsoft.com/office/drawing/2014/main" id="{21AEDD45-DD85-40AB-9DE8-2F0387EBA92A}"/>
              </a:ext>
            </a:extLst>
          </p:cNvPr>
          <p:cNvGrpSpPr/>
          <p:nvPr/>
        </p:nvGrpSpPr>
        <p:grpSpPr>
          <a:xfrm>
            <a:off x="567816" y="1214023"/>
            <a:ext cx="7884735" cy="5015745"/>
            <a:chOff x="3499602" y="892022"/>
            <a:chExt cx="6063498" cy="5196833"/>
          </a:xfrm>
        </p:grpSpPr>
        <p:grpSp>
          <p:nvGrpSpPr>
            <p:cNvPr id="6" name="Group 5">
              <a:extLst>
                <a:ext uri="{FF2B5EF4-FFF2-40B4-BE49-F238E27FC236}">
                  <a16:creationId xmlns:a16="http://schemas.microsoft.com/office/drawing/2014/main" id="{10EBBFD5-EBD6-4708-AB44-A1136232A89C}"/>
                </a:ext>
              </a:extLst>
            </p:cNvPr>
            <p:cNvGrpSpPr/>
            <p:nvPr/>
          </p:nvGrpSpPr>
          <p:grpSpPr>
            <a:xfrm>
              <a:off x="4927600" y="1734221"/>
              <a:ext cx="4635500" cy="3495330"/>
              <a:chOff x="3670300" y="1193809"/>
              <a:chExt cx="5842000" cy="4405074"/>
            </a:xfrm>
          </p:grpSpPr>
          <p:sp>
            <p:nvSpPr>
              <p:cNvPr id="4" name="Arrow: Right 3">
                <a:extLst>
                  <a:ext uri="{FF2B5EF4-FFF2-40B4-BE49-F238E27FC236}">
                    <a16:creationId xmlns:a16="http://schemas.microsoft.com/office/drawing/2014/main" id="{76532D2E-28F1-4BC2-AE52-C5BC82BE89FE}"/>
                  </a:ext>
                </a:extLst>
              </p:cNvPr>
              <p:cNvSpPr/>
              <p:nvPr/>
            </p:nvSpPr>
            <p:spPr>
              <a:xfrm>
                <a:off x="3670300" y="4737109"/>
                <a:ext cx="4025900" cy="861774"/>
              </a:xfrm>
              <a:prstGeom prst="rightArrow">
                <a:avLst>
                  <a:gd name="adj1" fmla="val 58842"/>
                  <a:gd name="adj2" fmla="val 116317"/>
                </a:avLst>
              </a:prstGeom>
              <a:solidFill>
                <a:schemeClr val="accent6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  <p:sp>
            <p:nvSpPr>
              <p:cNvPr id="57" name="Arrow: Right 56">
                <a:extLst>
                  <a:ext uri="{FF2B5EF4-FFF2-40B4-BE49-F238E27FC236}">
                    <a16:creationId xmlns:a16="http://schemas.microsoft.com/office/drawing/2014/main" id="{58FCC6B8-2206-4D6E-8F3D-D8777B942EBD}"/>
                  </a:ext>
                </a:extLst>
              </p:cNvPr>
              <p:cNvSpPr/>
              <p:nvPr/>
            </p:nvSpPr>
            <p:spPr>
              <a:xfrm>
                <a:off x="3670300" y="3848276"/>
                <a:ext cx="4876800" cy="861774"/>
              </a:xfrm>
              <a:prstGeom prst="rightArrow">
                <a:avLst>
                  <a:gd name="adj1" fmla="val 58842"/>
                  <a:gd name="adj2" fmla="val 116317"/>
                </a:avLst>
              </a:prstGeom>
              <a:solidFill>
                <a:schemeClr val="accent5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  <p:sp>
            <p:nvSpPr>
              <p:cNvPr id="59" name="Arrow: Right 58">
                <a:extLst>
                  <a:ext uri="{FF2B5EF4-FFF2-40B4-BE49-F238E27FC236}">
                    <a16:creationId xmlns:a16="http://schemas.microsoft.com/office/drawing/2014/main" id="{F0D3F3AB-A8CC-4E1B-88E8-840EE2D3095F}"/>
                  </a:ext>
                </a:extLst>
              </p:cNvPr>
              <p:cNvSpPr/>
              <p:nvPr/>
            </p:nvSpPr>
            <p:spPr>
              <a:xfrm>
                <a:off x="3670300" y="2959443"/>
                <a:ext cx="5842000" cy="861774"/>
              </a:xfrm>
              <a:prstGeom prst="rightArrow">
                <a:avLst>
                  <a:gd name="adj1" fmla="val 58842"/>
                  <a:gd name="adj2" fmla="val 116317"/>
                </a:avLst>
              </a:prstGeom>
              <a:solidFill>
                <a:schemeClr val="accent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  <p:sp>
            <p:nvSpPr>
              <p:cNvPr id="61" name="Arrow: Right 60">
                <a:extLst>
                  <a:ext uri="{FF2B5EF4-FFF2-40B4-BE49-F238E27FC236}">
                    <a16:creationId xmlns:a16="http://schemas.microsoft.com/office/drawing/2014/main" id="{E71A99ED-7640-4BC4-A3C0-EBB7DB5457FD}"/>
                  </a:ext>
                </a:extLst>
              </p:cNvPr>
              <p:cNvSpPr/>
              <p:nvPr/>
            </p:nvSpPr>
            <p:spPr>
              <a:xfrm>
                <a:off x="3670300" y="2070276"/>
                <a:ext cx="4876800" cy="861774"/>
              </a:xfrm>
              <a:prstGeom prst="rightArrow">
                <a:avLst>
                  <a:gd name="adj1" fmla="val 58842"/>
                  <a:gd name="adj2" fmla="val 116317"/>
                </a:avLst>
              </a:prstGeom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62" name="Arrow: Right 61">
                <a:extLst>
                  <a:ext uri="{FF2B5EF4-FFF2-40B4-BE49-F238E27FC236}">
                    <a16:creationId xmlns:a16="http://schemas.microsoft.com/office/drawing/2014/main" id="{D48D62AF-0F8C-4D54-9D60-82ABEF8584C1}"/>
                  </a:ext>
                </a:extLst>
              </p:cNvPr>
              <p:cNvSpPr/>
              <p:nvPr/>
            </p:nvSpPr>
            <p:spPr>
              <a:xfrm>
                <a:off x="3670300" y="1193809"/>
                <a:ext cx="4025900" cy="861774"/>
              </a:xfrm>
              <a:prstGeom prst="rightArrow">
                <a:avLst>
                  <a:gd name="adj1" fmla="val 58842"/>
                  <a:gd name="adj2" fmla="val 116317"/>
                </a:avLst>
              </a:prstGeom>
              <a:solidFill>
                <a:schemeClr val="accent4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</p:grpSp>
        <p:sp>
          <p:nvSpPr>
            <p:cNvPr id="7" name="Trapezoid 6">
              <a:extLst>
                <a:ext uri="{FF2B5EF4-FFF2-40B4-BE49-F238E27FC236}">
                  <a16:creationId xmlns:a16="http://schemas.microsoft.com/office/drawing/2014/main" id="{3312DC26-F8F9-4D73-A94C-3E5EA19E81F3}"/>
                </a:ext>
              </a:extLst>
            </p:cNvPr>
            <p:cNvSpPr/>
            <p:nvPr/>
          </p:nvSpPr>
          <p:spPr>
            <a:xfrm rot="5400000">
              <a:off x="3826171" y="2775247"/>
              <a:ext cx="797719" cy="1405138"/>
            </a:xfrm>
            <a:prstGeom prst="trapezoid">
              <a:avLst/>
            </a:prstGeom>
            <a:solidFill>
              <a:schemeClr val="accent2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66" name="Trapezoid 65">
              <a:extLst>
                <a:ext uri="{FF2B5EF4-FFF2-40B4-BE49-F238E27FC236}">
                  <a16:creationId xmlns:a16="http://schemas.microsoft.com/office/drawing/2014/main" id="{D6DBD494-3EB0-4EFB-9727-50E8CCBC05BC}"/>
                </a:ext>
              </a:extLst>
            </p:cNvPr>
            <p:cNvSpPr/>
            <p:nvPr/>
          </p:nvSpPr>
          <p:spPr>
            <a:xfrm rot="5400000">
              <a:off x="3803966" y="1852573"/>
              <a:ext cx="849749" cy="1397518"/>
            </a:xfrm>
            <a:custGeom>
              <a:avLst/>
              <a:gdLst>
                <a:gd name="connsiteX0" fmla="*/ 0 w 797719"/>
                <a:gd name="connsiteY0" fmla="*/ 1405138 h 1405138"/>
                <a:gd name="connsiteX1" fmla="*/ 199430 w 797719"/>
                <a:gd name="connsiteY1" fmla="*/ 0 h 1405138"/>
                <a:gd name="connsiteX2" fmla="*/ 598289 w 797719"/>
                <a:gd name="connsiteY2" fmla="*/ 0 h 1405138"/>
                <a:gd name="connsiteX3" fmla="*/ 797719 w 797719"/>
                <a:gd name="connsiteY3" fmla="*/ 1405138 h 1405138"/>
                <a:gd name="connsiteX4" fmla="*/ 0 w 797719"/>
                <a:gd name="connsiteY4" fmla="*/ 1405138 h 1405138"/>
                <a:gd name="connsiteX0" fmla="*/ 0 w 598289"/>
                <a:gd name="connsiteY0" fmla="*/ 1405138 h 1405138"/>
                <a:gd name="connsiteX1" fmla="*/ 199430 w 598289"/>
                <a:gd name="connsiteY1" fmla="*/ 0 h 1405138"/>
                <a:gd name="connsiteX2" fmla="*/ 598289 w 598289"/>
                <a:gd name="connsiteY2" fmla="*/ 0 h 1405138"/>
                <a:gd name="connsiteX3" fmla="*/ 508161 w 598289"/>
                <a:gd name="connsiteY3" fmla="*/ 1397518 h 1405138"/>
                <a:gd name="connsiteX4" fmla="*/ 0 w 598289"/>
                <a:gd name="connsiteY4" fmla="*/ 1405138 h 1405138"/>
                <a:gd name="connsiteX0" fmla="*/ 0 w 743069"/>
                <a:gd name="connsiteY0" fmla="*/ 1405138 h 1405138"/>
                <a:gd name="connsiteX1" fmla="*/ 344210 w 743069"/>
                <a:gd name="connsiteY1" fmla="*/ 0 h 1405138"/>
                <a:gd name="connsiteX2" fmla="*/ 743069 w 743069"/>
                <a:gd name="connsiteY2" fmla="*/ 0 h 1405138"/>
                <a:gd name="connsiteX3" fmla="*/ 652941 w 743069"/>
                <a:gd name="connsiteY3" fmla="*/ 1397518 h 1405138"/>
                <a:gd name="connsiteX4" fmla="*/ 0 w 743069"/>
                <a:gd name="connsiteY4" fmla="*/ 1405138 h 1405138"/>
                <a:gd name="connsiteX0" fmla="*/ 0 w 849749"/>
                <a:gd name="connsiteY0" fmla="*/ 1389898 h 1397518"/>
                <a:gd name="connsiteX1" fmla="*/ 450890 w 849749"/>
                <a:gd name="connsiteY1" fmla="*/ 0 h 1397518"/>
                <a:gd name="connsiteX2" fmla="*/ 849749 w 849749"/>
                <a:gd name="connsiteY2" fmla="*/ 0 h 1397518"/>
                <a:gd name="connsiteX3" fmla="*/ 759621 w 849749"/>
                <a:gd name="connsiteY3" fmla="*/ 1397518 h 1397518"/>
                <a:gd name="connsiteX4" fmla="*/ 0 w 849749"/>
                <a:gd name="connsiteY4" fmla="*/ 1389898 h 139751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849749" h="1397518">
                  <a:moveTo>
                    <a:pt x="0" y="1389898"/>
                  </a:moveTo>
                  <a:lnTo>
                    <a:pt x="450890" y="0"/>
                  </a:lnTo>
                  <a:lnTo>
                    <a:pt x="849749" y="0"/>
                  </a:lnTo>
                  <a:lnTo>
                    <a:pt x="759621" y="1397518"/>
                  </a:lnTo>
                  <a:lnTo>
                    <a:pt x="0" y="1389898"/>
                  </a:ln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7" name="Trapezoid 65">
              <a:extLst>
                <a:ext uri="{FF2B5EF4-FFF2-40B4-BE49-F238E27FC236}">
                  <a16:creationId xmlns:a16="http://schemas.microsoft.com/office/drawing/2014/main" id="{7AD68979-8C0C-444E-8E82-A081683EECDC}"/>
                </a:ext>
              </a:extLst>
            </p:cNvPr>
            <p:cNvSpPr/>
            <p:nvPr/>
          </p:nvSpPr>
          <p:spPr>
            <a:xfrm rot="5400000">
              <a:off x="3522028" y="869596"/>
              <a:ext cx="1383145" cy="1427998"/>
            </a:xfrm>
            <a:custGeom>
              <a:avLst/>
              <a:gdLst>
                <a:gd name="connsiteX0" fmla="*/ 0 w 797719"/>
                <a:gd name="connsiteY0" fmla="*/ 1405138 h 1405138"/>
                <a:gd name="connsiteX1" fmla="*/ 199430 w 797719"/>
                <a:gd name="connsiteY1" fmla="*/ 0 h 1405138"/>
                <a:gd name="connsiteX2" fmla="*/ 598289 w 797719"/>
                <a:gd name="connsiteY2" fmla="*/ 0 h 1405138"/>
                <a:gd name="connsiteX3" fmla="*/ 797719 w 797719"/>
                <a:gd name="connsiteY3" fmla="*/ 1405138 h 1405138"/>
                <a:gd name="connsiteX4" fmla="*/ 0 w 797719"/>
                <a:gd name="connsiteY4" fmla="*/ 1405138 h 1405138"/>
                <a:gd name="connsiteX0" fmla="*/ 0 w 598289"/>
                <a:gd name="connsiteY0" fmla="*/ 1405138 h 1405138"/>
                <a:gd name="connsiteX1" fmla="*/ 199430 w 598289"/>
                <a:gd name="connsiteY1" fmla="*/ 0 h 1405138"/>
                <a:gd name="connsiteX2" fmla="*/ 598289 w 598289"/>
                <a:gd name="connsiteY2" fmla="*/ 0 h 1405138"/>
                <a:gd name="connsiteX3" fmla="*/ 508161 w 598289"/>
                <a:gd name="connsiteY3" fmla="*/ 1397518 h 1405138"/>
                <a:gd name="connsiteX4" fmla="*/ 0 w 598289"/>
                <a:gd name="connsiteY4" fmla="*/ 1405138 h 1405138"/>
                <a:gd name="connsiteX0" fmla="*/ 0 w 743069"/>
                <a:gd name="connsiteY0" fmla="*/ 1405138 h 1405138"/>
                <a:gd name="connsiteX1" fmla="*/ 344210 w 743069"/>
                <a:gd name="connsiteY1" fmla="*/ 0 h 1405138"/>
                <a:gd name="connsiteX2" fmla="*/ 743069 w 743069"/>
                <a:gd name="connsiteY2" fmla="*/ 0 h 1405138"/>
                <a:gd name="connsiteX3" fmla="*/ 652941 w 743069"/>
                <a:gd name="connsiteY3" fmla="*/ 1397518 h 1405138"/>
                <a:gd name="connsiteX4" fmla="*/ 0 w 743069"/>
                <a:gd name="connsiteY4" fmla="*/ 1405138 h 1405138"/>
                <a:gd name="connsiteX0" fmla="*/ 0 w 743069"/>
                <a:gd name="connsiteY0" fmla="*/ 1405138 h 1405138"/>
                <a:gd name="connsiteX1" fmla="*/ 344210 w 743069"/>
                <a:gd name="connsiteY1" fmla="*/ 0 h 1405138"/>
                <a:gd name="connsiteX2" fmla="*/ 743069 w 743069"/>
                <a:gd name="connsiteY2" fmla="*/ 0 h 1405138"/>
                <a:gd name="connsiteX3" fmla="*/ 492924 w 743069"/>
                <a:gd name="connsiteY3" fmla="*/ 1405138 h 1405138"/>
                <a:gd name="connsiteX4" fmla="*/ 0 w 743069"/>
                <a:gd name="connsiteY4" fmla="*/ 1405138 h 1405138"/>
                <a:gd name="connsiteX0" fmla="*/ 0 w 1070727"/>
                <a:gd name="connsiteY0" fmla="*/ 1405138 h 1405138"/>
                <a:gd name="connsiteX1" fmla="*/ 671868 w 1070727"/>
                <a:gd name="connsiteY1" fmla="*/ 0 h 1405138"/>
                <a:gd name="connsiteX2" fmla="*/ 1070727 w 1070727"/>
                <a:gd name="connsiteY2" fmla="*/ 0 h 1405138"/>
                <a:gd name="connsiteX3" fmla="*/ 820582 w 1070727"/>
                <a:gd name="connsiteY3" fmla="*/ 1405138 h 1405138"/>
                <a:gd name="connsiteX4" fmla="*/ 0 w 1070727"/>
                <a:gd name="connsiteY4" fmla="*/ 1405138 h 1405138"/>
                <a:gd name="connsiteX0" fmla="*/ 0 w 1070727"/>
                <a:gd name="connsiteY0" fmla="*/ 1405138 h 1412758"/>
                <a:gd name="connsiteX1" fmla="*/ 671868 w 1070727"/>
                <a:gd name="connsiteY1" fmla="*/ 0 h 1412758"/>
                <a:gd name="connsiteX2" fmla="*/ 1070727 w 1070727"/>
                <a:gd name="connsiteY2" fmla="*/ 0 h 1412758"/>
                <a:gd name="connsiteX3" fmla="*/ 614845 w 1070727"/>
                <a:gd name="connsiteY3" fmla="*/ 1412758 h 1412758"/>
                <a:gd name="connsiteX4" fmla="*/ 0 w 1070727"/>
                <a:gd name="connsiteY4" fmla="*/ 1405138 h 1412758"/>
                <a:gd name="connsiteX0" fmla="*/ 0 w 1383145"/>
                <a:gd name="connsiteY0" fmla="*/ 1427998 h 1427998"/>
                <a:gd name="connsiteX1" fmla="*/ 984286 w 1383145"/>
                <a:gd name="connsiteY1" fmla="*/ 0 h 1427998"/>
                <a:gd name="connsiteX2" fmla="*/ 1383145 w 1383145"/>
                <a:gd name="connsiteY2" fmla="*/ 0 h 1427998"/>
                <a:gd name="connsiteX3" fmla="*/ 927263 w 1383145"/>
                <a:gd name="connsiteY3" fmla="*/ 1412758 h 1427998"/>
                <a:gd name="connsiteX4" fmla="*/ 0 w 1383145"/>
                <a:gd name="connsiteY4" fmla="*/ 1427998 h 14279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383145" h="1427998">
                  <a:moveTo>
                    <a:pt x="0" y="1427998"/>
                  </a:moveTo>
                  <a:lnTo>
                    <a:pt x="984286" y="0"/>
                  </a:lnTo>
                  <a:lnTo>
                    <a:pt x="1383145" y="0"/>
                  </a:lnTo>
                  <a:lnTo>
                    <a:pt x="927263" y="1412758"/>
                  </a:lnTo>
                  <a:lnTo>
                    <a:pt x="0" y="1427998"/>
                  </a:lnTo>
                  <a:close/>
                </a:path>
              </a:pathLst>
            </a:custGeom>
            <a:solidFill>
              <a:schemeClr val="accent4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5" name="Trapezoid 65">
              <a:extLst>
                <a:ext uri="{FF2B5EF4-FFF2-40B4-BE49-F238E27FC236}">
                  <a16:creationId xmlns:a16="http://schemas.microsoft.com/office/drawing/2014/main" id="{7697DEA5-C0D6-42BF-BA23-2321F6B15B85}"/>
                </a:ext>
              </a:extLst>
            </p:cNvPr>
            <p:cNvSpPr/>
            <p:nvPr/>
          </p:nvSpPr>
          <p:spPr>
            <a:xfrm rot="5400000" flipH="1">
              <a:off x="3793598" y="3714223"/>
              <a:ext cx="870486" cy="1397518"/>
            </a:xfrm>
            <a:custGeom>
              <a:avLst/>
              <a:gdLst>
                <a:gd name="connsiteX0" fmla="*/ 0 w 797719"/>
                <a:gd name="connsiteY0" fmla="*/ 1405138 h 1405138"/>
                <a:gd name="connsiteX1" fmla="*/ 199430 w 797719"/>
                <a:gd name="connsiteY1" fmla="*/ 0 h 1405138"/>
                <a:gd name="connsiteX2" fmla="*/ 598289 w 797719"/>
                <a:gd name="connsiteY2" fmla="*/ 0 h 1405138"/>
                <a:gd name="connsiteX3" fmla="*/ 797719 w 797719"/>
                <a:gd name="connsiteY3" fmla="*/ 1405138 h 1405138"/>
                <a:gd name="connsiteX4" fmla="*/ 0 w 797719"/>
                <a:gd name="connsiteY4" fmla="*/ 1405138 h 1405138"/>
                <a:gd name="connsiteX0" fmla="*/ 0 w 598289"/>
                <a:gd name="connsiteY0" fmla="*/ 1405138 h 1405138"/>
                <a:gd name="connsiteX1" fmla="*/ 199430 w 598289"/>
                <a:gd name="connsiteY1" fmla="*/ 0 h 1405138"/>
                <a:gd name="connsiteX2" fmla="*/ 598289 w 598289"/>
                <a:gd name="connsiteY2" fmla="*/ 0 h 1405138"/>
                <a:gd name="connsiteX3" fmla="*/ 508161 w 598289"/>
                <a:gd name="connsiteY3" fmla="*/ 1397518 h 1405138"/>
                <a:gd name="connsiteX4" fmla="*/ 0 w 598289"/>
                <a:gd name="connsiteY4" fmla="*/ 1405138 h 1405138"/>
                <a:gd name="connsiteX0" fmla="*/ 0 w 743069"/>
                <a:gd name="connsiteY0" fmla="*/ 1405138 h 1405138"/>
                <a:gd name="connsiteX1" fmla="*/ 344210 w 743069"/>
                <a:gd name="connsiteY1" fmla="*/ 0 h 1405138"/>
                <a:gd name="connsiteX2" fmla="*/ 743069 w 743069"/>
                <a:gd name="connsiteY2" fmla="*/ 0 h 1405138"/>
                <a:gd name="connsiteX3" fmla="*/ 652941 w 743069"/>
                <a:gd name="connsiteY3" fmla="*/ 1397518 h 1405138"/>
                <a:gd name="connsiteX4" fmla="*/ 0 w 743069"/>
                <a:gd name="connsiteY4" fmla="*/ 1405138 h 1405138"/>
                <a:gd name="connsiteX0" fmla="*/ 0 w 849749"/>
                <a:gd name="connsiteY0" fmla="*/ 1389898 h 1397518"/>
                <a:gd name="connsiteX1" fmla="*/ 450890 w 849749"/>
                <a:gd name="connsiteY1" fmla="*/ 0 h 1397518"/>
                <a:gd name="connsiteX2" fmla="*/ 849749 w 849749"/>
                <a:gd name="connsiteY2" fmla="*/ 0 h 1397518"/>
                <a:gd name="connsiteX3" fmla="*/ 759621 w 849749"/>
                <a:gd name="connsiteY3" fmla="*/ 1397518 h 1397518"/>
                <a:gd name="connsiteX4" fmla="*/ 0 w 849749"/>
                <a:gd name="connsiteY4" fmla="*/ 1389898 h 139751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849749" h="1397518">
                  <a:moveTo>
                    <a:pt x="0" y="1389898"/>
                  </a:moveTo>
                  <a:lnTo>
                    <a:pt x="450890" y="0"/>
                  </a:lnTo>
                  <a:lnTo>
                    <a:pt x="849749" y="0"/>
                  </a:lnTo>
                  <a:lnTo>
                    <a:pt x="759621" y="1397518"/>
                  </a:lnTo>
                  <a:lnTo>
                    <a:pt x="0" y="1389898"/>
                  </a:lnTo>
                  <a:close/>
                </a:path>
              </a:pathLst>
            </a:custGeom>
            <a:solidFill>
              <a:schemeClr val="accent5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96" name="Trapezoid 65">
              <a:extLst>
                <a:ext uri="{FF2B5EF4-FFF2-40B4-BE49-F238E27FC236}">
                  <a16:creationId xmlns:a16="http://schemas.microsoft.com/office/drawing/2014/main" id="{52EFAE30-D862-4E0B-B0E4-3A2DD4943524}"/>
                </a:ext>
              </a:extLst>
            </p:cNvPr>
            <p:cNvSpPr/>
            <p:nvPr/>
          </p:nvSpPr>
          <p:spPr>
            <a:xfrm rot="5400000" flipH="1">
              <a:off x="3511891" y="4673146"/>
              <a:ext cx="1403420" cy="1427998"/>
            </a:xfrm>
            <a:custGeom>
              <a:avLst/>
              <a:gdLst>
                <a:gd name="connsiteX0" fmla="*/ 0 w 797719"/>
                <a:gd name="connsiteY0" fmla="*/ 1405138 h 1405138"/>
                <a:gd name="connsiteX1" fmla="*/ 199430 w 797719"/>
                <a:gd name="connsiteY1" fmla="*/ 0 h 1405138"/>
                <a:gd name="connsiteX2" fmla="*/ 598289 w 797719"/>
                <a:gd name="connsiteY2" fmla="*/ 0 h 1405138"/>
                <a:gd name="connsiteX3" fmla="*/ 797719 w 797719"/>
                <a:gd name="connsiteY3" fmla="*/ 1405138 h 1405138"/>
                <a:gd name="connsiteX4" fmla="*/ 0 w 797719"/>
                <a:gd name="connsiteY4" fmla="*/ 1405138 h 1405138"/>
                <a:gd name="connsiteX0" fmla="*/ 0 w 598289"/>
                <a:gd name="connsiteY0" fmla="*/ 1405138 h 1405138"/>
                <a:gd name="connsiteX1" fmla="*/ 199430 w 598289"/>
                <a:gd name="connsiteY1" fmla="*/ 0 h 1405138"/>
                <a:gd name="connsiteX2" fmla="*/ 598289 w 598289"/>
                <a:gd name="connsiteY2" fmla="*/ 0 h 1405138"/>
                <a:gd name="connsiteX3" fmla="*/ 508161 w 598289"/>
                <a:gd name="connsiteY3" fmla="*/ 1397518 h 1405138"/>
                <a:gd name="connsiteX4" fmla="*/ 0 w 598289"/>
                <a:gd name="connsiteY4" fmla="*/ 1405138 h 1405138"/>
                <a:gd name="connsiteX0" fmla="*/ 0 w 743069"/>
                <a:gd name="connsiteY0" fmla="*/ 1405138 h 1405138"/>
                <a:gd name="connsiteX1" fmla="*/ 344210 w 743069"/>
                <a:gd name="connsiteY1" fmla="*/ 0 h 1405138"/>
                <a:gd name="connsiteX2" fmla="*/ 743069 w 743069"/>
                <a:gd name="connsiteY2" fmla="*/ 0 h 1405138"/>
                <a:gd name="connsiteX3" fmla="*/ 652941 w 743069"/>
                <a:gd name="connsiteY3" fmla="*/ 1397518 h 1405138"/>
                <a:gd name="connsiteX4" fmla="*/ 0 w 743069"/>
                <a:gd name="connsiteY4" fmla="*/ 1405138 h 1405138"/>
                <a:gd name="connsiteX0" fmla="*/ 0 w 743069"/>
                <a:gd name="connsiteY0" fmla="*/ 1405138 h 1405138"/>
                <a:gd name="connsiteX1" fmla="*/ 344210 w 743069"/>
                <a:gd name="connsiteY1" fmla="*/ 0 h 1405138"/>
                <a:gd name="connsiteX2" fmla="*/ 743069 w 743069"/>
                <a:gd name="connsiteY2" fmla="*/ 0 h 1405138"/>
                <a:gd name="connsiteX3" fmla="*/ 492924 w 743069"/>
                <a:gd name="connsiteY3" fmla="*/ 1405138 h 1405138"/>
                <a:gd name="connsiteX4" fmla="*/ 0 w 743069"/>
                <a:gd name="connsiteY4" fmla="*/ 1405138 h 1405138"/>
                <a:gd name="connsiteX0" fmla="*/ 0 w 1070727"/>
                <a:gd name="connsiteY0" fmla="*/ 1405138 h 1405138"/>
                <a:gd name="connsiteX1" fmla="*/ 671868 w 1070727"/>
                <a:gd name="connsiteY1" fmla="*/ 0 h 1405138"/>
                <a:gd name="connsiteX2" fmla="*/ 1070727 w 1070727"/>
                <a:gd name="connsiteY2" fmla="*/ 0 h 1405138"/>
                <a:gd name="connsiteX3" fmla="*/ 820582 w 1070727"/>
                <a:gd name="connsiteY3" fmla="*/ 1405138 h 1405138"/>
                <a:gd name="connsiteX4" fmla="*/ 0 w 1070727"/>
                <a:gd name="connsiteY4" fmla="*/ 1405138 h 1405138"/>
                <a:gd name="connsiteX0" fmla="*/ 0 w 1070727"/>
                <a:gd name="connsiteY0" fmla="*/ 1405138 h 1412758"/>
                <a:gd name="connsiteX1" fmla="*/ 671868 w 1070727"/>
                <a:gd name="connsiteY1" fmla="*/ 0 h 1412758"/>
                <a:gd name="connsiteX2" fmla="*/ 1070727 w 1070727"/>
                <a:gd name="connsiteY2" fmla="*/ 0 h 1412758"/>
                <a:gd name="connsiteX3" fmla="*/ 614845 w 1070727"/>
                <a:gd name="connsiteY3" fmla="*/ 1412758 h 1412758"/>
                <a:gd name="connsiteX4" fmla="*/ 0 w 1070727"/>
                <a:gd name="connsiteY4" fmla="*/ 1405138 h 1412758"/>
                <a:gd name="connsiteX0" fmla="*/ 0 w 1383145"/>
                <a:gd name="connsiteY0" fmla="*/ 1427998 h 1427998"/>
                <a:gd name="connsiteX1" fmla="*/ 984286 w 1383145"/>
                <a:gd name="connsiteY1" fmla="*/ 0 h 1427998"/>
                <a:gd name="connsiteX2" fmla="*/ 1383145 w 1383145"/>
                <a:gd name="connsiteY2" fmla="*/ 0 h 1427998"/>
                <a:gd name="connsiteX3" fmla="*/ 927263 w 1383145"/>
                <a:gd name="connsiteY3" fmla="*/ 1412758 h 1427998"/>
                <a:gd name="connsiteX4" fmla="*/ 0 w 1383145"/>
                <a:gd name="connsiteY4" fmla="*/ 1427998 h 14279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383145" h="1427998">
                  <a:moveTo>
                    <a:pt x="0" y="1427998"/>
                  </a:moveTo>
                  <a:lnTo>
                    <a:pt x="984286" y="0"/>
                  </a:lnTo>
                  <a:lnTo>
                    <a:pt x="1383145" y="0"/>
                  </a:lnTo>
                  <a:lnTo>
                    <a:pt x="927263" y="1412758"/>
                  </a:lnTo>
                  <a:lnTo>
                    <a:pt x="0" y="1427998"/>
                  </a:lnTo>
                  <a:close/>
                </a:path>
              </a:pathLst>
            </a:custGeom>
            <a:solidFill>
              <a:schemeClr val="accent6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</p:grpSp>
      <p:sp>
        <p:nvSpPr>
          <p:cNvPr id="98" name="TextBox 97">
            <a:extLst>
              <a:ext uri="{FF2B5EF4-FFF2-40B4-BE49-F238E27FC236}">
                <a16:creationId xmlns:a16="http://schemas.microsoft.com/office/drawing/2014/main" id="{31B93B06-8C99-46C2-B428-FDF40C6922BB}"/>
              </a:ext>
            </a:extLst>
          </p:cNvPr>
          <p:cNvSpPr txBox="1"/>
          <p:nvPr/>
        </p:nvSpPr>
        <p:spPr>
          <a:xfrm>
            <a:off x="6479570" y="1188595"/>
            <a:ext cx="497826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>
              <a:defRPr/>
            </a:pPr>
            <a:r>
              <a:rPr lang="kk-KZ" sz="1600" dirty="0">
                <a:solidFill>
                  <a:srgbClr val="00000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Жеке адамның үздіксіз әлеуметтену мүмкіндігі;</a:t>
            </a:r>
            <a:br>
              <a:rPr lang="kk-KZ" sz="1600" dirty="0">
                <a:solidFill>
                  <a:srgbClr val="00000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kk-KZ" sz="1600" dirty="0">
                <a:solidFill>
                  <a:srgbClr val="00000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- Икемділік (оқытудың уақыты, орны, көлемі және қимылы бойынша)</a:t>
            </a:r>
            <a:endParaRPr kumimoji="0" lang="en-GB" sz="1500" b="0" i="0" u="none" strike="noStrike" kern="1200" cap="none" spc="0" normalizeH="0" baseline="0" noProof="0" dirty="0">
              <a:ln>
                <a:noFill/>
              </a:ln>
              <a:effectLst/>
              <a:uLnTx/>
              <a:uFillTx/>
              <a:latin typeface="Noto Sans" panose="020B0502040504020204" pitchFamily="34"/>
              <a:ea typeface="Noto Sans" panose="020B0502040504020204" pitchFamily="34"/>
              <a:cs typeface="Noto Sans" panose="020B0502040504020204" pitchFamily="34"/>
            </a:endParaRPr>
          </a:p>
        </p:txBody>
      </p:sp>
      <p:sp>
        <p:nvSpPr>
          <p:cNvPr id="99" name="TextBox 98">
            <a:extLst>
              <a:ext uri="{FF2B5EF4-FFF2-40B4-BE49-F238E27FC236}">
                <a16:creationId xmlns:a16="http://schemas.microsoft.com/office/drawing/2014/main" id="{41ADBD3A-84E3-4932-8AD5-F362F92EB7EA}"/>
              </a:ext>
            </a:extLst>
          </p:cNvPr>
          <p:cNvSpPr txBox="1"/>
          <p:nvPr/>
        </p:nvSpPr>
        <p:spPr>
          <a:xfrm>
            <a:off x="7428262" y="2096818"/>
            <a:ext cx="4678018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just">
              <a:defRPr/>
            </a:pPr>
            <a:r>
              <a:rPr lang="kk-KZ" sz="1600" dirty="0">
                <a:solidFill>
                  <a:srgbClr val="00000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- Жеке оқу жоспарын қолдану мүмкіндігі;</a:t>
            </a:r>
            <a:br>
              <a:rPr lang="kk-KZ" sz="1600" dirty="0">
                <a:solidFill>
                  <a:srgbClr val="00000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kk-KZ" sz="1600" dirty="0">
                <a:solidFill>
                  <a:srgbClr val="00000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- Оқу ақпаратына қол жеткізу, оны жедел жаңарту;</a:t>
            </a:r>
            <a:br>
              <a:rPr lang="kk-KZ" sz="1600" dirty="0">
                <a:solidFill>
                  <a:srgbClr val="00000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kk-KZ" sz="1600" dirty="0">
                <a:solidFill>
                  <a:srgbClr val="00000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- Экономикалық (оқу алаңы, транспорты, техникалық құралдардың шығынын қысқарту есебінен)</a:t>
            </a:r>
            <a:endParaRPr kumimoji="0" lang="en-GB" sz="1500" b="0" i="0" u="none" strike="noStrike" kern="1200" cap="none" spc="0" normalizeH="0" baseline="0" noProof="0" dirty="0">
              <a:ln>
                <a:noFill/>
              </a:ln>
              <a:effectLst/>
              <a:uLnTx/>
              <a:uFillTx/>
              <a:latin typeface="Noto Sans" panose="020B0502040504020204" pitchFamily="34"/>
              <a:ea typeface="Noto Sans" panose="020B0502040504020204" pitchFamily="34"/>
              <a:cs typeface="Noto Sans" panose="020B0502040504020204" pitchFamily="34"/>
            </a:endParaRPr>
          </a:p>
        </p:txBody>
      </p:sp>
      <p:sp>
        <p:nvSpPr>
          <p:cNvPr id="100" name="TextBox 99">
            <a:extLst>
              <a:ext uri="{FF2B5EF4-FFF2-40B4-BE49-F238E27FC236}">
                <a16:creationId xmlns:a16="http://schemas.microsoft.com/office/drawing/2014/main" id="{9142CC93-2C12-4B8A-AC5A-B133F8DC039C}"/>
              </a:ext>
            </a:extLst>
          </p:cNvPr>
          <p:cNvSpPr txBox="1"/>
          <p:nvPr/>
        </p:nvSpPr>
        <p:spPr>
          <a:xfrm>
            <a:off x="8483893" y="3502958"/>
            <a:ext cx="3479507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just">
              <a:defRPr/>
            </a:pPr>
            <a:r>
              <a:rPr lang="kk-KZ" sz="1600" dirty="0">
                <a:solidFill>
                  <a:srgbClr val="00000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-Оқып үйренушілердің  әлеуметтік құқығының теңдігі (олардың тұратын жерлері мен денсаулық жағдайына қарамастан)</a:t>
            </a:r>
            <a:endParaRPr kumimoji="0" lang="en-GB" sz="1500" b="0" i="0" u="none" strike="noStrike" kern="1200" cap="none" spc="0" normalizeH="0" baseline="0" noProof="0" dirty="0">
              <a:ln>
                <a:noFill/>
              </a:ln>
              <a:effectLst/>
              <a:uLnTx/>
              <a:uFillTx/>
              <a:latin typeface="Noto Sans" panose="020B0502040504020204" pitchFamily="34"/>
              <a:ea typeface="Noto Sans" panose="020B0502040504020204" pitchFamily="34"/>
              <a:cs typeface="Noto Sans" panose="020B0502040504020204" pitchFamily="34"/>
            </a:endParaRPr>
          </a:p>
        </p:txBody>
      </p:sp>
      <p:sp>
        <p:nvSpPr>
          <p:cNvPr id="101" name="TextBox 100">
            <a:extLst>
              <a:ext uri="{FF2B5EF4-FFF2-40B4-BE49-F238E27FC236}">
                <a16:creationId xmlns:a16="http://schemas.microsoft.com/office/drawing/2014/main" id="{DE463CD5-7FFE-4056-9899-2D572034EFDD}"/>
              </a:ext>
            </a:extLst>
          </p:cNvPr>
          <p:cNvSpPr txBox="1"/>
          <p:nvPr/>
        </p:nvSpPr>
        <p:spPr>
          <a:xfrm>
            <a:off x="7646504" y="4739981"/>
            <a:ext cx="346034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just">
              <a:defRPr/>
            </a:pPr>
            <a:r>
              <a:rPr lang="kk-KZ" sz="1600" dirty="0">
                <a:solidFill>
                  <a:srgbClr val="00000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-Барлық елдегі ақпараттық – оқыту ресурстарының шығысы мен кірісі;</a:t>
            </a:r>
            <a:endParaRPr kumimoji="0" lang="en-GB" sz="1500" b="0" i="0" u="none" strike="noStrike" kern="1200" cap="none" spc="0" normalizeH="0" baseline="0" noProof="0" dirty="0">
              <a:ln>
                <a:noFill/>
              </a:ln>
              <a:effectLst/>
              <a:uLnTx/>
              <a:uFillTx/>
              <a:latin typeface="Noto Sans" panose="020B0502040504020204" pitchFamily="34"/>
              <a:ea typeface="Noto Sans" panose="020B0502040504020204" pitchFamily="34"/>
              <a:cs typeface="Noto Sans" panose="020B0502040504020204" pitchFamily="34"/>
            </a:endParaRPr>
          </a:p>
        </p:txBody>
      </p:sp>
      <p:sp>
        <p:nvSpPr>
          <p:cNvPr id="102" name="TextBox 101">
            <a:extLst>
              <a:ext uri="{FF2B5EF4-FFF2-40B4-BE49-F238E27FC236}">
                <a16:creationId xmlns:a16="http://schemas.microsoft.com/office/drawing/2014/main" id="{EE3CCF2F-1300-4B70-9868-A6B65A9B9635}"/>
              </a:ext>
            </a:extLst>
          </p:cNvPr>
          <p:cNvSpPr txBox="1"/>
          <p:nvPr/>
        </p:nvSpPr>
        <p:spPr>
          <a:xfrm>
            <a:off x="6360363" y="5487109"/>
            <a:ext cx="5263821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>
              <a:defRPr/>
            </a:pPr>
            <a:r>
              <a:rPr lang="kk-KZ" sz="1600" dirty="0">
                <a:solidFill>
                  <a:srgbClr val="00000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- Материалдарды көбейту мәселелерінің жоқтығы, оларды тарату ыңғайлылығы;</a:t>
            </a:r>
            <a:br>
              <a:rPr lang="kk-KZ" sz="1600" dirty="0">
                <a:solidFill>
                  <a:srgbClr val="00000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kk-KZ" sz="1600" dirty="0">
                <a:solidFill>
                  <a:srgbClr val="00000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- Оқып  үйренушілердің өз-өзіне бақылау жасауын қамтамасыз ету.</a:t>
            </a:r>
            <a:endParaRPr kumimoji="0" lang="en-GB" sz="1500" b="0" i="0" u="none" strike="noStrike" kern="1200" cap="none" spc="0" normalizeH="0" baseline="0" noProof="0" dirty="0">
              <a:ln>
                <a:noFill/>
              </a:ln>
              <a:effectLst/>
              <a:uLnTx/>
              <a:uFillTx/>
              <a:latin typeface="Noto Sans" panose="020B0502040504020204" pitchFamily="34"/>
              <a:ea typeface="Noto Sans" panose="020B0502040504020204" pitchFamily="34"/>
              <a:cs typeface="Noto Sans" panose="020B0502040504020204" pitchFamily="34"/>
            </a:endParaRPr>
          </a:p>
        </p:txBody>
      </p:sp>
    </p:spTree>
    <p:extLst>
      <p:ext uri="{BB962C8B-B14F-4D97-AF65-F5344CB8AC3E}">
        <p14:creationId xmlns:p14="http://schemas.microsoft.com/office/powerpoint/2010/main" val="324261415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одзаголовок 6">
            <a:extLst>
              <a:ext uri="{FF2B5EF4-FFF2-40B4-BE49-F238E27FC236}">
                <a16:creationId xmlns:a16="http://schemas.microsoft.com/office/drawing/2014/main" id="{B72EAABE-037F-415B-90F2-39C002DE37C7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5406888" y="679174"/>
            <a:ext cx="6453808" cy="5499652"/>
          </a:xfrm>
        </p:spPr>
        <p:txBody>
          <a:bodyPr>
            <a:normAutofit lnSpcReduction="10000"/>
          </a:bodyPr>
          <a:lstStyle/>
          <a:p>
            <a:r>
              <a:rPr lang="kk-KZ" b="1" dirty="0"/>
              <a:t>Мұғалім үшін</a:t>
            </a:r>
            <a:r>
              <a:rPr lang="kk-KZ" dirty="0"/>
              <a:t>:</a:t>
            </a:r>
          </a:p>
          <a:p>
            <a:pPr algn="l"/>
            <a:r>
              <a:rPr lang="kk-KZ" dirty="0"/>
              <a:t>               Видеосабақтар, арнайы дайындалған түрлі деңгейдегі тапсырмалар, білім беру платформалары мұғалімнің жұмысын жеңілдетіп, көмекші құрал бола алады  </a:t>
            </a:r>
          </a:p>
          <a:p>
            <a:pPr algn="l"/>
            <a:r>
              <a:rPr lang="kk-KZ" dirty="0"/>
              <a:t>                                </a:t>
            </a:r>
            <a:r>
              <a:rPr lang="ru-RU" b="1" dirty="0" err="1"/>
              <a:t>Оқушы</a:t>
            </a:r>
            <a:r>
              <a:rPr lang="ru-RU" b="1" dirty="0"/>
              <a:t> </a:t>
            </a:r>
            <a:r>
              <a:rPr lang="ru-RU" b="1" dirty="0" err="1"/>
              <a:t>үшін</a:t>
            </a:r>
            <a:r>
              <a:rPr lang="ru-RU" dirty="0"/>
              <a:t>:</a:t>
            </a:r>
          </a:p>
          <a:p>
            <a:pPr algn="l"/>
            <a:r>
              <a:rPr lang="kk-KZ" dirty="0"/>
              <a:t> </a:t>
            </a:r>
            <a:r>
              <a:rPr lang="ru-RU" dirty="0"/>
              <a:t>               </a:t>
            </a:r>
            <a:r>
              <a:rPr lang="kk-KZ" dirty="0">
                <a:latin typeface="Calibri" panose="020F0502020204030204" pitchFamily="34" charset="0"/>
                <a:cs typeface="Times New Roman" panose="02020603050405020304" pitchFamily="18" charset="0"/>
              </a:rPr>
              <a:t>Қ</a:t>
            </a:r>
            <a:r>
              <a:rPr lang="kk-KZ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ашықтықтан оқу оқушының</a:t>
            </a:r>
          </a:p>
          <a:p>
            <a:pPr marL="342900" indent="-342900" algn="l">
              <a:buFont typeface="Wingdings" panose="05000000000000000000" pitchFamily="2" charset="2"/>
              <a:buChar char="ü"/>
            </a:pPr>
            <a:r>
              <a:rPr lang="kk-KZ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өз бетінше білім алуына,</a:t>
            </a:r>
          </a:p>
          <a:p>
            <a:pPr marL="342900" indent="-342900" algn="l">
              <a:buFont typeface="Wingdings" panose="05000000000000000000" pitchFamily="2" charset="2"/>
              <a:buChar char="ü"/>
            </a:pPr>
            <a:r>
              <a:rPr lang="kk-KZ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уақытын жүйелеуге</a:t>
            </a:r>
          </a:p>
          <a:p>
            <a:pPr marL="342900" indent="-342900" algn="l">
              <a:buFont typeface="Wingdings" panose="05000000000000000000" pitchFamily="2" charset="2"/>
              <a:buChar char="ü"/>
            </a:pPr>
            <a:r>
              <a:rPr lang="kk-KZ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ізденіп үйренуіне ықпал етеді. Ал бұл дағдылар оқушы бойында қалыптаспаса, болашақта бәсекеге қабілетті бола алмайды. Білім алуға мотивациясы жоғары оқушы үшін қашықтықтан оқу - таптырмас мүмкіндік, шексіз білім теңізі.</a:t>
            </a:r>
            <a:endParaRPr lang="kk-KZ" dirty="0"/>
          </a:p>
        </p:txBody>
      </p:sp>
      <p:pic>
        <p:nvPicPr>
          <p:cNvPr id="5" name="Объект 4">
            <a:extLst>
              <a:ext uri="{FF2B5EF4-FFF2-40B4-BE49-F238E27FC236}">
                <a16:creationId xmlns:a16="http://schemas.microsoft.com/office/drawing/2014/main" id="{18D32C6A-2DB0-4B2E-B77A-E7C224438693}"/>
              </a:ext>
            </a:extLst>
          </p:cNvPr>
          <p:cNvPicPr>
            <a:picLocks noGrp="1" noChangeAspect="1"/>
          </p:cNvPicPr>
          <p:nvPr>
            <p:ph idx="4294967295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3863" y="1026180"/>
            <a:ext cx="5153025" cy="4805639"/>
          </a:xfrm>
        </p:spPr>
      </p:pic>
      <p:sp>
        <p:nvSpPr>
          <p:cNvPr id="8" name="Звезда: 5 точек 7">
            <a:extLst>
              <a:ext uri="{FF2B5EF4-FFF2-40B4-BE49-F238E27FC236}">
                <a16:creationId xmlns:a16="http://schemas.microsoft.com/office/drawing/2014/main" id="{B0DBED39-1243-42F7-A6FD-B707CB9545D6}"/>
              </a:ext>
            </a:extLst>
          </p:cNvPr>
          <p:cNvSpPr/>
          <p:nvPr/>
        </p:nvSpPr>
        <p:spPr>
          <a:xfrm>
            <a:off x="5645426" y="719654"/>
            <a:ext cx="742122" cy="613051"/>
          </a:xfrm>
          <a:prstGeom prst="star5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" name="Звезда: 5 точек 8">
            <a:extLst>
              <a:ext uri="{FF2B5EF4-FFF2-40B4-BE49-F238E27FC236}">
                <a16:creationId xmlns:a16="http://schemas.microsoft.com/office/drawing/2014/main" id="{63F07509-FDAC-46A7-B81D-E6CA024ED9AD}"/>
              </a:ext>
            </a:extLst>
          </p:cNvPr>
          <p:cNvSpPr/>
          <p:nvPr/>
        </p:nvSpPr>
        <p:spPr>
          <a:xfrm>
            <a:off x="5724939" y="2322443"/>
            <a:ext cx="742122" cy="808382"/>
          </a:xfrm>
          <a:prstGeom prst="star5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96304109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TextBox 35">
            <a:extLst>
              <a:ext uri="{FF2B5EF4-FFF2-40B4-BE49-F238E27FC236}">
                <a16:creationId xmlns:a16="http://schemas.microsoft.com/office/drawing/2014/main" id="{B4598575-E0CD-4B0E-BD87-942520C95E42}"/>
              </a:ext>
            </a:extLst>
          </p:cNvPr>
          <p:cNvSpPr txBox="1"/>
          <p:nvPr/>
        </p:nvSpPr>
        <p:spPr>
          <a:xfrm>
            <a:off x="457200" y="6349245"/>
            <a:ext cx="113665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schemeClr val="bg1">
                    <a:lumMod val="65000"/>
                  </a:schemeClr>
                </a:solidFill>
                <a:effectLst/>
                <a:uLnTx/>
                <a:uFillTx/>
                <a:latin typeface="Noto Sans" panose="020B0502040504020204" pitchFamily="34"/>
                <a:ea typeface="Noto Sans" panose="020B0502040504020204" pitchFamily="34"/>
                <a:cs typeface="Noto Sans" panose="020B0502040504020204" pitchFamily="34"/>
              </a:rPr>
              <a:t>www.yourwebsite.com</a:t>
            </a:r>
          </a:p>
        </p:txBody>
      </p:sp>
      <p:sp>
        <p:nvSpPr>
          <p:cNvPr id="37" name="Oval 36">
            <a:extLst>
              <a:ext uri="{FF2B5EF4-FFF2-40B4-BE49-F238E27FC236}">
                <a16:creationId xmlns:a16="http://schemas.microsoft.com/office/drawing/2014/main" id="{B47E0894-5FF6-4780-839E-0268CFD65858}"/>
              </a:ext>
            </a:extLst>
          </p:cNvPr>
          <p:cNvSpPr/>
          <p:nvPr/>
        </p:nvSpPr>
        <p:spPr>
          <a:xfrm>
            <a:off x="11512283" y="243039"/>
            <a:ext cx="451117" cy="451117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Noto Sans" panose="020B0502040504020204" pitchFamily="34"/>
                <a:ea typeface="Noto Sans" panose="020B0502040504020204" pitchFamily="34"/>
                <a:cs typeface="Noto Sans" panose="020B0502040504020204" pitchFamily="34"/>
              </a:rPr>
              <a:t>2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6699AC3C-FE44-4341-B799-F20DE8937C2B}"/>
              </a:ext>
            </a:extLst>
          </p:cNvPr>
          <p:cNvSpPr txBox="1"/>
          <p:nvPr/>
        </p:nvSpPr>
        <p:spPr>
          <a:xfrm>
            <a:off x="1202749" y="235148"/>
            <a:ext cx="9673702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>
              <a:defRPr/>
            </a:pPr>
            <a:r>
              <a:rPr lang="kk-KZ" sz="3600" b="1" i="1">
                <a:solidFill>
                  <a:srgbClr val="282F39"/>
                </a:solidFill>
                <a:latin typeface="Calibri Light" panose="020F0302020204030204"/>
                <a:ea typeface="+mj-ea"/>
                <a:cs typeface="+mj-cs"/>
              </a:rPr>
              <a:t>Қашықтықтан оқыту кезінде кездескен мәселелер</a:t>
            </a:r>
            <a:endParaRPr kumimoji="0" lang="en-US" sz="5000" b="1" i="0" u="none" strike="noStrike" kern="1200" cap="none" spc="0" normalizeH="0" baseline="0" noProof="0" dirty="0">
              <a:ln>
                <a:noFill/>
              </a:ln>
              <a:effectLst/>
              <a:uLnTx/>
              <a:uFillTx/>
              <a:latin typeface="Noto Sans" panose="020B0502040504020204" pitchFamily="34"/>
              <a:ea typeface="Noto Sans" panose="020B0502040504020204" pitchFamily="34"/>
              <a:cs typeface="Noto Sans" panose="020B0502040504020204" pitchFamily="34"/>
            </a:endParaRPr>
          </a:p>
        </p:txBody>
      </p:sp>
      <p:sp>
        <p:nvSpPr>
          <p:cNvPr id="6" name="Freeform 5">
            <a:extLst>
              <a:ext uri="{FF2B5EF4-FFF2-40B4-BE49-F238E27FC236}">
                <a16:creationId xmlns:a16="http://schemas.microsoft.com/office/drawing/2014/main" id="{5EAD299D-F8C5-4FB9-A8EC-FD578243C338}"/>
              </a:ext>
            </a:extLst>
          </p:cNvPr>
          <p:cNvSpPr>
            <a:spLocks/>
          </p:cNvSpPr>
          <p:nvPr/>
        </p:nvSpPr>
        <p:spPr bwMode="auto">
          <a:xfrm>
            <a:off x="1494849" y="1481776"/>
            <a:ext cx="3387552" cy="4362611"/>
          </a:xfrm>
          <a:custGeom>
            <a:avLst/>
            <a:gdLst>
              <a:gd name="T0" fmla="*/ 1406 w 1411"/>
              <a:gd name="T1" fmla="*/ 919 h 1818"/>
              <a:gd name="T2" fmla="*/ 1378 w 1411"/>
              <a:gd name="T3" fmla="*/ 845 h 1818"/>
              <a:gd name="T4" fmla="*/ 1291 w 1411"/>
              <a:gd name="T5" fmla="*/ 682 h 1818"/>
              <a:gd name="T6" fmla="*/ 1263 w 1411"/>
              <a:gd name="T7" fmla="*/ 591 h 1818"/>
              <a:gd name="T8" fmla="*/ 1248 w 1411"/>
              <a:gd name="T9" fmla="*/ 466 h 1818"/>
              <a:gd name="T10" fmla="*/ 1192 w 1411"/>
              <a:gd name="T11" fmla="*/ 298 h 1818"/>
              <a:gd name="T12" fmla="*/ 1064 w 1411"/>
              <a:gd name="T13" fmla="*/ 135 h 1818"/>
              <a:gd name="T14" fmla="*/ 749 w 1411"/>
              <a:gd name="T15" fmla="*/ 10 h 1818"/>
              <a:gd name="T16" fmla="*/ 573 w 1411"/>
              <a:gd name="T17" fmla="*/ 8 h 1818"/>
              <a:gd name="T18" fmla="*/ 441 w 1411"/>
              <a:gd name="T19" fmla="*/ 25 h 1818"/>
              <a:gd name="T20" fmla="*/ 311 w 1411"/>
              <a:gd name="T21" fmla="*/ 69 h 1818"/>
              <a:gd name="T22" fmla="*/ 163 w 1411"/>
              <a:gd name="T23" fmla="*/ 160 h 1818"/>
              <a:gd name="T24" fmla="*/ 39 w 1411"/>
              <a:gd name="T25" fmla="*/ 351 h 1818"/>
              <a:gd name="T26" fmla="*/ 5 w 1411"/>
              <a:gd name="T27" fmla="*/ 514 h 1818"/>
              <a:gd name="T28" fmla="*/ 23 w 1411"/>
              <a:gd name="T29" fmla="*/ 749 h 1818"/>
              <a:gd name="T30" fmla="*/ 72 w 1411"/>
              <a:gd name="T31" fmla="*/ 899 h 1818"/>
              <a:gd name="T32" fmla="*/ 194 w 1411"/>
              <a:gd name="T33" fmla="*/ 1108 h 1818"/>
              <a:gd name="T34" fmla="*/ 201 w 1411"/>
              <a:gd name="T35" fmla="*/ 1123 h 1818"/>
              <a:gd name="T36" fmla="*/ 204 w 1411"/>
              <a:gd name="T37" fmla="*/ 1215 h 1818"/>
              <a:gd name="T38" fmla="*/ 199 w 1411"/>
              <a:gd name="T39" fmla="*/ 1474 h 1818"/>
              <a:gd name="T40" fmla="*/ 209 w 1411"/>
              <a:gd name="T41" fmla="*/ 1492 h 1818"/>
              <a:gd name="T42" fmla="*/ 334 w 1411"/>
              <a:gd name="T43" fmla="*/ 1551 h 1818"/>
              <a:gd name="T44" fmla="*/ 423 w 1411"/>
              <a:gd name="T45" fmla="*/ 1594 h 1818"/>
              <a:gd name="T46" fmla="*/ 553 w 1411"/>
              <a:gd name="T47" fmla="*/ 1658 h 1818"/>
              <a:gd name="T48" fmla="*/ 680 w 1411"/>
              <a:gd name="T49" fmla="*/ 1719 h 1818"/>
              <a:gd name="T50" fmla="*/ 833 w 1411"/>
              <a:gd name="T51" fmla="*/ 1790 h 1818"/>
              <a:gd name="T52" fmla="*/ 889 w 1411"/>
              <a:gd name="T53" fmla="*/ 1818 h 1818"/>
              <a:gd name="T54" fmla="*/ 955 w 1411"/>
              <a:gd name="T55" fmla="*/ 1431 h 1818"/>
              <a:gd name="T56" fmla="*/ 965 w 1411"/>
              <a:gd name="T57" fmla="*/ 1434 h 1818"/>
              <a:gd name="T58" fmla="*/ 1080 w 1411"/>
              <a:gd name="T59" fmla="*/ 1446 h 1818"/>
              <a:gd name="T60" fmla="*/ 1240 w 1411"/>
              <a:gd name="T61" fmla="*/ 1439 h 1818"/>
              <a:gd name="T62" fmla="*/ 1266 w 1411"/>
              <a:gd name="T63" fmla="*/ 1426 h 1818"/>
              <a:gd name="T64" fmla="*/ 1283 w 1411"/>
              <a:gd name="T65" fmla="*/ 1357 h 1818"/>
              <a:gd name="T66" fmla="*/ 1255 w 1411"/>
              <a:gd name="T67" fmla="*/ 1273 h 1818"/>
              <a:gd name="T68" fmla="*/ 1255 w 1411"/>
              <a:gd name="T69" fmla="*/ 1260 h 1818"/>
              <a:gd name="T70" fmla="*/ 1281 w 1411"/>
              <a:gd name="T71" fmla="*/ 1187 h 1818"/>
              <a:gd name="T72" fmla="*/ 1276 w 1411"/>
              <a:gd name="T73" fmla="*/ 1169 h 1818"/>
              <a:gd name="T74" fmla="*/ 1235 w 1411"/>
              <a:gd name="T75" fmla="*/ 1131 h 1818"/>
              <a:gd name="T76" fmla="*/ 1240 w 1411"/>
              <a:gd name="T77" fmla="*/ 1123 h 1818"/>
              <a:gd name="T78" fmla="*/ 1291 w 1411"/>
              <a:gd name="T79" fmla="*/ 1090 h 1818"/>
              <a:gd name="T80" fmla="*/ 1296 w 1411"/>
              <a:gd name="T81" fmla="*/ 1077 h 1818"/>
              <a:gd name="T82" fmla="*/ 1291 w 1411"/>
              <a:gd name="T83" fmla="*/ 1039 h 1818"/>
              <a:gd name="T84" fmla="*/ 1283 w 1411"/>
              <a:gd name="T85" fmla="*/ 980 h 1818"/>
              <a:gd name="T86" fmla="*/ 1370 w 1411"/>
              <a:gd name="T87" fmla="*/ 970 h 1818"/>
              <a:gd name="T88" fmla="*/ 1406 w 1411"/>
              <a:gd name="T89" fmla="*/ 919 h 181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</a:cxnLst>
            <a:rect l="0" t="0" r="r" b="b"/>
            <a:pathLst>
              <a:path w="1411" h="1818">
                <a:moveTo>
                  <a:pt x="1406" y="919"/>
                </a:moveTo>
                <a:cubicBezTo>
                  <a:pt x="1395" y="894"/>
                  <a:pt x="1390" y="868"/>
                  <a:pt x="1378" y="845"/>
                </a:cubicBezTo>
                <a:cubicBezTo>
                  <a:pt x="1350" y="792"/>
                  <a:pt x="1319" y="738"/>
                  <a:pt x="1291" y="682"/>
                </a:cubicBezTo>
                <a:cubicBezTo>
                  <a:pt x="1276" y="654"/>
                  <a:pt x="1263" y="626"/>
                  <a:pt x="1263" y="591"/>
                </a:cubicBezTo>
                <a:cubicBezTo>
                  <a:pt x="1260" y="550"/>
                  <a:pt x="1255" y="507"/>
                  <a:pt x="1248" y="466"/>
                </a:cubicBezTo>
                <a:cubicBezTo>
                  <a:pt x="1238" y="407"/>
                  <a:pt x="1220" y="351"/>
                  <a:pt x="1192" y="298"/>
                </a:cubicBezTo>
                <a:cubicBezTo>
                  <a:pt x="1161" y="234"/>
                  <a:pt x="1118" y="181"/>
                  <a:pt x="1064" y="135"/>
                </a:cubicBezTo>
                <a:cubicBezTo>
                  <a:pt x="973" y="59"/>
                  <a:pt x="866" y="23"/>
                  <a:pt x="749" y="10"/>
                </a:cubicBezTo>
                <a:cubicBezTo>
                  <a:pt x="690" y="3"/>
                  <a:pt x="632" y="0"/>
                  <a:pt x="573" y="8"/>
                </a:cubicBezTo>
                <a:cubicBezTo>
                  <a:pt x="527" y="13"/>
                  <a:pt x="484" y="15"/>
                  <a:pt x="441" y="25"/>
                </a:cubicBezTo>
                <a:cubicBezTo>
                  <a:pt x="395" y="36"/>
                  <a:pt x="354" y="51"/>
                  <a:pt x="311" y="69"/>
                </a:cubicBezTo>
                <a:cubicBezTo>
                  <a:pt x="255" y="89"/>
                  <a:pt x="207" y="122"/>
                  <a:pt x="163" y="160"/>
                </a:cubicBezTo>
                <a:cubicBezTo>
                  <a:pt x="105" y="214"/>
                  <a:pt x="64" y="278"/>
                  <a:pt x="39" y="351"/>
                </a:cubicBezTo>
                <a:cubicBezTo>
                  <a:pt x="18" y="405"/>
                  <a:pt x="8" y="461"/>
                  <a:pt x="5" y="514"/>
                </a:cubicBezTo>
                <a:cubicBezTo>
                  <a:pt x="0" y="593"/>
                  <a:pt x="5" y="672"/>
                  <a:pt x="23" y="749"/>
                </a:cubicBezTo>
                <a:cubicBezTo>
                  <a:pt x="33" y="800"/>
                  <a:pt x="51" y="850"/>
                  <a:pt x="72" y="899"/>
                </a:cubicBezTo>
                <a:cubicBezTo>
                  <a:pt x="102" y="973"/>
                  <a:pt x="143" y="1044"/>
                  <a:pt x="194" y="1108"/>
                </a:cubicBezTo>
                <a:cubicBezTo>
                  <a:pt x="199" y="1110"/>
                  <a:pt x="201" y="1118"/>
                  <a:pt x="201" y="1123"/>
                </a:cubicBezTo>
                <a:cubicBezTo>
                  <a:pt x="204" y="1153"/>
                  <a:pt x="204" y="1184"/>
                  <a:pt x="204" y="1215"/>
                </a:cubicBezTo>
                <a:cubicBezTo>
                  <a:pt x="204" y="1301"/>
                  <a:pt x="201" y="1388"/>
                  <a:pt x="199" y="1474"/>
                </a:cubicBezTo>
                <a:cubicBezTo>
                  <a:pt x="199" y="1484"/>
                  <a:pt x="199" y="1490"/>
                  <a:pt x="209" y="1492"/>
                </a:cubicBezTo>
                <a:cubicBezTo>
                  <a:pt x="250" y="1512"/>
                  <a:pt x="293" y="1530"/>
                  <a:pt x="334" y="1551"/>
                </a:cubicBezTo>
                <a:cubicBezTo>
                  <a:pt x="364" y="1563"/>
                  <a:pt x="392" y="1581"/>
                  <a:pt x="423" y="1594"/>
                </a:cubicBezTo>
                <a:cubicBezTo>
                  <a:pt x="466" y="1617"/>
                  <a:pt x="509" y="1637"/>
                  <a:pt x="553" y="1658"/>
                </a:cubicBezTo>
                <a:cubicBezTo>
                  <a:pt x="596" y="1678"/>
                  <a:pt x="637" y="1698"/>
                  <a:pt x="680" y="1719"/>
                </a:cubicBezTo>
                <a:cubicBezTo>
                  <a:pt x="731" y="1742"/>
                  <a:pt x="782" y="1767"/>
                  <a:pt x="833" y="1790"/>
                </a:cubicBezTo>
                <a:cubicBezTo>
                  <a:pt x="851" y="1800"/>
                  <a:pt x="868" y="1808"/>
                  <a:pt x="889" y="1818"/>
                </a:cubicBezTo>
                <a:cubicBezTo>
                  <a:pt x="912" y="1688"/>
                  <a:pt x="935" y="1561"/>
                  <a:pt x="955" y="1431"/>
                </a:cubicBezTo>
                <a:cubicBezTo>
                  <a:pt x="960" y="1431"/>
                  <a:pt x="963" y="1431"/>
                  <a:pt x="965" y="1434"/>
                </a:cubicBezTo>
                <a:cubicBezTo>
                  <a:pt x="1003" y="1439"/>
                  <a:pt x="1042" y="1444"/>
                  <a:pt x="1080" y="1446"/>
                </a:cubicBezTo>
                <a:cubicBezTo>
                  <a:pt x="1133" y="1451"/>
                  <a:pt x="1187" y="1451"/>
                  <a:pt x="1240" y="1439"/>
                </a:cubicBezTo>
                <a:cubicBezTo>
                  <a:pt x="1250" y="1436"/>
                  <a:pt x="1258" y="1434"/>
                  <a:pt x="1266" y="1426"/>
                </a:cubicBezTo>
                <a:cubicBezTo>
                  <a:pt x="1286" y="1408"/>
                  <a:pt x="1291" y="1383"/>
                  <a:pt x="1283" y="1357"/>
                </a:cubicBezTo>
                <a:cubicBezTo>
                  <a:pt x="1278" y="1329"/>
                  <a:pt x="1266" y="1301"/>
                  <a:pt x="1255" y="1273"/>
                </a:cubicBezTo>
                <a:cubicBezTo>
                  <a:pt x="1255" y="1268"/>
                  <a:pt x="1255" y="1263"/>
                  <a:pt x="1255" y="1260"/>
                </a:cubicBezTo>
                <a:cubicBezTo>
                  <a:pt x="1263" y="1235"/>
                  <a:pt x="1271" y="1209"/>
                  <a:pt x="1281" y="1187"/>
                </a:cubicBezTo>
                <a:cubicBezTo>
                  <a:pt x="1283" y="1179"/>
                  <a:pt x="1281" y="1174"/>
                  <a:pt x="1276" y="1169"/>
                </a:cubicBezTo>
                <a:cubicBezTo>
                  <a:pt x="1263" y="1156"/>
                  <a:pt x="1248" y="1143"/>
                  <a:pt x="1235" y="1131"/>
                </a:cubicBezTo>
                <a:cubicBezTo>
                  <a:pt x="1238" y="1125"/>
                  <a:pt x="1240" y="1125"/>
                  <a:pt x="1240" y="1123"/>
                </a:cubicBezTo>
                <a:cubicBezTo>
                  <a:pt x="1258" y="1113"/>
                  <a:pt x="1273" y="1100"/>
                  <a:pt x="1291" y="1090"/>
                </a:cubicBezTo>
                <a:cubicBezTo>
                  <a:pt x="1294" y="1087"/>
                  <a:pt x="1296" y="1082"/>
                  <a:pt x="1296" y="1077"/>
                </a:cubicBezTo>
                <a:cubicBezTo>
                  <a:pt x="1296" y="1064"/>
                  <a:pt x="1294" y="1052"/>
                  <a:pt x="1291" y="1039"/>
                </a:cubicBezTo>
                <a:cubicBezTo>
                  <a:pt x="1288" y="1018"/>
                  <a:pt x="1286" y="998"/>
                  <a:pt x="1283" y="980"/>
                </a:cubicBezTo>
                <a:cubicBezTo>
                  <a:pt x="1314" y="975"/>
                  <a:pt x="1342" y="973"/>
                  <a:pt x="1370" y="970"/>
                </a:cubicBezTo>
                <a:cubicBezTo>
                  <a:pt x="1400" y="965"/>
                  <a:pt x="1411" y="950"/>
                  <a:pt x="1406" y="919"/>
                </a:cubicBezTo>
                <a:close/>
              </a:path>
            </a:pathLst>
          </a:custGeom>
          <a:solidFill>
            <a:schemeClr val="tx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282F39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7" name="Speech Bubble: Oval 6">
            <a:extLst>
              <a:ext uri="{FF2B5EF4-FFF2-40B4-BE49-F238E27FC236}">
                <a16:creationId xmlns:a16="http://schemas.microsoft.com/office/drawing/2014/main" id="{E22D8D4A-3FAD-48B2-9019-EF9FC61DE4B8}"/>
              </a:ext>
            </a:extLst>
          </p:cNvPr>
          <p:cNvSpPr/>
          <p:nvPr/>
        </p:nvSpPr>
        <p:spPr>
          <a:xfrm>
            <a:off x="1494850" y="2439909"/>
            <a:ext cx="1268844" cy="569238"/>
          </a:xfrm>
          <a:prstGeom prst="wedgeEllipseCallout">
            <a:avLst>
              <a:gd name="adj1" fmla="val 59610"/>
              <a:gd name="adj2" fmla="val 48759"/>
            </a:avLst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kk-KZ" sz="1400" dirty="0">
                <a:solidFill>
                  <a:srgbClr val="FFFFFF"/>
                </a:solidFill>
                <a:latin typeface="Calibri" panose="020F0502020204030204"/>
              </a:rPr>
              <a:t>Тиімді платформа</a:t>
            </a:r>
            <a:endParaRPr kumimoji="0" lang="en-US" sz="1400" b="0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8" name="Speech Bubble: Oval 7">
            <a:extLst>
              <a:ext uri="{FF2B5EF4-FFF2-40B4-BE49-F238E27FC236}">
                <a16:creationId xmlns:a16="http://schemas.microsoft.com/office/drawing/2014/main" id="{470B5BBE-1CA4-49E7-AAC9-57A5EDABAF8E}"/>
              </a:ext>
            </a:extLst>
          </p:cNvPr>
          <p:cNvSpPr/>
          <p:nvPr/>
        </p:nvSpPr>
        <p:spPr>
          <a:xfrm>
            <a:off x="2319980" y="1772512"/>
            <a:ext cx="1296700" cy="772358"/>
          </a:xfrm>
          <a:prstGeom prst="wedgeEllipseCallout">
            <a:avLst>
              <a:gd name="adj1" fmla="val -4772"/>
              <a:gd name="adj2" fmla="val 83643"/>
            </a:avLst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kk-KZ" sz="18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Мотивация</a:t>
            </a: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9" name="Speech Bubble: Oval 8">
            <a:extLst>
              <a:ext uri="{FF2B5EF4-FFF2-40B4-BE49-F238E27FC236}">
                <a16:creationId xmlns:a16="http://schemas.microsoft.com/office/drawing/2014/main" id="{F56C4F04-A101-479A-80CC-86A8234EAB32}"/>
              </a:ext>
            </a:extLst>
          </p:cNvPr>
          <p:cNvSpPr/>
          <p:nvPr/>
        </p:nvSpPr>
        <p:spPr>
          <a:xfrm>
            <a:off x="3469959" y="2385629"/>
            <a:ext cx="1296700" cy="508068"/>
          </a:xfrm>
          <a:prstGeom prst="wedgeEllipseCallout">
            <a:avLst>
              <a:gd name="adj1" fmla="val -41301"/>
              <a:gd name="adj2" fmla="val 62411"/>
            </a:avLst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kk-KZ" sz="11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Техникалық жағдайлар</a:t>
            </a:r>
            <a:endParaRPr kumimoji="0" lang="en-US" sz="1100" b="0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EA368757-7707-4DC1-A278-2A883D91A6FE}"/>
              </a:ext>
            </a:extLst>
          </p:cNvPr>
          <p:cNvSpPr txBox="1"/>
          <p:nvPr/>
        </p:nvSpPr>
        <p:spPr>
          <a:xfrm>
            <a:off x="7590301" y="1736049"/>
            <a:ext cx="328615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kk-KZ" sz="2000" b="1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Sitka Small" panose="02000505000000020004" pitchFamily="2" charset="0"/>
                <a:ea typeface="Noto Sans" panose="020B0502040504020204" pitchFamily="34"/>
                <a:cs typeface="Noto Sans" panose="020B0502040504020204" pitchFamily="34"/>
              </a:rPr>
              <a:t>Оқушыға мотивация жетіспеушілігі</a:t>
            </a:r>
            <a:endParaRPr kumimoji="0" lang="en-GB" sz="2000" b="1" i="0" u="none" strike="noStrike" kern="1200" cap="none" spc="0" normalizeH="0" baseline="0" noProof="0" dirty="0">
              <a:ln>
                <a:noFill/>
              </a:ln>
              <a:effectLst/>
              <a:uLnTx/>
              <a:uFillTx/>
              <a:latin typeface="Sitka Small" panose="02000505000000020004" pitchFamily="2" charset="0"/>
              <a:ea typeface="Noto Sans" panose="020B0502040504020204" pitchFamily="34"/>
              <a:cs typeface="Noto Sans" panose="020B0502040504020204" pitchFamily="34"/>
            </a:endParaRPr>
          </a:p>
        </p:txBody>
      </p:sp>
      <p:sp>
        <p:nvSpPr>
          <p:cNvPr id="18" name="Speech Bubble: Oval 17">
            <a:extLst>
              <a:ext uri="{FF2B5EF4-FFF2-40B4-BE49-F238E27FC236}">
                <a16:creationId xmlns:a16="http://schemas.microsoft.com/office/drawing/2014/main" id="{86031E9A-4B17-4740-883B-FF62CFF39F18}"/>
              </a:ext>
            </a:extLst>
          </p:cNvPr>
          <p:cNvSpPr/>
          <p:nvPr/>
        </p:nvSpPr>
        <p:spPr>
          <a:xfrm>
            <a:off x="6393399" y="1720031"/>
            <a:ext cx="917131" cy="678754"/>
          </a:xfrm>
          <a:prstGeom prst="wedgeEllipseCallout">
            <a:avLst>
              <a:gd name="adj1" fmla="val 49372"/>
              <a:gd name="adj2" fmla="val 65696"/>
            </a:avLst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30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9813FCA6-E47B-4726-8C81-819B9601BE72}"/>
              </a:ext>
            </a:extLst>
          </p:cNvPr>
          <p:cNvSpPr txBox="1"/>
          <p:nvPr/>
        </p:nvSpPr>
        <p:spPr>
          <a:xfrm>
            <a:off x="7590302" y="3120349"/>
            <a:ext cx="2777018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kk-KZ" sz="2000" b="1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Sitka Small" panose="02000505000000020004" pitchFamily="2" charset="0"/>
                <a:ea typeface="Noto Sans" panose="020B0502040504020204" pitchFamily="34"/>
                <a:cs typeface="Noto Sans" panose="020B0502040504020204" pitchFamily="34"/>
              </a:rPr>
              <a:t>Қандай платформалар тиімді екені жөнінде</a:t>
            </a:r>
            <a:endParaRPr kumimoji="0" lang="en-GB" sz="2000" b="1" u="none" strike="noStrike" kern="1200" cap="none" spc="0" normalizeH="0" baseline="0" noProof="0" dirty="0">
              <a:ln>
                <a:noFill/>
              </a:ln>
              <a:effectLst/>
              <a:uLnTx/>
              <a:uFillTx/>
              <a:latin typeface="Sitka Small" panose="02000505000000020004" pitchFamily="2" charset="0"/>
              <a:ea typeface="Noto Sans" panose="020B0502040504020204" pitchFamily="34"/>
              <a:cs typeface="Noto Sans" panose="020B0502040504020204" pitchFamily="34"/>
            </a:endParaRPr>
          </a:p>
        </p:txBody>
      </p:sp>
      <p:sp>
        <p:nvSpPr>
          <p:cNvPr id="20" name="Speech Bubble: Oval 19">
            <a:extLst>
              <a:ext uri="{FF2B5EF4-FFF2-40B4-BE49-F238E27FC236}">
                <a16:creationId xmlns:a16="http://schemas.microsoft.com/office/drawing/2014/main" id="{858A9569-B6F2-457C-898F-A677827898FA}"/>
              </a:ext>
            </a:extLst>
          </p:cNvPr>
          <p:cNvSpPr/>
          <p:nvPr/>
        </p:nvSpPr>
        <p:spPr>
          <a:xfrm>
            <a:off x="6393399" y="3104331"/>
            <a:ext cx="917131" cy="678754"/>
          </a:xfrm>
          <a:prstGeom prst="wedgeEllipseCallout">
            <a:avLst>
              <a:gd name="adj1" fmla="val 49372"/>
              <a:gd name="adj2" fmla="val 65696"/>
            </a:avLst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30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0DB8634B-915B-4197-8E34-D9C620C88901}"/>
              </a:ext>
            </a:extLst>
          </p:cNvPr>
          <p:cNvSpPr txBox="1"/>
          <p:nvPr/>
        </p:nvSpPr>
        <p:spPr>
          <a:xfrm>
            <a:off x="7590302" y="4479249"/>
            <a:ext cx="277701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kk-KZ" sz="2000" b="1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Sitka Small" panose="02000505000000020004" pitchFamily="2" charset="0"/>
                <a:ea typeface="Noto Sans" panose="020B0502040504020204" pitchFamily="34"/>
                <a:cs typeface="Noto Sans" panose="020B0502040504020204" pitchFamily="34"/>
              </a:rPr>
              <a:t>Техникалық жағдайлар</a:t>
            </a:r>
            <a:endParaRPr kumimoji="0" lang="en-GB" sz="2000" b="1" i="0" u="none" strike="noStrike" kern="1200" cap="none" spc="0" normalizeH="0" baseline="0" noProof="0" dirty="0">
              <a:ln>
                <a:noFill/>
              </a:ln>
              <a:effectLst/>
              <a:uLnTx/>
              <a:uFillTx/>
              <a:latin typeface="Sitka Small" panose="02000505000000020004" pitchFamily="2" charset="0"/>
              <a:ea typeface="Noto Sans" panose="020B0502040504020204" pitchFamily="34"/>
              <a:cs typeface="Noto Sans" panose="020B0502040504020204" pitchFamily="34"/>
            </a:endParaRPr>
          </a:p>
        </p:txBody>
      </p:sp>
      <p:sp>
        <p:nvSpPr>
          <p:cNvPr id="22" name="Speech Bubble: Oval 21">
            <a:extLst>
              <a:ext uri="{FF2B5EF4-FFF2-40B4-BE49-F238E27FC236}">
                <a16:creationId xmlns:a16="http://schemas.microsoft.com/office/drawing/2014/main" id="{BB934584-7A00-4B10-81F5-BADCAF30B5A0}"/>
              </a:ext>
            </a:extLst>
          </p:cNvPr>
          <p:cNvSpPr/>
          <p:nvPr/>
        </p:nvSpPr>
        <p:spPr>
          <a:xfrm>
            <a:off x="6393399" y="4463231"/>
            <a:ext cx="917131" cy="678754"/>
          </a:xfrm>
          <a:prstGeom prst="wedgeEllipseCallout">
            <a:avLst>
              <a:gd name="adj1" fmla="val 49372"/>
              <a:gd name="adj2" fmla="val 65696"/>
            </a:avLst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30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8F553344-68DA-4D26-9BC9-88A1D1AC6B50}"/>
              </a:ext>
            </a:extLst>
          </p:cNvPr>
          <p:cNvSpPr txBox="1"/>
          <p:nvPr/>
        </p:nvSpPr>
        <p:spPr>
          <a:xfrm>
            <a:off x="6525965" y="1782409"/>
            <a:ext cx="702798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0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Open Sans" panose="020B0606030504020204" pitchFamily="34" charset="0"/>
                <a:ea typeface="+mn-ea"/>
                <a:cs typeface="+mn-cs"/>
              </a:rPr>
              <a:t>01</a:t>
            </a:r>
            <a:endParaRPr kumimoji="0" lang="en-GB" sz="3000" b="1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Noto Sans" panose="020B0502040504020204" pitchFamily="34"/>
              <a:ea typeface="Noto Sans" panose="020B0502040504020204" pitchFamily="34"/>
              <a:cs typeface="Noto Sans" panose="020B0502040504020204" pitchFamily="34"/>
            </a:endParaRPr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18E69980-312B-40E0-84D5-F08D6A751689}"/>
              </a:ext>
            </a:extLst>
          </p:cNvPr>
          <p:cNvSpPr txBox="1"/>
          <p:nvPr/>
        </p:nvSpPr>
        <p:spPr>
          <a:xfrm>
            <a:off x="6525965" y="3141309"/>
            <a:ext cx="702798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0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Open Sans" panose="020B0606030504020204" pitchFamily="34" charset="0"/>
                <a:ea typeface="+mn-ea"/>
                <a:cs typeface="+mn-cs"/>
              </a:rPr>
              <a:t>02</a:t>
            </a:r>
            <a:endParaRPr kumimoji="0" lang="en-GB" sz="3000" b="1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Noto Sans" panose="020B0502040504020204" pitchFamily="34"/>
              <a:ea typeface="Noto Sans" panose="020B0502040504020204" pitchFamily="34"/>
              <a:cs typeface="Noto Sans" panose="020B0502040504020204" pitchFamily="34"/>
            </a:endParaRP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3F7550AA-05BF-4871-96BF-F4B8AA50F221}"/>
              </a:ext>
            </a:extLst>
          </p:cNvPr>
          <p:cNvSpPr txBox="1"/>
          <p:nvPr/>
        </p:nvSpPr>
        <p:spPr>
          <a:xfrm>
            <a:off x="6525965" y="4525609"/>
            <a:ext cx="702798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0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Open Sans" panose="020B0606030504020204" pitchFamily="34" charset="0"/>
                <a:ea typeface="+mn-ea"/>
                <a:cs typeface="+mn-cs"/>
              </a:rPr>
              <a:t>03</a:t>
            </a:r>
            <a:endParaRPr kumimoji="0" lang="en-GB" sz="3000" b="1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Noto Sans" panose="020B0502040504020204" pitchFamily="34"/>
              <a:ea typeface="Noto Sans" panose="020B0502040504020204" pitchFamily="34"/>
              <a:cs typeface="Noto Sans" panose="020B0502040504020204" pitchFamily="34"/>
            </a:endParaRPr>
          </a:p>
        </p:txBody>
      </p:sp>
    </p:spTree>
    <p:extLst>
      <p:ext uri="{BB962C8B-B14F-4D97-AF65-F5344CB8AC3E}">
        <p14:creationId xmlns:p14="http://schemas.microsoft.com/office/powerpoint/2010/main" val="167917150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" name="Oval 36">
            <a:extLst>
              <a:ext uri="{FF2B5EF4-FFF2-40B4-BE49-F238E27FC236}">
                <a16:creationId xmlns:a16="http://schemas.microsoft.com/office/drawing/2014/main" id="{B47E0894-5FF6-4780-839E-0268CFD65858}"/>
              </a:ext>
            </a:extLst>
          </p:cNvPr>
          <p:cNvSpPr/>
          <p:nvPr/>
        </p:nvSpPr>
        <p:spPr>
          <a:xfrm>
            <a:off x="11512283" y="243039"/>
            <a:ext cx="451117" cy="451117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Noto Sans" panose="020B0502040504020204" pitchFamily="34"/>
                <a:ea typeface="Noto Sans" panose="020B0502040504020204" pitchFamily="34"/>
                <a:cs typeface="Noto Sans" panose="020B0502040504020204" pitchFamily="34"/>
              </a:rPr>
              <a:t>2</a:t>
            </a: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Noto Sans" panose="020B0502040504020204" pitchFamily="34"/>
              <a:ea typeface="Noto Sans" panose="020B0502040504020204" pitchFamily="34"/>
              <a:cs typeface="Noto Sans" panose="020B0502040504020204" pitchFamily="34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6699AC3C-FE44-4341-B799-F20DE8937C2B}"/>
              </a:ext>
            </a:extLst>
          </p:cNvPr>
          <p:cNvSpPr txBox="1"/>
          <p:nvPr/>
        </p:nvSpPr>
        <p:spPr>
          <a:xfrm>
            <a:off x="1202749" y="235148"/>
            <a:ext cx="9673702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>
              <a:defRPr/>
            </a:pPr>
            <a:r>
              <a:rPr lang="kk-KZ" sz="3600" b="1" i="1" dirty="0">
                <a:solidFill>
                  <a:srgbClr val="282F39"/>
                </a:solidFill>
                <a:latin typeface="Calibri Light" panose="020F0302020204030204"/>
                <a:ea typeface="+mj-ea"/>
                <a:cs typeface="+mj-cs"/>
              </a:rPr>
              <a:t>Қашықтықтан оқыту кезінде қолданған платформалар</a:t>
            </a:r>
            <a:endParaRPr kumimoji="0" lang="en-US" sz="5000" b="1" i="0" u="none" strike="noStrike" kern="1200" cap="none" spc="0" normalizeH="0" baseline="0" noProof="0" dirty="0">
              <a:ln>
                <a:noFill/>
              </a:ln>
              <a:effectLst/>
              <a:uLnTx/>
              <a:uFillTx/>
              <a:latin typeface="Noto Sans" panose="020B0502040504020204" pitchFamily="34"/>
              <a:ea typeface="Noto Sans" panose="020B0502040504020204" pitchFamily="34"/>
              <a:cs typeface="Noto Sans" panose="020B0502040504020204" pitchFamily="34"/>
            </a:endParaRPr>
          </a:p>
        </p:txBody>
      </p:sp>
      <p:grpSp>
        <p:nvGrpSpPr>
          <p:cNvPr id="27" name="Group 26">
            <a:extLst>
              <a:ext uri="{FF2B5EF4-FFF2-40B4-BE49-F238E27FC236}">
                <a16:creationId xmlns:a16="http://schemas.microsoft.com/office/drawing/2014/main" id="{C7DB0800-6EF4-4D66-A619-3D240164BA44}"/>
              </a:ext>
            </a:extLst>
          </p:cNvPr>
          <p:cNvGrpSpPr/>
          <p:nvPr/>
        </p:nvGrpSpPr>
        <p:grpSpPr>
          <a:xfrm>
            <a:off x="3806925" y="1724507"/>
            <a:ext cx="4124854" cy="3964199"/>
            <a:chOff x="3071813" y="2155825"/>
            <a:chExt cx="3260725" cy="3133726"/>
          </a:xfrm>
        </p:grpSpPr>
        <p:sp>
          <p:nvSpPr>
            <p:cNvPr id="21" name="Freeform 5">
              <a:extLst>
                <a:ext uri="{FF2B5EF4-FFF2-40B4-BE49-F238E27FC236}">
                  <a16:creationId xmlns:a16="http://schemas.microsoft.com/office/drawing/2014/main" id="{72818E0D-2A9A-45B2-AFC2-3B25A4032432}"/>
                </a:ext>
              </a:extLst>
            </p:cNvPr>
            <p:cNvSpPr>
              <a:spLocks/>
            </p:cNvSpPr>
            <p:nvPr/>
          </p:nvSpPr>
          <p:spPr bwMode="auto">
            <a:xfrm>
              <a:off x="4703763" y="3175000"/>
              <a:ext cx="1628775" cy="1095375"/>
            </a:xfrm>
            <a:custGeom>
              <a:avLst/>
              <a:gdLst>
                <a:gd name="T0" fmla="*/ 0 w 1475"/>
                <a:gd name="T1" fmla="*/ 494 h 988"/>
                <a:gd name="T2" fmla="*/ 735 w 1475"/>
                <a:gd name="T3" fmla="*/ 922 h 988"/>
                <a:gd name="T4" fmla="*/ 981 w 1475"/>
                <a:gd name="T5" fmla="*/ 988 h 988"/>
                <a:gd name="T6" fmla="*/ 1475 w 1475"/>
                <a:gd name="T7" fmla="*/ 494 h 988"/>
                <a:gd name="T8" fmla="*/ 981 w 1475"/>
                <a:gd name="T9" fmla="*/ 0 h 988"/>
                <a:gd name="T10" fmla="*/ 735 w 1475"/>
                <a:gd name="T11" fmla="*/ 66 h 988"/>
                <a:gd name="T12" fmla="*/ 0 w 1475"/>
                <a:gd name="T13" fmla="*/ 494 h 9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475" h="988">
                  <a:moveTo>
                    <a:pt x="0" y="494"/>
                  </a:moveTo>
                  <a:cubicBezTo>
                    <a:pt x="735" y="922"/>
                    <a:pt x="735" y="922"/>
                    <a:pt x="735" y="922"/>
                  </a:cubicBezTo>
                  <a:cubicBezTo>
                    <a:pt x="807" y="964"/>
                    <a:pt x="892" y="988"/>
                    <a:pt x="981" y="988"/>
                  </a:cubicBezTo>
                  <a:cubicBezTo>
                    <a:pt x="1254" y="988"/>
                    <a:pt x="1475" y="767"/>
                    <a:pt x="1475" y="494"/>
                  </a:cubicBezTo>
                  <a:cubicBezTo>
                    <a:pt x="1475" y="221"/>
                    <a:pt x="1254" y="0"/>
                    <a:pt x="981" y="0"/>
                  </a:cubicBezTo>
                  <a:cubicBezTo>
                    <a:pt x="892" y="0"/>
                    <a:pt x="807" y="24"/>
                    <a:pt x="735" y="66"/>
                  </a:cubicBezTo>
                  <a:lnTo>
                    <a:pt x="0" y="494"/>
                  </a:ln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282F39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22" name="Freeform 6">
              <a:extLst>
                <a:ext uri="{FF2B5EF4-FFF2-40B4-BE49-F238E27FC236}">
                  <a16:creationId xmlns:a16="http://schemas.microsoft.com/office/drawing/2014/main" id="{D7884EF7-8AA7-4FC2-BFAE-3E3F973BE592}"/>
                </a:ext>
              </a:extLst>
            </p:cNvPr>
            <p:cNvSpPr>
              <a:spLocks/>
            </p:cNvSpPr>
            <p:nvPr/>
          </p:nvSpPr>
          <p:spPr bwMode="auto">
            <a:xfrm>
              <a:off x="3071813" y="3175000"/>
              <a:ext cx="1631950" cy="1095375"/>
            </a:xfrm>
            <a:custGeom>
              <a:avLst/>
              <a:gdLst>
                <a:gd name="T0" fmla="*/ 1476 w 1476"/>
                <a:gd name="T1" fmla="*/ 494 h 988"/>
                <a:gd name="T2" fmla="*/ 741 w 1476"/>
                <a:gd name="T3" fmla="*/ 66 h 988"/>
                <a:gd name="T4" fmla="*/ 494 w 1476"/>
                <a:gd name="T5" fmla="*/ 0 h 988"/>
                <a:gd name="T6" fmla="*/ 0 w 1476"/>
                <a:gd name="T7" fmla="*/ 494 h 988"/>
                <a:gd name="T8" fmla="*/ 494 w 1476"/>
                <a:gd name="T9" fmla="*/ 988 h 988"/>
                <a:gd name="T10" fmla="*/ 741 w 1476"/>
                <a:gd name="T11" fmla="*/ 922 h 988"/>
                <a:gd name="T12" fmla="*/ 1476 w 1476"/>
                <a:gd name="T13" fmla="*/ 494 h 9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476" h="988">
                  <a:moveTo>
                    <a:pt x="1476" y="494"/>
                  </a:moveTo>
                  <a:cubicBezTo>
                    <a:pt x="741" y="66"/>
                    <a:pt x="741" y="66"/>
                    <a:pt x="741" y="66"/>
                  </a:cubicBezTo>
                  <a:cubicBezTo>
                    <a:pt x="668" y="24"/>
                    <a:pt x="584" y="0"/>
                    <a:pt x="494" y="0"/>
                  </a:cubicBezTo>
                  <a:cubicBezTo>
                    <a:pt x="221" y="0"/>
                    <a:pt x="0" y="221"/>
                    <a:pt x="0" y="494"/>
                  </a:cubicBezTo>
                  <a:cubicBezTo>
                    <a:pt x="0" y="767"/>
                    <a:pt x="221" y="988"/>
                    <a:pt x="494" y="988"/>
                  </a:cubicBezTo>
                  <a:cubicBezTo>
                    <a:pt x="584" y="988"/>
                    <a:pt x="668" y="964"/>
                    <a:pt x="741" y="922"/>
                  </a:cubicBezTo>
                  <a:lnTo>
                    <a:pt x="1476" y="494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282F39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23" name="Freeform 7">
              <a:extLst>
                <a:ext uri="{FF2B5EF4-FFF2-40B4-BE49-F238E27FC236}">
                  <a16:creationId xmlns:a16="http://schemas.microsoft.com/office/drawing/2014/main" id="{CFF9A5A7-69DF-4E87-A1CF-9EDB2BE79F28}"/>
                </a:ext>
              </a:extLst>
            </p:cNvPr>
            <p:cNvSpPr>
              <a:spLocks/>
            </p:cNvSpPr>
            <p:nvPr/>
          </p:nvSpPr>
          <p:spPr bwMode="auto">
            <a:xfrm>
              <a:off x="3532188" y="2155825"/>
              <a:ext cx="1171575" cy="1566863"/>
            </a:xfrm>
            <a:custGeom>
              <a:avLst/>
              <a:gdLst>
                <a:gd name="T0" fmla="*/ 1059 w 1059"/>
                <a:gd name="T1" fmla="*/ 1412 h 1412"/>
                <a:gd name="T2" fmla="*/ 1058 w 1059"/>
                <a:gd name="T3" fmla="*/ 561 h 1412"/>
                <a:gd name="T4" fmla="*/ 991 w 1059"/>
                <a:gd name="T5" fmla="*/ 315 h 1412"/>
                <a:gd name="T6" fmla="*/ 315 w 1059"/>
                <a:gd name="T7" fmla="*/ 137 h 1412"/>
                <a:gd name="T8" fmla="*/ 137 w 1059"/>
                <a:gd name="T9" fmla="*/ 813 h 1412"/>
                <a:gd name="T10" fmla="*/ 319 w 1059"/>
                <a:gd name="T11" fmla="*/ 993 h 1412"/>
                <a:gd name="T12" fmla="*/ 1059 w 1059"/>
                <a:gd name="T13" fmla="*/ 1412 h 14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059" h="1412">
                  <a:moveTo>
                    <a:pt x="1059" y="1412"/>
                  </a:moveTo>
                  <a:cubicBezTo>
                    <a:pt x="1058" y="561"/>
                    <a:pt x="1058" y="561"/>
                    <a:pt x="1058" y="561"/>
                  </a:cubicBezTo>
                  <a:cubicBezTo>
                    <a:pt x="1058" y="477"/>
                    <a:pt x="1036" y="392"/>
                    <a:pt x="991" y="315"/>
                  </a:cubicBezTo>
                  <a:cubicBezTo>
                    <a:pt x="853" y="79"/>
                    <a:pt x="551" y="0"/>
                    <a:pt x="315" y="137"/>
                  </a:cubicBezTo>
                  <a:cubicBezTo>
                    <a:pt x="79" y="275"/>
                    <a:pt x="0" y="577"/>
                    <a:pt x="137" y="813"/>
                  </a:cubicBezTo>
                  <a:cubicBezTo>
                    <a:pt x="183" y="890"/>
                    <a:pt x="246" y="951"/>
                    <a:pt x="319" y="993"/>
                  </a:cubicBezTo>
                  <a:lnTo>
                    <a:pt x="1059" y="1412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282F39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24" name="Freeform 8">
              <a:extLst>
                <a:ext uri="{FF2B5EF4-FFF2-40B4-BE49-F238E27FC236}">
                  <a16:creationId xmlns:a16="http://schemas.microsoft.com/office/drawing/2014/main" id="{37B43070-AC10-40C1-9CBA-0A617A6F5B21}"/>
                </a:ext>
              </a:extLst>
            </p:cNvPr>
            <p:cNvSpPr>
              <a:spLocks/>
            </p:cNvSpPr>
            <p:nvPr/>
          </p:nvSpPr>
          <p:spPr bwMode="auto">
            <a:xfrm>
              <a:off x="4703763" y="2155825"/>
              <a:ext cx="1169987" cy="1566863"/>
            </a:xfrm>
            <a:custGeom>
              <a:avLst/>
              <a:gdLst>
                <a:gd name="T0" fmla="*/ 0 w 1059"/>
                <a:gd name="T1" fmla="*/ 1412 h 1412"/>
                <a:gd name="T2" fmla="*/ 0 w 1059"/>
                <a:gd name="T3" fmla="*/ 561 h 1412"/>
                <a:gd name="T4" fmla="*/ 68 w 1059"/>
                <a:gd name="T5" fmla="*/ 315 h 1412"/>
                <a:gd name="T6" fmla="*/ 743 w 1059"/>
                <a:gd name="T7" fmla="*/ 137 h 1412"/>
                <a:gd name="T8" fmla="*/ 921 w 1059"/>
                <a:gd name="T9" fmla="*/ 813 h 1412"/>
                <a:gd name="T10" fmla="*/ 740 w 1059"/>
                <a:gd name="T11" fmla="*/ 993 h 1412"/>
                <a:gd name="T12" fmla="*/ 0 w 1059"/>
                <a:gd name="T13" fmla="*/ 1412 h 14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059" h="1412">
                  <a:moveTo>
                    <a:pt x="0" y="1412"/>
                  </a:moveTo>
                  <a:cubicBezTo>
                    <a:pt x="0" y="561"/>
                    <a:pt x="0" y="561"/>
                    <a:pt x="0" y="561"/>
                  </a:cubicBezTo>
                  <a:cubicBezTo>
                    <a:pt x="1" y="477"/>
                    <a:pt x="23" y="392"/>
                    <a:pt x="68" y="315"/>
                  </a:cubicBezTo>
                  <a:cubicBezTo>
                    <a:pt x="205" y="79"/>
                    <a:pt x="508" y="0"/>
                    <a:pt x="743" y="137"/>
                  </a:cubicBezTo>
                  <a:cubicBezTo>
                    <a:pt x="979" y="275"/>
                    <a:pt x="1059" y="577"/>
                    <a:pt x="921" y="813"/>
                  </a:cubicBezTo>
                  <a:cubicBezTo>
                    <a:pt x="876" y="890"/>
                    <a:pt x="813" y="951"/>
                    <a:pt x="740" y="993"/>
                  </a:cubicBezTo>
                  <a:lnTo>
                    <a:pt x="0" y="1412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srgbClr val="282F39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25" name="Freeform 9">
              <a:extLst>
                <a:ext uri="{FF2B5EF4-FFF2-40B4-BE49-F238E27FC236}">
                  <a16:creationId xmlns:a16="http://schemas.microsoft.com/office/drawing/2014/main" id="{08FB65DB-793D-4DB0-B31F-BCEEC59039A5}"/>
                </a:ext>
              </a:extLst>
            </p:cNvPr>
            <p:cNvSpPr>
              <a:spLocks/>
            </p:cNvSpPr>
            <p:nvPr/>
          </p:nvSpPr>
          <p:spPr bwMode="auto">
            <a:xfrm>
              <a:off x="4703763" y="3722688"/>
              <a:ext cx="1169987" cy="1566863"/>
            </a:xfrm>
            <a:custGeom>
              <a:avLst/>
              <a:gdLst>
                <a:gd name="T0" fmla="*/ 0 w 1059"/>
                <a:gd name="T1" fmla="*/ 0 h 1412"/>
                <a:gd name="T2" fmla="*/ 0 w 1059"/>
                <a:gd name="T3" fmla="*/ 850 h 1412"/>
                <a:gd name="T4" fmla="*/ 68 w 1059"/>
                <a:gd name="T5" fmla="*/ 1097 h 1412"/>
                <a:gd name="T6" fmla="*/ 743 w 1059"/>
                <a:gd name="T7" fmla="*/ 1274 h 1412"/>
                <a:gd name="T8" fmla="*/ 921 w 1059"/>
                <a:gd name="T9" fmla="*/ 599 h 1412"/>
                <a:gd name="T10" fmla="*/ 740 w 1059"/>
                <a:gd name="T11" fmla="*/ 419 h 1412"/>
                <a:gd name="T12" fmla="*/ 0 w 1059"/>
                <a:gd name="T13" fmla="*/ 0 h 14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059" h="1412">
                  <a:moveTo>
                    <a:pt x="0" y="0"/>
                  </a:moveTo>
                  <a:cubicBezTo>
                    <a:pt x="0" y="850"/>
                    <a:pt x="0" y="850"/>
                    <a:pt x="0" y="850"/>
                  </a:cubicBezTo>
                  <a:cubicBezTo>
                    <a:pt x="1" y="934"/>
                    <a:pt x="23" y="1019"/>
                    <a:pt x="68" y="1097"/>
                  </a:cubicBezTo>
                  <a:cubicBezTo>
                    <a:pt x="205" y="1332"/>
                    <a:pt x="508" y="1412"/>
                    <a:pt x="743" y="1274"/>
                  </a:cubicBezTo>
                  <a:cubicBezTo>
                    <a:pt x="979" y="1137"/>
                    <a:pt x="1059" y="834"/>
                    <a:pt x="921" y="599"/>
                  </a:cubicBezTo>
                  <a:cubicBezTo>
                    <a:pt x="876" y="521"/>
                    <a:pt x="813" y="460"/>
                    <a:pt x="740" y="419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282F39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26" name="Freeform 10">
              <a:extLst>
                <a:ext uri="{FF2B5EF4-FFF2-40B4-BE49-F238E27FC236}">
                  <a16:creationId xmlns:a16="http://schemas.microsoft.com/office/drawing/2014/main" id="{7D1B8E32-D3CF-412E-8326-B2D8E4F52791}"/>
                </a:ext>
              </a:extLst>
            </p:cNvPr>
            <p:cNvSpPr>
              <a:spLocks/>
            </p:cNvSpPr>
            <p:nvPr/>
          </p:nvSpPr>
          <p:spPr bwMode="auto">
            <a:xfrm>
              <a:off x="3532188" y="3722688"/>
              <a:ext cx="1171575" cy="1566863"/>
            </a:xfrm>
            <a:custGeom>
              <a:avLst/>
              <a:gdLst>
                <a:gd name="T0" fmla="*/ 1059 w 1059"/>
                <a:gd name="T1" fmla="*/ 0 h 1412"/>
                <a:gd name="T2" fmla="*/ 1058 w 1059"/>
                <a:gd name="T3" fmla="*/ 850 h 1412"/>
                <a:gd name="T4" fmla="*/ 991 w 1059"/>
                <a:gd name="T5" fmla="*/ 1097 h 1412"/>
                <a:gd name="T6" fmla="*/ 315 w 1059"/>
                <a:gd name="T7" fmla="*/ 1274 h 1412"/>
                <a:gd name="T8" fmla="*/ 137 w 1059"/>
                <a:gd name="T9" fmla="*/ 599 h 1412"/>
                <a:gd name="T10" fmla="*/ 319 w 1059"/>
                <a:gd name="T11" fmla="*/ 419 h 1412"/>
                <a:gd name="T12" fmla="*/ 1059 w 1059"/>
                <a:gd name="T13" fmla="*/ 0 h 14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059" h="1412">
                  <a:moveTo>
                    <a:pt x="1059" y="0"/>
                  </a:moveTo>
                  <a:cubicBezTo>
                    <a:pt x="1058" y="850"/>
                    <a:pt x="1058" y="850"/>
                    <a:pt x="1058" y="850"/>
                  </a:cubicBezTo>
                  <a:cubicBezTo>
                    <a:pt x="1058" y="934"/>
                    <a:pt x="1036" y="1019"/>
                    <a:pt x="991" y="1097"/>
                  </a:cubicBezTo>
                  <a:cubicBezTo>
                    <a:pt x="853" y="1332"/>
                    <a:pt x="551" y="1412"/>
                    <a:pt x="315" y="1274"/>
                  </a:cubicBezTo>
                  <a:cubicBezTo>
                    <a:pt x="79" y="1137"/>
                    <a:pt x="0" y="834"/>
                    <a:pt x="137" y="599"/>
                  </a:cubicBezTo>
                  <a:cubicBezTo>
                    <a:pt x="183" y="521"/>
                    <a:pt x="246" y="460"/>
                    <a:pt x="319" y="419"/>
                  </a:cubicBezTo>
                  <a:lnTo>
                    <a:pt x="1059" y="0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282F39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</p:grpSp>
      <p:sp>
        <p:nvSpPr>
          <p:cNvPr id="30" name="TextBox 29">
            <a:extLst>
              <a:ext uri="{FF2B5EF4-FFF2-40B4-BE49-F238E27FC236}">
                <a16:creationId xmlns:a16="http://schemas.microsoft.com/office/drawing/2014/main" id="{BFE4664C-69A1-472F-838E-BC95AA51F710}"/>
              </a:ext>
            </a:extLst>
          </p:cNvPr>
          <p:cNvSpPr txBox="1"/>
          <p:nvPr/>
        </p:nvSpPr>
        <p:spPr>
          <a:xfrm>
            <a:off x="4693105" y="2116531"/>
            <a:ext cx="126092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none" strike="noStrike" kern="1200" cap="none" spc="0" normalizeH="0" baseline="0" noProof="0" dirty="0" err="1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Noto Sans" panose="020B0502040504020204" pitchFamily="34"/>
                <a:ea typeface="Noto Sans" panose="020B0502040504020204" pitchFamily="34"/>
                <a:cs typeface="Noto Sans" panose="020B0502040504020204" pitchFamily="34"/>
              </a:rPr>
              <a:t>Mektepedu</a:t>
            </a:r>
            <a:endParaRPr kumimoji="0" lang="en-GB" sz="2400" b="1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Noto Sans" panose="020B0502040504020204" pitchFamily="34"/>
              <a:ea typeface="Noto Sans" panose="020B0502040504020204" pitchFamily="34"/>
              <a:cs typeface="Noto Sans" panose="020B0502040504020204" pitchFamily="34"/>
            </a:endParaRPr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D33E7C42-7E0A-4EF9-A683-A7D84F9BCB06}"/>
              </a:ext>
            </a:extLst>
          </p:cNvPr>
          <p:cNvSpPr txBox="1"/>
          <p:nvPr/>
        </p:nvSpPr>
        <p:spPr>
          <a:xfrm>
            <a:off x="5996970" y="2096016"/>
            <a:ext cx="1119447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1400" b="1" dirty="0" err="1">
                <a:solidFill>
                  <a:srgbClr val="FFFF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Bilimland</a:t>
            </a:r>
            <a:endParaRPr kumimoji="0" lang="en-GB" sz="1400" b="1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Times New Roman" panose="02020603050405020304" pitchFamily="18" charset="0"/>
              <a:ea typeface="Noto Sans" panose="020B0502040504020204" pitchFamily="34"/>
              <a:cs typeface="Times New Roman" panose="02020603050405020304" pitchFamily="18" charset="0"/>
            </a:endParaRPr>
          </a:p>
        </p:txBody>
      </p:sp>
      <p:sp>
        <p:nvSpPr>
          <p:cNvPr id="32" name="TextBox 31">
            <a:extLst>
              <a:ext uri="{FF2B5EF4-FFF2-40B4-BE49-F238E27FC236}">
                <a16:creationId xmlns:a16="http://schemas.microsoft.com/office/drawing/2014/main" id="{AF96E795-E86D-475A-96C6-FCC16471B787}"/>
              </a:ext>
            </a:extLst>
          </p:cNvPr>
          <p:cNvSpPr txBox="1"/>
          <p:nvPr/>
        </p:nvSpPr>
        <p:spPr>
          <a:xfrm>
            <a:off x="6682771" y="3352664"/>
            <a:ext cx="93993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2000" b="1" dirty="0">
                <a:solidFill>
                  <a:srgbClr val="FFFF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Zoom</a:t>
            </a:r>
            <a:endParaRPr kumimoji="0" lang="en-GB" sz="2000" b="1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Times New Roman" panose="02020603050405020304" pitchFamily="18" charset="0"/>
              <a:ea typeface="Noto Sans" panose="020B0502040504020204" pitchFamily="34"/>
              <a:cs typeface="Times New Roman" panose="02020603050405020304" pitchFamily="18" charset="0"/>
            </a:endParaRPr>
          </a:p>
        </p:txBody>
      </p:sp>
      <p:sp>
        <p:nvSpPr>
          <p:cNvPr id="33" name="TextBox 32">
            <a:extLst>
              <a:ext uri="{FF2B5EF4-FFF2-40B4-BE49-F238E27FC236}">
                <a16:creationId xmlns:a16="http://schemas.microsoft.com/office/drawing/2014/main" id="{AA5BFD0A-2662-4D3A-9CE2-27F88D2C88C0}"/>
              </a:ext>
            </a:extLst>
          </p:cNvPr>
          <p:cNvSpPr txBox="1"/>
          <p:nvPr/>
        </p:nvSpPr>
        <p:spPr>
          <a:xfrm>
            <a:off x="6030838" y="4554931"/>
            <a:ext cx="93993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>
              <a:defRPr/>
            </a:pPr>
            <a:r>
              <a:rPr lang="kk-KZ" dirty="0"/>
              <a:t>Google Forms</a:t>
            </a:r>
            <a:endParaRPr kumimoji="0" lang="en-GB" sz="4000" b="1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Noto Sans" panose="020B0502040504020204" pitchFamily="34"/>
              <a:ea typeface="Noto Sans" panose="020B0502040504020204" pitchFamily="34"/>
              <a:cs typeface="Noto Sans" panose="020B0502040504020204" pitchFamily="34"/>
            </a:endParaRPr>
          </a:p>
        </p:txBody>
      </p:sp>
      <p:sp>
        <p:nvSpPr>
          <p:cNvPr id="34" name="TextBox 33">
            <a:extLst>
              <a:ext uri="{FF2B5EF4-FFF2-40B4-BE49-F238E27FC236}">
                <a16:creationId xmlns:a16="http://schemas.microsoft.com/office/drawing/2014/main" id="{2C9E3629-961B-41E6-8787-CC9055AF681F}"/>
              </a:ext>
            </a:extLst>
          </p:cNvPr>
          <p:cNvSpPr txBox="1"/>
          <p:nvPr/>
        </p:nvSpPr>
        <p:spPr>
          <a:xfrm>
            <a:off x="4676171" y="4537997"/>
            <a:ext cx="103571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>
              <a:defRPr/>
            </a:pPr>
            <a:r>
              <a:rPr lang="kk-KZ" dirty="0">
                <a:solidFill>
                  <a:schemeClr val="bg1"/>
                </a:solidFill>
              </a:rPr>
              <a:t>Quizizz</a:t>
            </a:r>
            <a:endParaRPr kumimoji="0" lang="en-GB" sz="4000" b="1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Noto Sans" panose="020B0502040504020204" pitchFamily="34"/>
              <a:ea typeface="Noto Sans" panose="020B0502040504020204" pitchFamily="34"/>
              <a:cs typeface="Noto Sans" panose="020B0502040504020204" pitchFamily="34"/>
            </a:endParaRPr>
          </a:p>
        </p:txBody>
      </p:sp>
      <p:sp>
        <p:nvSpPr>
          <p:cNvPr id="38" name="TextBox 37">
            <a:extLst>
              <a:ext uri="{FF2B5EF4-FFF2-40B4-BE49-F238E27FC236}">
                <a16:creationId xmlns:a16="http://schemas.microsoft.com/office/drawing/2014/main" id="{5FB050C0-7A33-41AF-8815-24F3067C790A}"/>
              </a:ext>
            </a:extLst>
          </p:cNvPr>
          <p:cNvSpPr txBox="1"/>
          <p:nvPr/>
        </p:nvSpPr>
        <p:spPr>
          <a:xfrm>
            <a:off x="639160" y="1504535"/>
            <a:ext cx="1177107" cy="10926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6500" b="1" i="0" u="none" strike="noStrike" kern="1200" cap="none" spc="0" normalizeH="0" baseline="0" noProof="0" dirty="0">
                <a:ln>
                  <a:noFill/>
                </a:ln>
                <a:solidFill>
                  <a:srgbClr val="42AFB6"/>
                </a:solidFill>
                <a:effectLst/>
                <a:uLnTx/>
                <a:uFillTx/>
                <a:latin typeface="Open Sans" panose="020B0606030504020204" pitchFamily="34" charset="0"/>
                <a:ea typeface="+mn-ea"/>
                <a:cs typeface="+mn-cs"/>
              </a:rPr>
              <a:t>01</a:t>
            </a:r>
            <a:endParaRPr kumimoji="0" lang="en-GB" sz="6500" b="1" i="0" u="none" strike="noStrike" kern="1200" cap="none" spc="0" normalizeH="0" baseline="0" noProof="0" dirty="0">
              <a:ln>
                <a:noFill/>
              </a:ln>
              <a:solidFill>
                <a:srgbClr val="42AFB6"/>
              </a:solidFill>
              <a:effectLst/>
              <a:uLnTx/>
              <a:uFillTx/>
              <a:latin typeface="Noto Sans" panose="020B0502040504020204" pitchFamily="34"/>
              <a:ea typeface="Noto Sans" panose="020B0502040504020204" pitchFamily="34"/>
              <a:cs typeface="Noto Sans" panose="020B0502040504020204" pitchFamily="34"/>
            </a:endParaRPr>
          </a:p>
        </p:txBody>
      </p:sp>
      <p:sp>
        <p:nvSpPr>
          <p:cNvPr id="42" name="TextBox 41">
            <a:extLst>
              <a:ext uri="{FF2B5EF4-FFF2-40B4-BE49-F238E27FC236}">
                <a16:creationId xmlns:a16="http://schemas.microsoft.com/office/drawing/2014/main" id="{21E49DF4-E266-458A-88DE-2C157AED3B7D}"/>
              </a:ext>
            </a:extLst>
          </p:cNvPr>
          <p:cNvSpPr txBox="1"/>
          <p:nvPr/>
        </p:nvSpPr>
        <p:spPr>
          <a:xfrm>
            <a:off x="535765" y="2848959"/>
            <a:ext cx="1375716" cy="10926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6500" b="1" i="0" u="none" strike="noStrike" kern="1200" cap="none" spc="0" normalizeH="0" baseline="0" noProof="0" dirty="0">
                <a:ln>
                  <a:noFill/>
                </a:ln>
                <a:solidFill>
                  <a:srgbClr val="C2C923"/>
                </a:solidFill>
                <a:effectLst/>
                <a:uLnTx/>
                <a:uFillTx/>
                <a:latin typeface="Open Sans" panose="020B0606030504020204" pitchFamily="34" charset="0"/>
                <a:ea typeface="+mn-ea"/>
                <a:cs typeface="+mn-cs"/>
              </a:rPr>
              <a:t>0</a:t>
            </a:r>
            <a:r>
              <a:rPr kumimoji="0" lang="en-US" sz="6500" b="1" i="0" u="none" strike="noStrike" kern="1200" cap="none" spc="0" normalizeH="0" baseline="0" noProof="0" dirty="0">
                <a:ln>
                  <a:noFill/>
                </a:ln>
                <a:solidFill>
                  <a:srgbClr val="C2C923"/>
                </a:solidFill>
                <a:effectLst/>
                <a:uLnTx/>
                <a:uFillTx/>
                <a:latin typeface="Open Sans" panose="020B0606030504020204" pitchFamily="34" charset="0"/>
                <a:ea typeface="+mn-ea"/>
                <a:cs typeface="+mn-cs"/>
              </a:rPr>
              <a:t>2</a:t>
            </a:r>
            <a:endParaRPr kumimoji="0" lang="en-GB" sz="6500" b="1" i="0" u="none" strike="noStrike" kern="1200" cap="none" spc="0" normalizeH="0" baseline="0" noProof="0" dirty="0">
              <a:ln>
                <a:noFill/>
              </a:ln>
              <a:solidFill>
                <a:srgbClr val="C2C923"/>
              </a:solidFill>
              <a:effectLst/>
              <a:uLnTx/>
              <a:uFillTx/>
              <a:latin typeface="Noto Sans" panose="020B0502040504020204" pitchFamily="34"/>
              <a:ea typeface="Noto Sans" panose="020B0502040504020204" pitchFamily="34"/>
              <a:cs typeface="Noto Sans" panose="020B0502040504020204" pitchFamily="34"/>
            </a:endParaRPr>
          </a:p>
        </p:txBody>
      </p:sp>
      <p:sp>
        <p:nvSpPr>
          <p:cNvPr id="44" name="TextBox 43">
            <a:extLst>
              <a:ext uri="{FF2B5EF4-FFF2-40B4-BE49-F238E27FC236}">
                <a16:creationId xmlns:a16="http://schemas.microsoft.com/office/drawing/2014/main" id="{B7071EAE-430E-4DF9-9E0C-814205F8D5DE}"/>
              </a:ext>
            </a:extLst>
          </p:cNvPr>
          <p:cNvSpPr txBox="1"/>
          <p:nvPr/>
        </p:nvSpPr>
        <p:spPr>
          <a:xfrm>
            <a:off x="462726" y="4756047"/>
            <a:ext cx="1480046" cy="10926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6500" b="1" i="0" u="none" strike="noStrike" kern="1200" cap="none" spc="0" normalizeH="0" baseline="0" noProof="0" dirty="0">
                <a:ln>
                  <a:noFill/>
                </a:ln>
                <a:solidFill>
                  <a:srgbClr val="007A7D"/>
                </a:solidFill>
                <a:effectLst/>
                <a:uLnTx/>
                <a:uFillTx/>
                <a:latin typeface="Open Sans" panose="020B0606030504020204" pitchFamily="34" charset="0"/>
                <a:ea typeface="+mn-ea"/>
                <a:cs typeface="+mn-cs"/>
              </a:rPr>
              <a:t>0</a:t>
            </a:r>
            <a:r>
              <a:rPr kumimoji="0" lang="en-US" sz="6500" b="1" i="0" u="none" strike="noStrike" kern="1200" cap="none" spc="0" normalizeH="0" baseline="0" noProof="0" dirty="0">
                <a:ln>
                  <a:noFill/>
                </a:ln>
                <a:solidFill>
                  <a:srgbClr val="007A7D"/>
                </a:solidFill>
                <a:effectLst/>
                <a:uLnTx/>
                <a:uFillTx/>
                <a:latin typeface="Open Sans" panose="020B0606030504020204" pitchFamily="34" charset="0"/>
                <a:ea typeface="+mn-ea"/>
                <a:cs typeface="+mn-cs"/>
              </a:rPr>
              <a:t>3</a:t>
            </a:r>
            <a:endParaRPr kumimoji="0" lang="en-GB" sz="6500" b="1" i="0" u="none" strike="noStrike" kern="1200" cap="none" spc="0" normalizeH="0" baseline="0" noProof="0" dirty="0">
              <a:ln>
                <a:noFill/>
              </a:ln>
              <a:solidFill>
                <a:srgbClr val="007A7D"/>
              </a:solidFill>
              <a:effectLst/>
              <a:uLnTx/>
              <a:uFillTx/>
              <a:latin typeface="Noto Sans" panose="020B0502040504020204" pitchFamily="34"/>
              <a:ea typeface="Noto Sans" panose="020B0502040504020204" pitchFamily="34"/>
              <a:cs typeface="Noto Sans" panose="020B0502040504020204" pitchFamily="34"/>
            </a:endParaRPr>
          </a:p>
        </p:txBody>
      </p:sp>
      <p:sp>
        <p:nvSpPr>
          <p:cNvPr id="46" name="TextBox 45">
            <a:extLst>
              <a:ext uri="{FF2B5EF4-FFF2-40B4-BE49-F238E27FC236}">
                <a16:creationId xmlns:a16="http://schemas.microsoft.com/office/drawing/2014/main" id="{1BC33B6D-AE5D-4C20-859D-A4E8280AEEE1}"/>
              </a:ext>
            </a:extLst>
          </p:cNvPr>
          <p:cNvSpPr txBox="1"/>
          <p:nvPr/>
        </p:nvSpPr>
        <p:spPr>
          <a:xfrm>
            <a:off x="7997830" y="1795767"/>
            <a:ext cx="1414283" cy="10926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6500" b="1" i="0" u="none" strike="noStrike" kern="1200" cap="none" spc="0" normalizeH="0" baseline="0" noProof="0" dirty="0">
                <a:ln>
                  <a:noFill/>
                </a:ln>
                <a:solidFill>
                  <a:srgbClr val="FCB414"/>
                </a:solidFill>
                <a:effectLst/>
                <a:uLnTx/>
                <a:uFillTx/>
                <a:latin typeface="Open Sans" panose="020B0606030504020204" pitchFamily="34" charset="0"/>
                <a:ea typeface="+mn-ea"/>
                <a:cs typeface="+mn-cs"/>
              </a:rPr>
              <a:t>0</a:t>
            </a:r>
            <a:r>
              <a:rPr kumimoji="0" lang="en-US" sz="6500" b="1" i="0" u="none" strike="noStrike" kern="1200" cap="none" spc="0" normalizeH="0" baseline="0" noProof="0" dirty="0">
                <a:ln>
                  <a:noFill/>
                </a:ln>
                <a:solidFill>
                  <a:srgbClr val="FCB414"/>
                </a:solidFill>
                <a:effectLst/>
                <a:uLnTx/>
                <a:uFillTx/>
                <a:latin typeface="Open Sans" panose="020B0606030504020204" pitchFamily="34" charset="0"/>
                <a:ea typeface="+mn-ea"/>
                <a:cs typeface="+mn-cs"/>
              </a:rPr>
              <a:t>4</a:t>
            </a:r>
            <a:endParaRPr kumimoji="0" lang="en-GB" sz="6500" b="1" i="0" u="none" strike="noStrike" kern="1200" cap="none" spc="0" normalizeH="0" baseline="0" noProof="0" dirty="0">
              <a:ln>
                <a:noFill/>
              </a:ln>
              <a:solidFill>
                <a:srgbClr val="FCB414"/>
              </a:solidFill>
              <a:effectLst/>
              <a:uLnTx/>
              <a:uFillTx/>
              <a:latin typeface="Noto Sans" panose="020B0502040504020204" pitchFamily="34"/>
              <a:ea typeface="Noto Sans" panose="020B0502040504020204" pitchFamily="34"/>
              <a:cs typeface="Noto Sans" panose="020B0502040504020204" pitchFamily="34"/>
            </a:endParaRPr>
          </a:p>
        </p:txBody>
      </p:sp>
      <p:sp>
        <p:nvSpPr>
          <p:cNvPr id="47" name="TextBox 46">
            <a:extLst>
              <a:ext uri="{FF2B5EF4-FFF2-40B4-BE49-F238E27FC236}">
                <a16:creationId xmlns:a16="http://schemas.microsoft.com/office/drawing/2014/main" id="{3EB9C95C-7FED-4F5B-9D5C-00AB9A6E27A0}"/>
              </a:ext>
            </a:extLst>
          </p:cNvPr>
          <p:cNvSpPr txBox="1"/>
          <p:nvPr/>
        </p:nvSpPr>
        <p:spPr>
          <a:xfrm>
            <a:off x="9359576" y="1724507"/>
            <a:ext cx="2152707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>
              <a:defRPr/>
            </a:pPr>
            <a:r>
              <a:rPr lang="kk-KZ" sz="1600" b="1" dirty="0">
                <a:solidFill>
                  <a:srgbClr val="282F39"/>
                </a:solidFill>
              </a:rPr>
              <a:t>Google Forms – сауалнама, тест тапсырмаларын жасау, т.б мүмкіндіктері көп үлкен жүйе</a:t>
            </a:r>
            <a:endParaRPr lang="en-GB" sz="1600" b="1" dirty="0">
              <a:solidFill>
                <a:srgbClr val="FFFFFF"/>
              </a:solidFill>
              <a:latin typeface="Noto Sans" panose="020B0502040504020204" pitchFamily="34"/>
              <a:ea typeface="Noto Sans" panose="020B0502040504020204" pitchFamily="34"/>
              <a:cs typeface="Noto Sans" panose="020B0502040504020204" pitchFamily="34"/>
            </a:endParaRP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B1ABE6C6-F43D-4A95-8A63-6D4F0DE209E0}"/>
              </a:ext>
            </a:extLst>
          </p:cNvPr>
          <p:cNvSpPr txBox="1"/>
          <p:nvPr/>
        </p:nvSpPr>
        <p:spPr>
          <a:xfrm>
            <a:off x="8116417" y="3216754"/>
            <a:ext cx="1177108" cy="10926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6500" b="1" i="0" u="none" strike="noStrike" kern="1200" cap="none" spc="0" normalizeH="0" baseline="0" noProof="0" dirty="0">
                <a:ln>
                  <a:noFill/>
                </a:ln>
                <a:solidFill>
                  <a:srgbClr val="CB1B4A"/>
                </a:solidFill>
                <a:effectLst/>
                <a:uLnTx/>
                <a:uFillTx/>
                <a:latin typeface="Open Sans" panose="020B0606030504020204" pitchFamily="34" charset="0"/>
                <a:ea typeface="+mn-ea"/>
                <a:cs typeface="+mn-cs"/>
              </a:rPr>
              <a:t>0</a:t>
            </a:r>
            <a:r>
              <a:rPr kumimoji="0" lang="en-US" sz="6500" b="1" i="0" u="none" strike="noStrike" kern="1200" cap="none" spc="0" normalizeH="0" baseline="0" noProof="0" dirty="0">
                <a:ln>
                  <a:noFill/>
                </a:ln>
                <a:solidFill>
                  <a:srgbClr val="CB1B4A"/>
                </a:solidFill>
                <a:effectLst/>
                <a:uLnTx/>
                <a:uFillTx/>
                <a:latin typeface="Open Sans" panose="020B0606030504020204" pitchFamily="34" charset="0"/>
                <a:ea typeface="+mn-ea"/>
                <a:cs typeface="+mn-cs"/>
              </a:rPr>
              <a:t>5</a:t>
            </a:r>
            <a:endParaRPr kumimoji="0" lang="en-GB" sz="6500" b="1" i="0" u="none" strike="noStrike" kern="1200" cap="none" spc="0" normalizeH="0" baseline="0" noProof="0" dirty="0">
              <a:ln>
                <a:noFill/>
              </a:ln>
              <a:solidFill>
                <a:srgbClr val="CB1B4A"/>
              </a:solidFill>
              <a:effectLst/>
              <a:uLnTx/>
              <a:uFillTx/>
              <a:latin typeface="Noto Sans" panose="020B0502040504020204" pitchFamily="34"/>
              <a:ea typeface="Noto Sans" panose="020B0502040504020204" pitchFamily="34"/>
              <a:cs typeface="Noto Sans" panose="020B0502040504020204" pitchFamily="34"/>
            </a:endParaRPr>
          </a:p>
        </p:txBody>
      </p:sp>
      <p:sp>
        <p:nvSpPr>
          <p:cNvPr id="50" name="TextBox 49">
            <a:extLst>
              <a:ext uri="{FF2B5EF4-FFF2-40B4-BE49-F238E27FC236}">
                <a16:creationId xmlns:a16="http://schemas.microsoft.com/office/drawing/2014/main" id="{517FDF10-D4DF-4CF5-9F73-D181EF290FA8}"/>
              </a:ext>
            </a:extLst>
          </p:cNvPr>
          <p:cNvSpPr txBox="1"/>
          <p:nvPr/>
        </p:nvSpPr>
        <p:spPr>
          <a:xfrm>
            <a:off x="8098151" y="4512159"/>
            <a:ext cx="1237438" cy="10926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6500" b="1" i="0" u="none" strike="noStrike" kern="1200" cap="none" spc="0" normalizeH="0" baseline="0" noProof="0" dirty="0">
                <a:ln>
                  <a:noFill/>
                </a:ln>
                <a:solidFill>
                  <a:srgbClr val="074D67"/>
                </a:solidFill>
                <a:effectLst/>
                <a:uLnTx/>
                <a:uFillTx/>
                <a:latin typeface="Open Sans" panose="020B0606030504020204" pitchFamily="34" charset="0"/>
                <a:ea typeface="+mn-ea"/>
                <a:cs typeface="+mn-cs"/>
              </a:rPr>
              <a:t>0</a:t>
            </a:r>
            <a:r>
              <a:rPr kumimoji="0" lang="en-US" sz="6500" b="1" i="0" u="none" strike="noStrike" kern="1200" cap="none" spc="0" normalizeH="0" baseline="0" noProof="0" dirty="0">
                <a:ln>
                  <a:noFill/>
                </a:ln>
                <a:solidFill>
                  <a:srgbClr val="074D67"/>
                </a:solidFill>
                <a:effectLst/>
                <a:uLnTx/>
                <a:uFillTx/>
                <a:latin typeface="Open Sans" panose="020B0606030504020204" pitchFamily="34" charset="0"/>
                <a:ea typeface="+mn-ea"/>
                <a:cs typeface="+mn-cs"/>
              </a:rPr>
              <a:t>6</a:t>
            </a:r>
            <a:endParaRPr kumimoji="0" lang="en-GB" sz="6500" b="1" i="0" u="none" strike="noStrike" kern="1200" cap="none" spc="0" normalizeH="0" baseline="0" noProof="0" dirty="0">
              <a:ln>
                <a:noFill/>
              </a:ln>
              <a:solidFill>
                <a:srgbClr val="074D67"/>
              </a:solidFill>
              <a:effectLst/>
              <a:uLnTx/>
              <a:uFillTx/>
              <a:latin typeface="Noto Sans" panose="020B0502040504020204" pitchFamily="34"/>
              <a:ea typeface="Noto Sans" panose="020B0502040504020204" pitchFamily="34"/>
              <a:cs typeface="Noto Sans" panose="020B0502040504020204" pitchFamily="34"/>
            </a:endParaRPr>
          </a:p>
        </p:txBody>
      </p:sp>
      <p:sp>
        <p:nvSpPr>
          <p:cNvPr id="52" name="TextBox 51">
            <a:extLst>
              <a:ext uri="{FF2B5EF4-FFF2-40B4-BE49-F238E27FC236}">
                <a16:creationId xmlns:a16="http://schemas.microsoft.com/office/drawing/2014/main" id="{6444AC5D-76E1-4BFC-A336-0C6C0F8ADADC}"/>
              </a:ext>
            </a:extLst>
          </p:cNvPr>
          <p:cNvSpPr txBox="1"/>
          <p:nvPr/>
        </p:nvSpPr>
        <p:spPr>
          <a:xfrm>
            <a:off x="9370258" y="3429000"/>
            <a:ext cx="2152706" cy="129266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300" b="1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Open Sans" panose="020B0606030504020204" pitchFamily="34" charset="0"/>
              </a:rPr>
              <a:t>Quizizz </a:t>
            </a:r>
            <a:r>
              <a:rPr kumimoji="0" lang="kk-KZ" sz="1300" b="1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Open Sans" panose="020B0606030504020204" pitchFamily="34" charset="0"/>
              </a:rPr>
              <a:t>платформасы тест, Бжб,Тжб құрастыруда, кері байланысқа ыңғайлы көптеген мүмкіндіктері бар</a:t>
            </a:r>
            <a:r>
              <a:rPr kumimoji="0" lang="en-US" sz="1300" b="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Open Sans" panose="020B0606030504020204" pitchFamily="34" charset="0"/>
              </a:rPr>
              <a:t>. </a:t>
            </a:r>
            <a:endParaRPr kumimoji="0" lang="en-GB" sz="1300" b="0" i="0" u="none" strike="noStrike" kern="1200" cap="none" spc="0" normalizeH="0" baseline="0" noProof="0" dirty="0">
              <a:ln>
                <a:noFill/>
              </a:ln>
              <a:effectLst/>
              <a:uLnTx/>
              <a:uFillTx/>
              <a:latin typeface="Noto Sans" panose="020B0502040504020204" pitchFamily="34"/>
              <a:ea typeface="Noto Sans" panose="020B0502040504020204" pitchFamily="34"/>
              <a:cs typeface="Noto Sans" panose="020B0502040504020204" pitchFamily="34"/>
            </a:endParaRPr>
          </a:p>
        </p:txBody>
      </p:sp>
      <p:sp>
        <p:nvSpPr>
          <p:cNvPr id="53" name="TextBox 52">
            <a:extLst>
              <a:ext uri="{FF2B5EF4-FFF2-40B4-BE49-F238E27FC236}">
                <a16:creationId xmlns:a16="http://schemas.microsoft.com/office/drawing/2014/main" id="{117A4D40-556C-49A4-97BF-5773CC4D7025}"/>
              </a:ext>
            </a:extLst>
          </p:cNvPr>
          <p:cNvSpPr txBox="1"/>
          <p:nvPr/>
        </p:nvSpPr>
        <p:spPr>
          <a:xfrm>
            <a:off x="1808086" y="1555649"/>
            <a:ext cx="1909990" cy="129266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kk-KZ" sz="1300" b="1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Noto Sans" panose="020B0502040504020204" pitchFamily="34"/>
                <a:ea typeface="Noto Sans" panose="020B0502040504020204" pitchFamily="34"/>
                <a:cs typeface="Noto Sans" panose="020B0502040504020204" pitchFamily="34"/>
              </a:rPr>
              <a:t>Мектеп еду платформасы арқылы кері байланыс жүргізуде, бағалауда, ата-анамен жұмыста пайдаланылды</a:t>
            </a:r>
            <a:endParaRPr kumimoji="0" lang="en-GB" sz="1300" b="1" i="0" u="none" strike="noStrike" kern="1200" cap="none" spc="0" normalizeH="0" baseline="0" noProof="0" dirty="0">
              <a:ln>
                <a:noFill/>
              </a:ln>
              <a:effectLst/>
              <a:uLnTx/>
              <a:uFillTx/>
              <a:latin typeface="Noto Sans" panose="020B0502040504020204" pitchFamily="34"/>
              <a:ea typeface="Noto Sans" panose="020B0502040504020204" pitchFamily="34"/>
              <a:cs typeface="Noto Sans" panose="020B0502040504020204" pitchFamily="34"/>
            </a:endParaRPr>
          </a:p>
        </p:txBody>
      </p:sp>
      <p:sp>
        <p:nvSpPr>
          <p:cNvPr id="54" name="TextBox 53">
            <a:extLst>
              <a:ext uri="{FF2B5EF4-FFF2-40B4-BE49-F238E27FC236}">
                <a16:creationId xmlns:a16="http://schemas.microsoft.com/office/drawing/2014/main" id="{825CAAC8-468C-4E3F-8705-1DB00EFE0125}"/>
              </a:ext>
            </a:extLst>
          </p:cNvPr>
          <p:cNvSpPr txBox="1"/>
          <p:nvPr/>
        </p:nvSpPr>
        <p:spPr>
          <a:xfrm>
            <a:off x="1787369" y="2987149"/>
            <a:ext cx="2088243" cy="169277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kk-KZ" sz="1300" b="1" dirty="0">
                <a:latin typeface="Open Sans" panose="020B0606030504020204" pitchFamily="34" charset="0"/>
              </a:rPr>
              <a:t>В</a:t>
            </a:r>
            <a:r>
              <a:rPr lang="en-US" sz="1300" b="1" dirty="0" err="1">
                <a:latin typeface="Open Sans" panose="020B0606030504020204" pitchFamily="34" charset="0"/>
              </a:rPr>
              <a:t>ilimland</a:t>
            </a:r>
            <a:r>
              <a:rPr lang="en-US" sz="1300" b="1" dirty="0">
                <a:latin typeface="Open Sans" panose="020B0606030504020204" pitchFamily="34" charset="0"/>
              </a:rPr>
              <a:t> </a:t>
            </a:r>
            <a:r>
              <a:rPr lang="kk-KZ" sz="1300" b="1" dirty="0">
                <a:latin typeface="Open Sans" panose="020B0606030504020204" pitchFamily="34" charset="0"/>
              </a:rPr>
              <a:t> платформасы арнайы видеосабақтар, түсіндірме видео-жазбалар, дайын деңгейлік тапсырмаларымен ерекшеленеді</a:t>
            </a:r>
            <a:r>
              <a:rPr kumimoji="0" lang="en-US" sz="1300" b="1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Open Sans" panose="020B0606030504020204" pitchFamily="34" charset="0"/>
              </a:rPr>
              <a:t> </a:t>
            </a:r>
            <a:endParaRPr kumimoji="0" lang="en-GB" sz="1300" b="1" i="0" u="none" strike="noStrike" kern="1200" cap="none" spc="0" normalizeH="0" baseline="0" noProof="0" dirty="0">
              <a:ln>
                <a:noFill/>
              </a:ln>
              <a:effectLst/>
              <a:uLnTx/>
              <a:uFillTx/>
              <a:latin typeface="Noto Sans" panose="020B0502040504020204" pitchFamily="34"/>
              <a:ea typeface="Noto Sans" panose="020B0502040504020204" pitchFamily="34"/>
              <a:cs typeface="Noto Sans" panose="020B0502040504020204" pitchFamily="34"/>
            </a:endParaRPr>
          </a:p>
        </p:txBody>
      </p:sp>
      <p:sp>
        <p:nvSpPr>
          <p:cNvPr id="55" name="TextBox 54">
            <a:extLst>
              <a:ext uri="{FF2B5EF4-FFF2-40B4-BE49-F238E27FC236}">
                <a16:creationId xmlns:a16="http://schemas.microsoft.com/office/drawing/2014/main" id="{D18582B8-9AC2-42CB-80DE-24B626C88148}"/>
              </a:ext>
            </a:extLst>
          </p:cNvPr>
          <p:cNvSpPr txBox="1"/>
          <p:nvPr/>
        </p:nvSpPr>
        <p:spPr>
          <a:xfrm>
            <a:off x="1793556" y="4802213"/>
            <a:ext cx="2802307" cy="20928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>
              <a:defRPr/>
            </a:pPr>
            <a:r>
              <a:rPr kumimoji="0" lang="en-US" sz="1300" b="1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Open Sans" panose="020B0606030504020204" pitchFamily="34" charset="0"/>
              </a:rPr>
              <a:t>Zoom</a:t>
            </a:r>
            <a:r>
              <a:rPr kumimoji="0" lang="kk-KZ" sz="1300" b="1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Open Sans" panose="020B0606030504020204" pitchFamily="34" charset="0"/>
              </a:rPr>
              <a:t> платформасының </a:t>
            </a:r>
            <a:r>
              <a:rPr lang="en-US" sz="1300" b="1" dirty="0">
                <a:latin typeface="Open Sans" panose="020B0606030504020204" pitchFamily="34" charset="0"/>
              </a:rPr>
              <a:t> </a:t>
            </a:r>
            <a:r>
              <a:rPr lang="kk-KZ" sz="1300" b="1" dirty="0">
                <a:latin typeface="Open Sans" panose="020B0606030504020204" pitchFamily="34" charset="0"/>
              </a:rPr>
              <a:t>артықшылығы – тұрақты байланысты қамтамасыз етеді, жылдам жұмыс істейді,вебинар, семинар конференция қатысушылары өз экранын трансляциялап, демонстрация жасау үшін арнайы тақтаны пайдалана алады.</a:t>
            </a:r>
            <a:endParaRPr kumimoji="0" lang="en-GB" sz="1300" b="1" i="0" u="none" strike="noStrike" kern="1200" cap="none" spc="0" normalizeH="0" baseline="0" noProof="0" dirty="0">
              <a:ln>
                <a:noFill/>
              </a:ln>
              <a:effectLst/>
              <a:uLnTx/>
              <a:uFillTx/>
              <a:latin typeface="Noto Sans" panose="020B0502040504020204" pitchFamily="34"/>
              <a:ea typeface="Noto Sans" panose="020B0502040504020204" pitchFamily="34"/>
              <a:cs typeface="Noto Sans" panose="020B0502040504020204" pitchFamily="34"/>
            </a:endParaRPr>
          </a:p>
        </p:txBody>
      </p:sp>
      <p:sp>
        <p:nvSpPr>
          <p:cNvPr id="2" name="Прямоугольник 1">
            <a:extLst>
              <a:ext uri="{FF2B5EF4-FFF2-40B4-BE49-F238E27FC236}">
                <a16:creationId xmlns:a16="http://schemas.microsoft.com/office/drawing/2014/main" id="{FACDBF3B-A738-4765-B5E8-1286EAF463D2}"/>
              </a:ext>
            </a:extLst>
          </p:cNvPr>
          <p:cNvSpPr/>
          <p:nvPr/>
        </p:nvSpPr>
        <p:spPr>
          <a:xfrm>
            <a:off x="4019045" y="3445806"/>
            <a:ext cx="172996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L</a:t>
            </a:r>
            <a:r>
              <a:rPr lang="kk-KZ" b="1" dirty="0">
                <a:solidFill>
                  <a:schemeClr val="bg1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earning apps</a:t>
            </a:r>
            <a:r>
              <a:rPr lang="kk-KZ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, </a:t>
            </a:r>
            <a:endParaRPr lang="ru-RU" dirty="0"/>
          </a:p>
        </p:txBody>
      </p:sp>
      <p:sp>
        <p:nvSpPr>
          <p:cNvPr id="40" name="TextBox 39">
            <a:extLst>
              <a:ext uri="{FF2B5EF4-FFF2-40B4-BE49-F238E27FC236}">
                <a16:creationId xmlns:a16="http://schemas.microsoft.com/office/drawing/2014/main" id="{FAE324D8-5A64-4194-BF7F-EE4437CAAAB7}"/>
              </a:ext>
            </a:extLst>
          </p:cNvPr>
          <p:cNvSpPr txBox="1"/>
          <p:nvPr/>
        </p:nvSpPr>
        <p:spPr>
          <a:xfrm>
            <a:off x="9490841" y="4856495"/>
            <a:ext cx="1911540" cy="14927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300" b="1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Open Sans" panose="020B0606030504020204" pitchFamily="34" charset="0"/>
              </a:rPr>
              <a:t>Learning apps </a:t>
            </a:r>
            <a:r>
              <a:rPr kumimoji="0" lang="kk-KZ" sz="1300" b="1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Open Sans" panose="020B0606030504020204" pitchFamily="34" charset="0"/>
              </a:rPr>
              <a:t>пәндер бойынша дайын материалдармен және оқушыға қызықты ойындармен қамтылған</a:t>
            </a:r>
            <a:r>
              <a:rPr kumimoji="0" lang="en-US" sz="1300" b="1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Open Sans" panose="020B0606030504020204" pitchFamily="34" charset="0"/>
              </a:rPr>
              <a:t>. </a:t>
            </a:r>
            <a:endParaRPr kumimoji="0" lang="en-GB" sz="1300" b="1" i="0" u="none" strike="noStrike" kern="1200" cap="none" spc="0" normalizeH="0" baseline="0" noProof="0" dirty="0">
              <a:ln>
                <a:noFill/>
              </a:ln>
              <a:effectLst/>
              <a:uLnTx/>
              <a:uFillTx/>
              <a:latin typeface="Noto Sans" panose="020B0502040504020204" pitchFamily="34"/>
              <a:ea typeface="Noto Sans" panose="020B0502040504020204" pitchFamily="34"/>
              <a:cs typeface="Noto Sans" panose="020B0502040504020204" pitchFamily="34"/>
            </a:endParaRPr>
          </a:p>
        </p:txBody>
      </p:sp>
    </p:spTree>
    <p:extLst>
      <p:ext uri="{BB962C8B-B14F-4D97-AF65-F5344CB8AC3E}">
        <p14:creationId xmlns:p14="http://schemas.microsoft.com/office/powerpoint/2010/main" val="1491714027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17000" b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>
            <a:extLst>
              <a:ext uri="{FF2B5EF4-FFF2-40B4-BE49-F238E27FC236}">
                <a16:creationId xmlns:a16="http://schemas.microsoft.com/office/drawing/2014/main" id="{94FF70F4-2137-4B82-9D53-07574188599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676400" y="288985"/>
            <a:ext cx="10515600" cy="1591574"/>
          </a:xfrm>
        </p:spPr>
        <p:txBody>
          <a:bodyPr>
            <a:normAutofit/>
          </a:bodyPr>
          <a:lstStyle/>
          <a:p>
            <a:r>
              <a:rPr lang="kk-KZ" sz="6000" b="1" dirty="0">
                <a:highlight>
                  <a:srgbClr val="FFFF00"/>
                </a:highlight>
              </a:rPr>
              <a:t>Назарларыңызға рахмет!!!</a:t>
            </a:r>
            <a:endParaRPr lang="ru-RU" sz="6000" b="1" dirty="0">
              <a:highlight>
                <a:srgbClr val="FFFF00"/>
              </a:highlight>
            </a:endParaRPr>
          </a:p>
        </p:txBody>
      </p:sp>
    </p:spTree>
    <p:extLst>
      <p:ext uri="{BB962C8B-B14F-4D97-AF65-F5344CB8AC3E}">
        <p14:creationId xmlns:p14="http://schemas.microsoft.com/office/powerpoint/2010/main" val="62067568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Custom 5">
      <a:dk1>
        <a:srgbClr val="282F39"/>
      </a:dk1>
      <a:lt1>
        <a:srgbClr val="FFFFFF"/>
      </a:lt1>
      <a:dk2>
        <a:srgbClr val="000000"/>
      </a:dk2>
      <a:lt2>
        <a:srgbClr val="EEEEEE"/>
      </a:lt2>
      <a:accent1>
        <a:srgbClr val="C2C923"/>
      </a:accent1>
      <a:accent2>
        <a:srgbClr val="42AFB6"/>
      </a:accent2>
      <a:accent3>
        <a:srgbClr val="074D67"/>
      </a:accent3>
      <a:accent4>
        <a:srgbClr val="CB1B4A"/>
      </a:accent4>
      <a:accent5>
        <a:srgbClr val="FCB414"/>
      </a:accent5>
      <a:accent6>
        <a:srgbClr val="007A7D"/>
      </a:accent6>
      <a:hlink>
        <a:srgbClr val="1EB7EF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14001</TotalTime>
  <Words>382</Words>
  <Application>Microsoft Office PowerPoint</Application>
  <PresentationFormat>Широкоэкранный</PresentationFormat>
  <Paragraphs>63</Paragraphs>
  <Slides>9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8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9</vt:i4>
      </vt:variant>
    </vt:vector>
  </HeadingPairs>
  <TitlesOfParts>
    <vt:vector size="18" baseType="lpstr">
      <vt:lpstr>Arial</vt:lpstr>
      <vt:lpstr>Calibri</vt:lpstr>
      <vt:lpstr>Calibri Light</vt:lpstr>
      <vt:lpstr>Noto Sans</vt:lpstr>
      <vt:lpstr>Open Sans</vt:lpstr>
      <vt:lpstr>Sitka Small</vt:lpstr>
      <vt:lpstr>Times New Roman</vt:lpstr>
      <vt:lpstr>Wingdings</vt:lpstr>
      <vt:lpstr>Office Theme</vt:lpstr>
      <vt:lpstr>Қашықтықтан оқыту ерекшеліктері мен түрлері 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Igor</dc:creator>
  <cp:lastModifiedBy>Пользователь</cp:lastModifiedBy>
  <cp:revision>1024</cp:revision>
  <dcterms:created xsi:type="dcterms:W3CDTF">2017-12-05T16:25:52Z</dcterms:created>
  <dcterms:modified xsi:type="dcterms:W3CDTF">2020-08-10T10:52:02Z</dcterms:modified>
</cp:coreProperties>
</file>