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556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094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838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82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614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475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079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401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953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878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189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57E0A-1F08-44C1-9CC7-95726803C11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DBD08-B10F-4E65-9B67-FD7FD1C917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5098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6743" y="760549"/>
            <a:ext cx="11827692" cy="1477555"/>
          </a:xfrm>
          <a:solidFill>
            <a:schemeClr val="accent2">
              <a:lumMod val="20000"/>
              <a:lumOff val="80000"/>
            </a:schemeClr>
          </a:solidFill>
          <a:ln w="57150" cap="rnd" cmpd="thinThick">
            <a:solidFill>
              <a:srgbClr val="7030A0"/>
            </a:solidFill>
            <a:prstDash val="sysDot"/>
            <a:bevel/>
          </a:ln>
        </p:spPr>
        <p:txBody>
          <a:bodyPr>
            <a:normAutofit fontScale="90000"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ФОРМИРУЮЩЕЕ ОЦЕНИВАНИЕ В УСЛОВИЯХ ДИСТАНЦИОННОГО ОБУЧЕНИЯ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МКУ КИМЦ: Формирующее оценив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72" y="3038565"/>
            <a:ext cx="4123588" cy="2996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657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674" y="435487"/>
            <a:ext cx="4859383" cy="26850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0" i="0" dirty="0" smtClean="0">
                <a:solidFill>
                  <a:srgbClr val="2B2B2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Формирующее оценивание </a:t>
            </a:r>
          </a:p>
          <a:p>
            <a:r>
              <a:rPr lang="ru-RU" sz="2400" b="0" i="0" dirty="0" smtClean="0">
                <a:solidFill>
                  <a:srgbClr val="2B2B2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Система, которая сопровождается наблюдением и анализом учебного процесса, позволяет сделать так, чтобы школьники могли успешнее учиться, а учителя – эффективнее преподавать</a:t>
            </a:r>
            <a:endParaRPr lang="ru-RU" sz="2400" b="0" i="0" dirty="0">
              <a:solidFill>
                <a:srgbClr val="2B2B2B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12559" y="3890440"/>
            <a:ext cx="4907280" cy="26776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0" i="0" dirty="0" smtClean="0">
                <a:solidFill>
                  <a:srgbClr val="2B2B2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Шаги формирующего оценивания при ДО: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 данных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Качественная обратная связь</a:t>
            </a:r>
          </a:p>
          <a:p>
            <a:pPr marL="285750" indent="-285750">
              <a:buFontTx/>
              <a:buChar char="-"/>
            </a:pPr>
            <a:r>
              <a:rPr lang="ru-RU" sz="24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Корректировка преподавания</a:t>
            </a:r>
          </a:p>
          <a:p>
            <a:pPr marL="285750" indent="-285750">
              <a:buFontTx/>
              <a:buChar char="-"/>
            </a:pPr>
            <a:endParaRPr lang="ru-RU" sz="2400" b="0" i="0" dirty="0">
              <a:solidFill>
                <a:srgbClr val="2B2B2B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Формирующее оценив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928" y="1481863"/>
            <a:ext cx="3263708" cy="221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31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50800" y="1582057"/>
            <a:ext cx="4978400" cy="17272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Мониторинг формирования знаний и умений по средствам сайтов </a:t>
            </a:r>
            <a:r>
              <a:rPr lang="en-US" sz="2400" b="1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Kahoot</a:t>
            </a:r>
            <a:r>
              <a:rPr lang="en-US" sz="2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Google Forms, </a:t>
            </a:r>
            <a:r>
              <a:rPr lang="en-US" sz="2400" b="1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Quizezz</a:t>
            </a:r>
            <a:r>
              <a:rPr lang="en-US" sz="2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Quizlet</a:t>
            </a:r>
            <a:endParaRPr lang="ru-RU" sz="24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Выноска со стрелкой вниз 8"/>
          <p:cNvSpPr/>
          <p:nvPr/>
        </p:nvSpPr>
        <p:spPr>
          <a:xfrm>
            <a:off x="551543" y="226288"/>
            <a:ext cx="3976914" cy="1355769"/>
          </a:xfrm>
          <a:prstGeom prst="downArrowCallout">
            <a:avLst>
              <a:gd name="adj1" fmla="val 25000"/>
              <a:gd name="adj2" fmla="val 29135"/>
              <a:gd name="adj3" fmla="val 26772"/>
              <a:gd name="adj4" fmla="val 6497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 ДАННЫХ</a:t>
            </a:r>
            <a:endParaRPr lang="ru-RU" sz="2800" dirty="0">
              <a:solidFill>
                <a:srgbClr val="2B2B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" y="3496355"/>
            <a:ext cx="3904248" cy="336164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2276" y="3496355"/>
            <a:ext cx="3415301" cy="3212420"/>
          </a:xfrm>
          <a:prstGeom prst="rect">
            <a:avLst/>
          </a:prstGeom>
        </p:spPr>
      </p:pic>
      <p:pic>
        <p:nvPicPr>
          <p:cNvPr id="3076" name="Picture 4" descr="Сервис он-лайн викторин Quizizz | ВКонтакт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519" y="185623"/>
            <a:ext cx="5782330" cy="321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83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609600" y="138850"/>
            <a:ext cx="3976914" cy="1355769"/>
          </a:xfrm>
          <a:prstGeom prst="downArrowCallout">
            <a:avLst>
              <a:gd name="adj1" fmla="val 25000"/>
              <a:gd name="adj2" fmla="val 29135"/>
              <a:gd name="adj3" fmla="val 26772"/>
              <a:gd name="adj4" fmla="val 6497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</a:t>
            </a:r>
            <a:endParaRPr lang="ru-RU" sz="2800" dirty="0">
              <a:solidFill>
                <a:srgbClr val="2B2B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8857" y="1494619"/>
            <a:ext cx="4978400" cy="17272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Выявить сильные и слабые стороны преподавания, выбранных методов, платформ, формы обучения (синхронное/асинхронное)</a:t>
            </a:r>
          </a:p>
        </p:txBody>
      </p:sp>
      <p:pic>
        <p:nvPicPr>
          <p:cNvPr id="4" name="Picture 2" descr="Оценивание - pedklass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24" y="3951423"/>
            <a:ext cx="30670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425439" y="2187689"/>
            <a:ext cx="6409509" cy="206825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 чему я стремлюсь?» – для поддержания интереса.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«Как у меня получается?» – для анализа и оценки учебной деятельности.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«Каков следующий шаг?» – для планирования последующих действий.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3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609600" y="138850"/>
            <a:ext cx="3976914" cy="1355769"/>
          </a:xfrm>
          <a:prstGeom prst="downArrowCallout">
            <a:avLst>
              <a:gd name="adj1" fmla="val 25000"/>
              <a:gd name="adj2" fmla="val 29135"/>
              <a:gd name="adj3" fmla="val 26772"/>
              <a:gd name="adj4" fmla="val 6497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ОБРАТНАЯ СВЯЗЬ</a:t>
            </a:r>
            <a:endParaRPr lang="ru-RU" sz="2800" dirty="0">
              <a:solidFill>
                <a:srgbClr val="2B2B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50422" y="6061164"/>
            <a:ext cx="9157063" cy="68687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Сила обратной связи не в ее количестве, а в ее качестве!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588000" y="165854"/>
            <a:ext cx="6096000" cy="30559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i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«Что сделано хорошо?»</a:t>
            </a:r>
            <a:r>
              <a:rPr lang="ru-RU" i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Вне зависимости от качества сделанной работы поддержите ученика, найдите, за что его похвалить. Например: «Молодец, ты попробовал выполнить задание!».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i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«Что требует улучшения?»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Прокомментируйте, что можно улучшить.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i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«Как это можно улучшить?»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Задайте вопрос, который поможет ученику задуматься над заданием, посоветуйте обратиться к ресурсу, предложите инструкцию.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ОБРАТНАЯ СВЯЗЬ - МОДЕЛЬ AID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73" t="38448" r="2440" b="11947"/>
          <a:stretch/>
        </p:blipFill>
        <p:spPr bwMode="auto">
          <a:xfrm>
            <a:off x="161108" y="1494619"/>
            <a:ext cx="5116286" cy="2129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лок-схема: подготовка 6"/>
          <p:cNvSpPr/>
          <p:nvPr/>
        </p:nvSpPr>
        <p:spPr>
          <a:xfrm>
            <a:off x="963748" y="3823611"/>
            <a:ext cx="10048241" cy="2037806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организовать обратную связь:</a:t>
            </a:r>
          </a:p>
          <a:p>
            <a:pPr marL="342900" indent="-342900" algn="ctr">
              <a:buAutoNum type="arabicPeriod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Комментарий к загруженной работе на сайте (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mektep.edu.kz, bilimland.kz)</a:t>
            </a:r>
          </a:p>
          <a:p>
            <a:pPr marL="342900" indent="-342900" algn="ctr">
              <a:buAutoNum type="arabicPeriod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Запись аудио с комментарием</a:t>
            </a:r>
          </a:p>
          <a:p>
            <a:pPr marL="342900" indent="-342900" algn="ctr">
              <a:buAutoNum type="arabicPeriod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Конференция с учащимся, либо групповая, с теми детьми, кто имеет одинаковые ошибки (рекомендуется минимум 1 раз в неделю)</a:t>
            </a:r>
          </a:p>
        </p:txBody>
      </p:sp>
    </p:spTree>
    <p:extLst>
      <p:ext uri="{BB962C8B-B14F-4D97-AF65-F5344CB8AC3E}">
        <p14:creationId xmlns:p14="http://schemas.microsoft.com/office/powerpoint/2010/main" val="282083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676366" y="147777"/>
            <a:ext cx="3976914" cy="1355769"/>
          </a:xfrm>
          <a:prstGeom prst="downArrowCallout">
            <a:avLst>
              <a:gd name="adj1" fmla="val 25000"/>
              <a:gd name="adj2" fmla="val 29135"/>
              <a:gd name="adj3" fmla="val 26772"/>
              <a:gd name="adj4" fmla="val 6497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dirty="0" smtClean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КОРРЕКТИРОВКА ПРЕПОДАВАНИЯ</a:t>
            </a:r>
            <a:endParaRPr lang="ru-RU" sz="2800" dirty="0">
              <a:solidFill>
                <a:srgbClr val="2B2B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5623" y="1503546"/>
            <a:ext cx="4978400" cy="288834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Можно сменить: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орму преподавания, платформу, методы преподавания. Корректировать задания. </a:t>
            </a:r>
          </a:p>
        </p:txBody>
      </p:sp>
      <p:pic>
        <p:nvPicPr>
          <p:cNvPr id="4" name="Picture 2" descr="Сайт «Кунделик» проверили на наличие религиозной реклам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830" y="269302"/>
            <a:ext cx="1643323" cy="109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>
            <a:off x="8287657" y="816734"/>
            <a:ext cx="1306286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4" descr="Файл:Zoom Video Communications Company Logo updated.png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8584" y="550034"/>
            <a:ext cx="2195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Как вести себя на первой лекции?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000" y="1904953"/>
            <a:ext cx="2335573" cy="1316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>
            <a:off x="8287657" y="2563386"/>
            <a:ext cx="1306286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10" descr="Заказать видеоролик для сайта! | Grishkoffilmpro video production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8584" y="1904953"/>
            <a:ext cx="2079626" cy="1316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8337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198</Words>
  <Application>Microsoft Office PowerPoint</Application>
  <PresentationFormat>Широкоэкранный</PresentationFormat>
  <Paragraphs>27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Symbol</vt:lpstr>
      <vt:lpstr>Times New Roman</vt:lpstr>
      <vt:lpstr>Тема Office</vt:lpstr>
      <vt:lpstr>ФОРМИРУЮЩЕЕ ОЦЕНИВАНИЕ В УСЛОВИЯХ ДИСТАНЦИОННОГО ОБУЧЕНИЯ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ФОРМИРУЮЩЕЕ ОЦЕНИВАНИЕ В УСЛОВИЯХ ДИСТАНЦИОННОГО ОБУЧЕНИЯ</dc:title>
  <dc:creator>ПВГ</dc:creator>
  <cp:lastModifiedBy>ПВГ</cp:lastModifiedBy>
  <cp:revision>13</cp:revision>
  <dcterms:created xsi:type="dcterms:W3CDTF">2020-08-17T16:02:08Z</dcterms:created>
  <dcterms:modified xsi:type="dcterms:W3CDTF">2020-08-17T18:12:35Z</dcterms:modified>
</cp:coreProperties>
</file>