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sldIdLst>
    <p:sldId id="257" r:id="rId2"/>
    <p:sldId id="258" r:id="rId3"/>
    <p:sldId id="271" r:id="rId4"/>
    <p:sldId id="283" r:id="rId5"/>
    <p:sldId id="272" r:id="rId6"/>
    <p:sldId id="273" r:id="rId7"/>
    <p:sldId id="274" r:id="rId8"/>
    <p:sldId id="277" r:id="rId9"/>
    <p:sldId id="275" r:id="rId10"/>
    <p:sldId id="278" r:id="rId11"/>
    <p:sldId id="279" r:id="rId12"/>
    <p:sldId id="280" r:id="rId13"/>
    <p:sldId id="281" r:id="rId14"/>
    <p:sldId id="282" r:id="rId15"/>
    <p:sldId id="264"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309" autoAdjust="0"/>
    <p:restoredTop sz="94624" autoAdjust="0"/>
  </p:normalViewPr>
  <p:slideViewPr>
    <p:cSldViewPr>
      <p:cViewPr varScale="1">
        <p:scale>
          <a:sx n="67" d="100"/>
          <a:sy n="67" d="100"/>
        </p:scale>
        <p:origin x="-1770"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71"/>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5B106E36-FD25-4E2D-B0AA-010F637433A0}" type="datetimeFigureOut">
              <a:rPr lang="ru-RU" smtClean="0"/>
              <a:pPr/>
              <a:t>13.08.2020</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fld id="{725C68B6-61C2-468F-89AB-4B9F7531AA68}" type="slidenum">
              <a:rPr lang="ru-RU" smtClean="0"/>
              <a:pPr/>
              <a:t>‹#›</a:t>
            </a:fld>
            <a:endParaRPr lang="ru-RU"/>
          </a:p>
        </p:txBody>
      </p:sp>
      <p:sp>
        <p:nvSpPr>
          <p:cNvPr id="7" name="Прямоугольник 6"/>
          <p:cNvSpPr/>
          <p:nvPr/>
        </p:nvSpPr>
        <p:spPr>
          <a:xfrm>
            <a:off x="62933" y="1449319"/>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3"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3"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46"/>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13.08.2020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71"/>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16"/>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13.08.2020</a:t>
            </a:fld>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endParaRPr lang="ru-RU"/>
          </a:p>
        </p:txBody>
      </p:sp>
      <p:sp>
        <p:nvSpPr>
          <p:cNvPr id="7" name="Прямоугольник 6"/>
          <p:cNvSpPr/>
          <p:nvPr/>
        </p:nvSpPr>
        <p:spPr>
          <a:xfrm flipV="1">
            <a:off x="69413"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54" y="2341491"/>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14"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13.08.2020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5B106E36-FD25-4E2D-B0AA-010F637433A0}" type="datetimeFigureOut">
              <a:rPr lang="ru-RU" smtClean="0"/>
              <a:pPr/>
              <a:t>13.08.2020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13.08.2020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13.08.2020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13.08.2020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13.08.2020</a:t>
            </a:fld>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endParaRPr lang="ru-RU"/>
          </a:p>
        </p:txBody>
      </p:sp>
      <p:sp>
        <p:nvSpPr>
          <p:cNvPr id="7" name="Номер слайда 6"/>
          <p:cNvSpPr>
            <a:spLocks noGrp="1"/>
          </p:cNvSpPr>
          <p:nvPr>
            <p:ph type="sldNum" sz="quarter" idx="12"/>
          </p:nvPr>
        </p:nvSpPr>
        <p:spPr>
          <a:xfrm>
            <a:off x="146304" y="6208776"/>
            <a:ext cx="457200" cy="457200"/>
          </a:xfrm>
        </p:spPr>
        <p:txBody>
          <a:bodyPr/>
          <a:lstStyle/>
          <a:p>
            <a:fld id="{725C68B6-61C2-468F-89AB-4B9F7531AA68}" type="slidenum">
              <a:rPr lang="ru-RU" smtClean="0"/>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10" y="4650490"/>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8" y="4773240"/>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16" y="66691"/>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13.08.2020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57"/>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56"/>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13.08.2020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Титульный слайд">
    <p:bg>
      <p:bgPr>
        <a:blipFill dpi="0" rotWithShape="1">
          <a:blip r:embed="rId2" cstate="screen">
            <a:lum/>
            <a:extLst>
              <a:ext uri="{28A0092B-C50C-407E-A947-70E740481C1C}">
                <a14:useLocalDpi xmlns:a14="http://schemas.microsoft.com/office/drawing/2010/main" xmlns=""/>
              </a:ext>
            </a:extLst>
          </a:blip>
          <a:srcRect/>
          <a:stretch>
            <a:fillRect/>
          </a:stretch>
        </a:blip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34EEB5F3-46D5-4827-9176-87B3ED40876A}"/>
              </a:ext>
            </a:extLst>
          </p:cNvPr>
          <p:cNvSpPr>
            <a:spLocks noGrp="1"/>
          </p:cNvSpPr>
          <p:nvPr>
            <p:ph type="ctrTitle"/>
          </p:nvPr>
        </p:nvSpPr>
        <p:spPr>
          <a:xfrm>
            <a:off x="83250" y="414000"/>
            <a:ext cx="5872500" cy="1305000"/>
          </a:xfrm>
        </p:spPr>
        <p:txBody>
          <a:bodyPr anchor="b"/>
          <a:lstStyle>
            <a:lvl1pPr algn="ctr">
              <a:defRPr sz="6000" b="1">
                <a:solidFill>
                  <a:schemeClr val="bg1"/>
                </a:solidFill>
              </a:defRPr>
            </a:lvl1pPr>
          </a:lstStyle>
          <a:p>
            <a:r>
              <a:rPr lang="ru-RU" dirty="0"/>
              <a:t>Образец заголовка</a:t>
            </a:r>
          </a:p>
        </p:txBody>
      </p:sp>
    </p:spTree>
    <p:extLst>
      <p:ext uri="{BB962C8B-B14F-4D97-AF65-F5344CB8AC3E}">
        <p14:creationId xmlns:p14="http://schemas.microsoft.com/office/powerpoint/2010/main" xmlns="" val="2904648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5B106E36-FD25-4E2D-B0AA-010F637433A0}" type="datetimeFigureOut">
              <a:rPr lang="ru-RU" smtClean="0"/>
              <a:pPr/>
              <a:t>13.08.2020</a:t>
            </a:fld>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2.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74500" y="324009"/>
            <a:ext cx="5062500" cy="4062651"/>
          </a:xfrm>
          <a:prstGeom prst="rect">
            <a:avLst/>
          </a:prstGeom>
        </p:spPr>
        <p:txBody>
          <a:bodyPr wrap="square">
            <a:spAutoFit/>
          </a:bodyPr>
          <a:lstStyle/>
          <a:p>
            <a:r>
              <a:rPr lang="kk-KZ" sz="3600" b="1" dirty="0" smtClean="0">
                <a:latin typeface="Times New Roman" pitchFamily="18" charset="0"/>
                <a:cs typeface="Times New Roman" pitchFamily="18" charset="0"/>
              </a:rPr>
              <a:t>  </a:t>
            </a:r>
            <a:r>
              <a:rPr lang="kk-KZ" sz="2800" b="1" dirty="0" smtClean="0">
                <a:latin typeface="Times New Roman" pitchFamily="18" charset="0"/>
                <a:cs typeface="Times New Roman" pitchFamily="18" charset="0"/>
              </a:rPr>
              <a:t>Қашықтықтан білім беру жағдайында онлайн кездесулерге арналған құралдарды (zoom, skype, microsoft teams, youtube, google meet) ұтымды пайдалану</a:t>
            </a:r>
            <a:r>
              <a:rPr lang="kk-KZ" sz="2800" dirty="0" smtClean="0">
                <a:latin typeface="Times New Roman" pitchFamily="18" charset="0"/>
                <a:cs typeface="Times New Roman" pitchFamily="18" charset="0"/>
              </a:rPr>
              <a:t>.      </a:t>
            </a:r>
            <a:endParaRPr lang="ru-RU" sz="3600" dirty="0" smtClean="0">
              <a:latin typeface="Times New Roman" pitchFamily="18" charset="0"/>
              <a:cs typeface="Times New Roman" pitchFamily="18" charset="0"/>
            </a:endParaRPr>
          </a:p>
          <a:p>
            <a:endParaRPr lang="ru-RU" sz="5400" dirty="0"/>
          </a:p>
        </p:txBody>
      </p:sp>
      <p:pic>
        <p:nvPicPr>
          <p:cNvPr id="6146" name="Picture 2" descr="https://workspro.ru/wp-content/uploads/2017/11/1549196420_youtube-1920.jpg"/>
          <p:cNvPicPr>
            <a:picLocks noChangeAspect="1" noChangeArrowheads="1"/>
          </p:cNvPicPr>
          <p:nvPr/>
        </p:nvPicPr>
        <p:blipFill>
          <a:blip r:embed="rId2" cstate="print"/>
          <a:srcRect/>
          <a:stretch>
            <a:fillRect/>
          </a:stretch>
        </p:blipFill>
        <p:spPr bwMode="auto">
          <a:xfrm>
            <a:off x="6660232" y="1124744"/>
            <a:ext cx="2193750" cy="1800200"/>
          </a:xfrm>
          <a:prstGeom prst="rect">
            <a:avLst/>
          </a:prstGeom>
          <a:ln>
            <a:noFill/>
          </a:ln>
          <a:effectLst>
            <a:softEdge rad="112500"/>
          </a:effectLst>
        </p:spPr>
      </p:pic>
      <p:pic>
        <p:nvPicPr>
          <p:cNvPr id="6148" name="Picture 4" descr="https://i.ytimg.com/vi/puJaTWCw9_E/hqdefault.jpg"/>
          <p:cNvPicPr>
            <a:picLocks noChangeAspect="1" noChangeArrowheads="1"/>
          </p:cNvPicPr>
          <p:nvPr/>
        </p:nvPicPr>
        <p:blipFill>
          <a:blip r:embed="rId3" cstate="print"/>
          <a:srcRect l="7812" r="4018"/>
          <a:stretch>
            <a:fillRect/>
          </a:stretch>
        </p:blipFill>
        <p:spPr bwMode="auto">
          <a:xfrm>
            <a:off x="6444209" y="3384017"/>
            <a:ext cx="2013663" cy="2349255"/>
          </a:xfrm>
          <a:prstGeom prst="rect">
            <a:avLst/>
          </a:prstGeom>
          <a:noFill/>
        </p:spPr>
      </p:pic>
      <p:pic>
        <p:nvPicPr>
          <p:cNvPr id="6150" name="Picture 6" descr="http://www.fa.ru/org/dep/frib/PublishingImages/microsoft-teams.jpg"/>
          <p:cNvPicPr>
            <a:picLocks noChangeAspect="1" noChangeArrowheads="1"/>
          </p:cNvPicPr>
          <p:nvPr/>
        </p:nvPicPr>
        <p:blipFill>
          <a:blip r:embed="rId4" cstate="print"/>
          <a:srcRect/>
          <a:stretch>
            <a:fillRect/>
          </a:stretch>
        </p:blipFill>
        <p:spPr bwMode="auto">
          <a:xfrm>
            <a:off x="3707904" y="4077088"/>
            <a:ext cx="2304256" cy="1790193"/>
          </a:xfrm>
          <a:prstGeom prst="rect">
            <a:avLst/>
          </a:prstGeom>
          <a:ln>
            <a:noFill/>
          </a:ln>
          <a:effectLst>
            <a:softEdge rad="112500"/>
          </a:effectLst>
        </p:spPr>
      </p:pic>
      <p:pic>
        <p:nvPicPr>
          <p:cNvPr id="6152" name="Picture 8" descr="https://avdet.org/wp-content/uploads/2017/06/Skype.png"/>
          <p:cNvPicPr>
            <a:picLocks noChangeAspect="1" noChangeArrowheads="1"/>
          </p:cNvPicPr>
          <p:nvPr/>
        </p:nvPicPr>
        <p:blipFill>
          <a:blip r:embed="rId5" cstate="print"/>
          <a:srcRect/>
          <a:stretch>
            <a:fillRect/>
          </a:stretch>
        </p:blipFill>
        <p:spPr bwMode="auto">
          <a:xfrm>
            <a:off x="683569" y="3789056"/>
            <a:ext cx="2232248" cy="2035967"/>
          </a:xfrm>
          <a:prstGeom prst="rect">
            <a:avLst/>
          </a:prstGeom>
          <a:ln>
            <a:noFill/>
          </a:ln>
          <a:effectLst>
            <a:softEdge rad="112500"/>
          </a:effectLst>
        </p:spPr>
      </p:pic>
      <p:pic>
        <p:nvPicPr>
          <p:cNvPr id="6154" name="Picture 10" descr="https://www.technobezz.com/files/uploads/2020/07/9e01de06-e0ad-4524-ae3b-64feea028852-5ea9946c10e3a-1520x800-1.jpeg"/>
          <p:cNvPicPr>
            <a:picLocks noChangeAspect="1" noChangeArrowheads="1"/>
          </p:cNvPicPr>
          <p:nvPr/>
        </p:nvPicPr>
        <p:blipFill>
          <a:blip r:embed="rId6" cstate="print"/>
          <a:srcRect l="22145" r="19090"/>
          <a:stretch>
            <a:fillRect/>
          </a:stretch>
        </p:blipFill>
        <p:spPr bwMode="auto">
          <a:xfrm rot="17034568">
            <a:off x="-231036" y="1155844"/>
            <a:ext cx="2619184" cy="1539141"/>
          </a:xfrm>
          <a:prstGeom prst="rect">
            <a:avLst/>
          </a:prstGeom>
          <a:noFill/>
        </p:spPr>
      </p:pic>
      <p:pic>
        <p:nvPicPr>
          <p:cNvPr id="10" name="Picture 6" descr="http://www.fa.ru/org/dep/frib/PublishingImages/microsoft-teams.jpg"/>
          <p:cNvPicPr>
            <a:picLocks noChangeAspect="1" noChangeArrowheads="1"/>
          </p:cNvPicPr>
          <p:nvPr/>
        </p:nvPicPr>
        <p:blipFill>
          <a:blip r:embed="rId4" cstate="print"/>
          <a:srcRect/>
          <a:stretch>
            <a:fillRect/>
          </a:stretch>
        </p:blipFill>
        <p:spPr bwMode="auto">
          <a:xfrm>
            <a:off x="3707904" y="4077080"/>
            <a:ext cx="2304256" cy="1790193"/>
          </a:xfrm>
          <a:prstGeom prst="rect">
            <a:avLst/>
          </a:prstGeom>
          <a:ln>
            <a:noFill/>
          </a:ln>
          <a:effectLst>
            <a:softEdge rad="112500"/>
          </a:effectLst>
        </p:spPr>
      </p:pic>
      <p:pic>
        <p:nvPicPr>
          <p:cNvPr id="11" name="Picture 8" descr="https://avdet.org/wp-content/uploads/2017/06/Skype.png"/>
          <p:cNvPicPr>
            <a:picLocks noChangeAspect="1" noChangeArrowheads="1"/>
          </p:cNvPicPr>
          <p:nvPr/>
        </p:nvPicPr>
        <p:blipFill>
          <a:blip r:embed="rId5" cstate="print"/>
          <a:srcRect/>
          <a:stretch>
            <a:fillRect/>
          </a:stretch>
        </p:blipFill>
        <p:spPr bwMode="auto">
          <a:xfrm>
            <a:off x="683568" y="3789040"/>
            <a:ext cx="2232248" cy="2035967"/>
          </a:xfrm>
          <a:prstGeom prst="rect">
            <a:avLst/>
          </a:prstGeom>
          <a:ln>
            <a:noFill/>
          </a:ln>
          <a:effectLst>
            <a:softEdge rad="112500"/>
          </a:effectLst>
        </p:spPr>
      </p:pic>
    </p:spTree>
    <p:extLst>
      <p:ext uri="{BB962C8B-B14F-4D97-AF65-F5344CB8AC3E}">
        <p14:creationId xmlns:p14="http://schemas.microsoft.com/office/powerpoint/2010/main" xmlns="" val="11178443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7A3D8FF0-30C2-49C2-B43E-5FA1B956C926}"/>
              </a:ext>
            </a:extLst>
          </p:cNvPr>
          <p:cNvSpPr>
            <a:spLocks noGrp="1"/>
          </p:cNvSpPr>
          <p:nvPr>
            <p:ph type="title"/>
          </p:nvPr>
        </p:nvSpPr>
        <p:spPr>
          <a:xfrm>
            <a:off x="927000" y="0"/>
            <a:ext cx="7772400" cy="1143000"/>
          </a:xfrm>
        </p:spPr>
        <p:txBody>
          <a:bodyPr>
            <a:noAutofit/>
          </a:bodyPr>
          <a:lstStyle/>
          <a:p>
            <a:r>
              <a:rPr lang="kk-KZ" sz="4400" dirty="0" smtClean="0"/>
              <a:t>            </a:t>
            </a:r>
            <a:r>
              <a:rPr lang="kk-KZ" sz="4400" dirty="0" smtClean="0">
                <a:solidFill>
                  <a:srgbClr val="FF0000"/>
                </a:solidFill>
                <a:latin typeface="Times New Roman" pitchFamily="18" charset="0"/>
                <a:cs typeface="Times New Roman" pitchFamily="18" charset="0"/>
              </a:rPr>
              <a:t>Қысқаша мәлімет </a:t>
            </a:r>
            <a:endParaRPr lang="ru-RU" sz="4400" dirty="0">
              <a:solidFill>
                <a:srgbClr val="FF0000"/>
              </a:solidFill>
              <a:latin typeface="Times New Roman" pitchFamily="18" charset="0"/>
              <a:cs typeface="Times New Roman" pitchFamily="18" charset="0"/>
            </a:endParaRPr>
          </a:p>
        </p:txBody>
      </p:sp>
      <p:sp>
        <p:nvSpPr>
          <p:cNvPr id="3" name="Объект 2">
            <a:extLst>
              <a:ext uri="{FF2B5EF4-FFF2-40B4-BE49-F238E27FC236}">
                <a16:creationId xmlns="" xmlns:a16="http://schemas.microsoft.com/office/drawing/2014/main" id="{E78A402B-EC8F-4913-9E37-C2F778C4FF01}"/>
              </a:ext>
            </a:extLst>
          </p:cNvPr>
          <p:cNvSpPr>
            <a:spLocks noGrp="1"/>
          </p:cNvSpPr>
          <p:nvPr>
            <p:ph sz="quarter" idx="1"/>
          </p:nvPr>
        </p:nvSpPr>
        <p:spPr>
          <a:xfrm>
            <a:off x="792000" y="1089000"/>
            <a:ext cx="7772400" cy="4572000"/>
          </a:xfrm>
        </p:spPr>
        <p:txBody>
          <a:bodyPr>
            <a:normAutofit fontScale="62500" lnSpcReduction="20000"/>
          </a:bodyPr>
          <a:lstStyle/>
          <a:p>
            <a:pPr marL="0" indent="0">
              <a:buNone/>
            </a:pPr>
            <a:r>
              <a:rPr lang="kk-KZ" b="1" dirty="0" smtClean="0"/>
              <a:t>      </a:t>
            </a:r>
            <a:r>
              <a:rPr lang="kk-KZ" b="1" dirty="0" smtClean="0">
                <a:latin typeface="Times New Roman" pitchFamily="18" charset="0"/>
                <a:cs typeface="Times New Roman" pitchFamily="18" charset="0"/>
              </a:rPr>
              <a:t>Zoom-</a:t>
            </a:r>
            <a:r>
              <a:rPr lang="kk-KZ" dirty="0" smtClean="0">
                <a:latin typeface="Times New Roman" pitchFamily="18" charset="0"/>
                <a:cs typeface="Times New Roman" pitchFamily="18" charset="0"/>
              </a:rPr>
              <a:t> қосымшасы нақты  уақыт режимінде хабарлама жіберуге , бейнеконференциясын өткізуге мүмкіндік береді. Негізгі артықшылықтары: Пайдаланудың қарапайымдылығы. Кез келген құрылғыны қолдана отырып, конференцияларды қосуға және қатысуға арналған конференция мүмкіндіктерімен жылдам біріктіруге(интеграция жасауға) болады.  Кез-келген жерден және кез келген құрылғыдан кіруге мүмкіндік береді. </a:t>
            </a:r>
          </a:p>
          <a:p>
            <a:pPr marL="0" indent="0">
              <a:buNone/>
            </a:pPr>
            <a:r>
              <a:rPr lang="kk-KZ" b="1" dirty="0" smtClean="0">
                <a:latin typeface="Times New Roman" pitchFamily="18" charset="0"/>
                <a:cs typeface="Times New Roman" pitchFamily="18" charset="0"/>
              </a:rPr>
              <a:t>    Google Meet</a:t>
            </a:r>
            <a:r>
              <a:rPr lang="kk-KZ" dirty="0" smtClean="0">
                <a:latin typeface="Times New Roman" pitchFamily="18" charset="0"/>
                <a:cs typeface="Times New Roman" pitchFamily="18" charset="0"/>
              </a:rPr>
              <a:t> -қай жерде болсаңыз да, керемет қоңырау шалу үшін желіңіздің өткізу қабілеттілігін реттейді.  бейнеконференция өткізуге мүмкіндік береді. Жасанды интеллект элементтері бар соңғы технологиялар  қиын жағдайларда да жоғары сапалы сурет пен дыбысты сақтауға мүмкіндік береді.</a:t>
            </a:r>
            <a:endParaRPr lang="ru-RU" dirty="0" smtClean="0">
              <a:latin typeface="Times New Roman" pitchFamily="18" charset="0"/>
              <a:cs typeface="Times New Roman" pitchFamily="18" charset="0"/>
            </a:endParaRPr>
          </a:p>
          <a:p>
            <a:pPr marL="0" indent="0">
              <a:buNone/>
            </a:pPr>
            <a:r>
              <a:rPr lang="kk-KZ" b="1" dirty="0" smtClean="0">
                <a:latin typeface="Times New Roman" pitchFamily="18" charset="0"/>
                <a:cs typeface="Times New Roman" pitchFamily="18" charset="0"/>
              </a:rPr>
              <a:t>    Skype – </a:t>
            </a:r>
            <a:r>
              <a:rPr lang="kk-KZ" dirty="0" smtClean="0">
                <a:latin typeface="Times New Roman" pitchFamily="18" charset="0"/>
                <a:cs typeface="Times New Roman" pitchFamily="18" charset="0"/>
              </a:rPr>
              <a:t>видео қоңырау шалуға  және интернет арқылы чат қызметін қамтитын,  жедел хат алмасуға, файл жіберуге.қолайлы құрал.</a:t>
            </a:r>
          </a:p>
          <a:p>
            <a:pPr>
              <a:buNone/>
            </a:pPr>
            <a:r>
              <a:rPr lang="kk-KZ" b="1" dirty="0" smtClean="0">
                <a:latin typeface="Times New Roman" pitchFamily="18" charset="0"/>
                <a:cs typeface="Times New Roman" pitchFamily="18" charset="0"/>
              </a:rPr>
              <a:t>    Microsoft Teams</a:t>
            </a:r>
            <a:r>
              <a:rPr lang="kk-KZ" dirty="0" smtClean="0">
                <a:latin typeface="Times New Roman" pitchFamily="18" charset="0"/>
                <a:cs typeface="Times New Roman" pitchFamily="18" charset="0"/>
              </a:rPr>
              <a:t> - бұл топқа қажет нәрсенің бәрін біріктіретін бағдарлама.  Microsoft</a:t>
            </a:r>
          </a:p>
          <a:p>
            <a:pPr>
              <a:buNone/>
            </a:pPr>
            <a:r>
              <a:rPr lang="kk-KZ" dirty="0" smtClean="0">
                <a:latin typeface="Times New Roman" pitchFamily="18" charset="0"/>
                <a:cs typeface="Times New Roman" pitchFamily="18" charset="0"/>
              </a:rPr>
              <a:t>Teams-та  жеке істеріңізді басқару, әңгімелер жүргізу, жоспарлар жасау, жұмыс</a:t>
            </a:r>
          </a:p>
          <a:p>
            <a:pPr>
              <a:buNone/>
            </a:pPr>
            <a:r>
              <a:rPr lang="kk-KZ" dirty="0" smtClean="0">
                <a:latin typeface="Times New Roman" pitchFamily="18" charset="0"/>
                <a:cs typeface="Times New Roman" pitchFamily="18" charset="0"/>
              </a:rPr>
              <a:t>тізімдерін, тапсырмаларды, тіпті орналасқан жеріңізді бөлісе аласыз.</a:t>
            </a:r>
            <a:endParaRPr lang="ru-RU"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     </a:t>
            </a:r>
            <a:r>
              <a:rPr lang="en-US" b="1" dirty="0" smtClean="0">
                <a:latin typeface="Times New Roman" pitchFamily="18" charset="0"/>
                <a:cs typeface="Times New Roman" pitchFamily="18" charset="0"/>
              </a:rPr>
              <a:t>YouTube</a:t>
            </a:r>
            <a:r>
              <a:rPr lang="kk-KZ" b="1" dirty="0" smtClean="0">
                <a:latin typeface="Times New Roman" pitchFamily="18" charset="0"/>
                <a:cs typeface="Times New Roman" pitchFamily="18" charset="0"/>
              </a:rPr>
              <a:t> - </a:t>
            </a:r>
            <a:r>
              <a:rPr lang="ru-RU" dirty="0" err="1" smtClean="0">
                <a:latin typeface="Times New Roman" pitchFamily="18" charset="0"/>
                <a:cs typeface="Times New Roman" pitchFamily="18" charset="0"/>
              </a:rPr>
              <a:t>бұл бейнематериалдар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хостингінің сервистерін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ұсынатын қызмет.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Мұнда</a:t>
            </a:r>
            <a:endParaRPr lang="ru-RU" dirty="0" smtClean="0">
              <a:latin typeface="Times New Roman" pitchFamily="18" charset="0"/>
              <a:cs typeface="Times New Roman" pitchFamily="18" charset="0"/>
            </a:endParaRPr>
          </a:p>
          <a:p>
            <a:pPr>
              <a:buNone/>
            </a:pPr>
            <a:r>
              <a:rPr lang="ru-RU" dirty="0" err="1" smtClean="0">
                <a:latin typeface="Times New Roman" pitchFamily="18" charset="0"/>
                <a:cs typeface="Times New Roman" pitchFamily="18" charset="0"/>
              </a:rPr>
              <a:t>қолданушылар қандай </a:t>
            </a:r>
            <a:r>
              <a:rPr lang="ru-RU" dirty="0" smtClean="0">
                <a:latin typeface="Times New Roman" pitchFamily="18" charset="0"/>
                <a:cs typeface="Times New Roman" pitchFamily="18" charset="0"/>
              </a:rPr>
              <a:t>да </a:t>
            </a:r>
            <a:r>
              <a:rPr lang="ru-RU" dirty="0" err="1" smtClean="0">
                <a:latin typeface="Times New Roman" pitchFamily="18" charset="0"/>
                <a:cs typeface="Times New Roman" pitchFamily="18" charset="0"/>
              </a:rPr>
              <a:t>бір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бейнежазбаларды</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қосуға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қарауға </a:t>
            </a:r>
            <a:r>
              <a:rPr lang="ru-RU" dirty="0" smtClean="0">
                <a:latin typeface="Times New Roman" pitchFamily="18" charset="0"/>
                <a:cs typeface="Times New Roman" pitchFamily="18" charset="0"/>
              </a:rPr>
              <a:t>не </a:t>
            </a:r>
            <a:r>
              <a:rPr lang="ru-RU" dirty="0" err="1" smtClean="0">
                <a:latin typeface="Times New Roman" pitchFamily="18" charset="0"/>
                <a:cs typeface="Times New Roman" pitchFamily="18" charset="0"/>
              </a:rPr>
              <a:t>оларға түсінік беруге</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мүмкіндігі </a:t>
            </a:r>
            <a:r>
              <a:rPr lang="ru-RU" dirty="0" smtClean="0">
                <a:latin typeface="Times New Roman" pitchFamily="18" charset="0"/>
                <a:cs typeface="Times New Roman" pitchFamily="18" charset="0"/>
              </a:rPr>
              <a:t>бар.</a:t>
            </a:r>
          </a:p>
          <a:p>
            <a:pPr marL="0" indent="0">
              <a:buNone/>
            </a:pPr>
            <a:endParaRPr lang="kk-KZ" dirty="0" smtClean="0">
              <a:latin typeface="Times New Roman" pitchFamily="18" charset="0"/>
              <a:cs typeface="Times New Roman" pitchFamily="18" charset="0"/>
            </a:endParaRPr>
          </a:p>
          <a:p>
            <a:pPr marL="0" indent="0">
              <a:buNone/>
            </a:pPr>
            <a:endParaRPr lang="kk-KZ" dirty="0" smtClean="0"/>
          </a:p>
          <a:p>
            <a:pPr marL="0" indent="0">
              <a:buNone/>
            </a:pPr>
            <a:endParaRPr lang="ru-RU" dirty="0" smtClean="0"/>
          </a:p>
          <a:p>
            <a:pPr marL="0" indent="0">
              <a:buNone/>
            </a:pPr>
            <a:endParaRPr lang="ru-RU" dirty="0"/>
          </a:p>
        </p:txBody>
      </p:sp>
    </p:spTree>
    <p:extLst>
      <p:ext uri="{BB962C8B-B14F-4D97-AF65-F5344CB8AC3E}">
        <p14:creationId xmlns:p14="http://schemas.microsoft.com/office/powerpoint/2010/main" xmlns="" val="23989995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550ECA6-2C10-42CC-8823-AE3421095C80}"/>
              </a:ext>
            </a:extLst>
          </p:cNvPr>
          <p:cNvSpPr>
            <a:spLocks noGrp="1"/>
          </p:cNvSpPr>
          <p:nvPr>
            <p:ph type="title"/>
          </p:nvPr>
        </p:nvSpPr>
        <p:spPr>
          <a:xfrm>
            <a:off x="914400" y="274638"/>
            <a:ext cx="7772400" cy="706090"/>
          </a:xfrm>
        </p:spPr>
        <p:txBody>
          <a:bodyPr>
            <a:normAutofit fontScale="90000"/>
          </a:bodyPr>
          <a:lstStyle/>
          <a:p>
            <a:r>
              <a:rPr lang="kk-KZ" b="1" dirty="0" smtClean="0"/>
              <a:t> </a:t>
            </a:r>
            <a:r>
              <a:rPr lang="kk-KZ" b="1" dirty="0" smtClean="0">
                <a:latin typeface="Times New Roman" pitchFamily="18" charset="0"/>
                <a:cs typeface="Times New Roman" pitchFamily="18" charset="0"/>
              </a:rPr>
              <a:t>Zoomмен-</a:t>
            </a:r>
            <a:r>
              <a:rPr lang="en-US" dirty="0" smtClean="0"/>
              <a:t> </a:t>
            </a:r>
            <a:r>
              <a:rPr lang="ru-RU" dirty="0" err="1" smtClean="0"/>
              <a:t>қалай жұмыс жасаймыз</a:t>
            </a:r>
            <a:r>
              <a:rPr lang="ru-RU" dirty="0" smtClean="0"/>
              <a:t>?</a:t>
            </a:r>
            <a:endParaRPr lang="ru-RU" dirty="0"/>
          </a:p>
        </p:txBody>
      </p:sp>
      <p:pic>
        <p:nvPicPr>
          <p:cNvPr id="1026" name="Picture 2"/>
          <p:cNvPicPr>
            <a:picLocks noChangeAspect="1" noChangeArrowheads="1"/>
          </p:cNvPicPr>
          <p:nvPr/>
        </p:nvPicPr>
        <p:blipFill>
          <a:blip r:embed="rId2" cstate="print"/>
          <a:srcRect l="22728" t="11437" r="22247" b="20883"/>
          <a:stretch>
            <a:fillRect/>
          </a:stretch>
        </p:blipFill>
        <p:spPr bwMode="auto">
          <a:xfrm>
            <a:off x="251520" y="980728"/>
            <a:ext cx="3312368" cy="3482192"/>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l="11572" t="7875" r="10733" b="5501"/>
          <a:stretch>
            <a:fillRect/>
          </a:stretch>
        </p:blipFill>
        <p:spPr bwMode="auto">
          <a:xfrm>
            <a:off x="3851920" y="908720"/>
            <a:ext cx="4608512" cy="2952328"/>
          </a:xfrm>
          <a:prstGeom prst="rect">
            <a:avLst/>
          </a:prstGeom>
          <a:noFill/>
          <a:ln w="9525">
            <a:noFill/>
            <a:miter lim="800000"/>
            <a:headEnd/>
            <a:tailEnd/>
          </a:ln>
        </p:spPr>
      </p:pic>
      <p:pic>
        <p:nvPicPr>
          <p:cNvPr id="1028" name="Picture 4"/>
          <p:cNvPicPr>
            <a:picLocks noChangeAspect="1" noChangeArrowheads="1"/>
          </p:cNvPicPr>
          <p:nvPr/>
        </p:nvPicPr>
        <p:blipFill>
          <a:blip r:embed="rId4" cstate="print"/>
          <a:srcRect l="10706" t="58986" r="1298" b="22477"/>
          <a:stretch>
            <a:fillRect/>
          </a:stretch>
        </p:blipFill>
        <p:spPr bwMode="auto">
          <a:xfrm>
            <a:off x="0" y="4293096"/>
            <a:ext cx="8964488" cy="2060848"/>
          </a:xfrm>
          <a:prstGeom prst="rect">
            <a:avLst/>
          </a:prstGeom>
          <a:noFill/>
          <a:ln w="9525">
            <a:noFill/>
            <a:miter lim="800000"/>
            <a:headEnd/>
            <a:tailEnd/>
          </a:ln>
        </p:spPr>
      </p:pic>
      <p:sp>
        <p:nvSpPr>
          <p:cNvPr id="20" name="TextBox 19"/>
          <p:cNvSpPr txBox="1"/>
          <p:nvPr/>
        </p:nvSpPr>
        <p:spPr>
          <a:xfrm>
            <a:off x="3131840" y="4077072"/>
            <a:ext cx="3600400" cy="369332"/>
          </a:xfrm>
          <a:prstGeom prst="rect">
            <a:avLst/>
          </a:prstGeom>
          <a:noFill/>
        </p:spPr>
        <p:txBody>
          <a:bodyPr wrap="square" rtlCol="0">
            <a:spAutoFit/>
          </a:bodyPr>
          <a:lstStyle/>
          <a:p>
            <a:r>
              <a:rPr lang="kk-KZ" b="1" dirty="0" smtClean="0">
                <a:latin typeface="Times New Roman" pitchFamily="18" charset="0"/>
                <a:cs typeface="Times New Roman" pitchFamily="18" charset="0"/>
              </a:rPr>
              <a:t>Функциялар</a:t>
            </a:r>
            <a:r>
              <a:rPr lang="kk-KZ" dirty="0" smtClean="0"/>
              <a:t> </a:t>
            </a:r>
            <a:endParaRPr lang="ru-RU" dirty="0"/>
          </a:p>
        </p:txBody>
      </p:sp>
    </p:spTree>
    <p:extLst>
      <p:ext uri="{BB962C8B-B14F-4D97-AF65-F5344CB8AC3E}">
        <p14:creationId xmlns="" xmlns:p14="http://schemas.microsoft.com/office/powerpoint/2010/main" val="2145430929"/>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683568" y="188640"/>
            <a:ext cx="7920880" cy="923330"/>
          </a:xfrm>
          <a:prstGeom prst="rect">
            <a:avLst/>
          </a:prstGeom>
        </p:spPr>
        <p:txBody>
          <a:bodyPr wrap="square">
            <a:spAutoFit/>
          </a:bodyPr>
          <a:lstStyle/>
          <a:p>
            <a:r>
              <a:rPr lang="kk-KZ" b="1" dirty="0" smtClean="0"/>
              <a:t> </a:t>
            </a:r>
            <a:r>
              <a:rPr lang="kk-KZ" b="1" dirty="0" smtClean="0">
                <a:latin typeface="Times New Roman" pitchFamily="18" charset="0"/>
                <a:cs typeface="Times New Roman" pitchFamily="18" charset="0"/>
              </a:rPr>
              <a:t>Zoom бағдарламасының тиімді тұсы видео конференция жасауға және демонстративтік экран арқылы презентация көрсетуге, </a:t>
            </a:r>
            <a:r>
              <a:rPr lang="kk-KZ" b="1" dirty="0" smtClean="0">
                <a:latin typeface="Times New Roman" pitchFamily="18" charset="0"/>
                <a:cs typeface="Times New Roman" pitchFamily="18" charset="0"/>
              </a:rPr>
              <a:t>оқушылармен байланыс жасауға  </a:t>
            </a:r>
            <a:r>
              <a:rPr lang="kk-KZ" b="1" dirty="0" smtClean="0">
                <a:latin typeface="Times New Roman" pitchFamily="18" charset="0"/>
                <a:cs typeface="Times New Roman" pitchFamily="18" charset="0"/>
              </a:rPr>
              <a:t>мүмкіндік береді.</a:t>
            </a:r>
            <a:endParaRPr lang="ru-RU" dirty="0"/>
          </a:p>
        </p:txBody>
      </p:sp>
      <p:sp>
        <p:nvSpPr>
          <p:cNvPr id="7" name="Прямоугольник 6"/>
          <p:cNvSpPr/>
          <p:nvPr/>
        </p:nvSpPr>
        <p:spPr>
          <a:xfrm>
            <a:off x="4127006" y="3244334"/>
            <a:ext cx="235962" cy="369332"/>
          </a:xfrm>
          <a:prstGeom prst="rect">
            <a:avLst/>
          </a:prstGeom>
        </p:spPr>
        <p:txBody>
          <a:bodyPr wrap="none">
            <a:spAutoFit/>
          </a:bodyPr>
          <a:lstStyle/>
          <a:p>
            <a:r>
              <a:rPr lang="kk-KZ" b="1" dirty="0" smtClean="0"/>
              <a:t> </a:t>
            </a:r>
            <a:endParaRPr lang="ru-RU" dirty="0"/>
          </a:p>
        </p:txBody>
      </p:sp>
      <p:pic>
        <p:nvPicPr>
          <p:cNvPr id="8" name="Picture 2"/>
          <p:cNvPicPr>
            <a:picLocks noChangeAspect="1" noChangeArrowheads="1"/>
          </p:cNvPicPr>
          <p:nvPr/>
        </p:nvPicPr>
        <p:blipFill>
          <a:blip r:embed="rId2" cstate="print"/>
          <a:srcRect t="4319" b="9306"/>
          <a:stretch>
            <a:fillRect/>
          </a:stretch>
        </p:blipFill>
        <p:spPr bwMode="auto">
          <a:xfrm>
            <a:off x="179512" y="1196752"/>
            <a:ext cx="8784976" cy="5400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5616" y="0"/>
            <a:ext cx="7772400" cy="1143000"/>
          </a:xfrm>
        </p:spPr>
        <p:txBody>
          <a:bodyPr/>
          <a:lstStyle/>
          <a:p>
            <a:r>
              <a:rPr lang="kk-KZ" b="1" dirty="0" smtClean="0">
                <a:latin typeface="Times New Roman" pitchFamily="18" charset="0"/>
                <a:cs typeface="Times New Roman" pitchFamily="18" charset="0"/>
              </a:rPr>
              <a:t>                </a:t>
            </a:r>
            <a:r>
              <a:rPr lang="kk-KZ" b="1" dirty="0" smtClean="0">
                <a:solidFill>
                  <a:srgbClr val="FF0000"/>
                </a:solidFill>
                <a:latin typeface="Times New Roman" pitchFamily="18" charset="0"/>
                <a:cs typeface="Times New Roman" pitchFamily="18" charset="0"/>
              </a:rPr>
              <a:t>Google Meet </a:t>
            </a:r>
            <a:endParaRPr lang="ru-RU" dirty="0">
              <a:solidFill>
                <a:srgbClr val="FF0000"/>
              </a:solidFill>
            </a:endParaRPr>
          </a:p>
        </p:txBody>
      </p:sp>
      <p:pic>
        <p:nvPicPr>
          <p:cNvPr id="2050" name="Picture 2"/>
          <p:cNvPicPr>
            <a:picLocks noChangeAspect="1" noChangeArrowheads="1"/>
          </p:cNvPicPr>
          <p:nvPr/>
        </p:nvPicPr>
        <p:blipFill>
          <a:blip r:embed="rId2" cstate="print"/>
          <a:srcRect l="23517" t="15376" r="25014" b="17007"/>
          <a:stretch>
            <a:fillRect/>
          </a:stretch>
        </p:blipFill>
        <p:spPr bwMode="auto">
          <a:xfrm>
            <a:off x="323528" y="1268760"/>
            <a:ext cx="3816424" cy="3456384"/>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l="24351" t="15375" r="34975" b="35406"/>
          <a:stretch>
            <a:fillRect/>
          </a:stretch>
        </p:blipFill>
        <p:spPr bwMode="auto">
          <a:xfrm>
            <a:off x="4572000" y="1340768"/>
            <a:ext cx="4248472" cy="338437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3074" name="Picture 2"/>
          <p:cNvPicPr>
            <a:picLocks noGrp="1" noChangeAspect="1" noChangeArrowheads="1"/>
          </p:cNvPicPr>
          <p:nvPr>
            <p:ph sz="quarter" idx="1"/>
          </p:nvPr>
        </p:nvPicPr>
        <p:blipFill>
          <a:blip r:embed="rId2" cstate="print"/>
          <a:srcRect l="20192" t="9149" r="23749" b="20723"/>
          <a:stretch>
            <a:fillRect/>
          </a:stretch>
        </p:blipFill>
        <p:spPr bwMode="auto">
          <a:xfrm>
            <a:off x="179512" y="188640"/>
            <a:ext cx="8712968" cy="590465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kk-KZ" b="1" dirty="0" smtClean="0">
                <a:solidFill>
                  <a:srgbClr val="FF0000"/>
                </a:solidFill>
                <a:latin typeface="Times New Roman" pitchFamily="18" charset="0"/>
                <a:cs typeface="Times New Roman" pitchFamily="18" charset="0"/>
              </a:rPr>
              <a:t>Skype бағдарламасын пайдалану.</a:t>
            </a:r>
            <a:endParaRPr lang="ru-RU" dirty="0">
              <a:solidFill>
                <a:srgbClr val="FF0000"/>
              </a:solidFill>
            </a:endParaRPr>
          </a:p>
        </p:txBody>
      </p:sp>
      <p:pic>
        <p:nvPicPr>
          <p:cNvPr id="4098" name="Picture 2"/>
          <p:cNvPicPr>
            <a:picLocks noGrp="1" noChangeAspect="1" noChangeArrowheads="1"/>
          </p:cNvPicPr>
          <p:nvPr>
            <p:ph sz="quarter" idx="1"/>
          </p:nvPr>
        </p:nvPicPr>
        <p:blipFill>
          <a:blip r:embed="rId2" cstate="print"/>
          <a:srcRect l="22372" t="8421" r="16940" b="25666"/>
          <a:stretch>
            <a:fillRect/>
          </a:stretch>
        </p:blipFill>
        <p:spPr bwMode="auto">
          <a:xfrm>
            <a:off x="323528" y="1484784"/>
            <a:ext cx="4248472" cy="3312368"/>
          </a:xfrm>
          <a:prstGeom prst="rect">
            <a:avLst/>
          </a:prstGeom>
          <a:noFill/>
          <a:ln w="9525">
            <a:noFill/>
            <a:miter lim="800000"/>
            <a:headEnd/>
            <a:tailEnd/>
          </a:ln>
        </p:spPr>
      </p:pic>
      <p:pic>
        <p:nvPicPr>
          <p:cNvPr id="4099" name="Picture 3"/>
          <p:cNvPicPr>
            <a:picLocks noChangeAspect="1" noChangeArrowheads="1"/>
          </p:cNvPicPr>
          <p:nvPr/>
        </p:nvPicPr>
        <p:blipFill>
          <a:blip r:embed="rId3" cstate="print"/>
          <a:srcRect l="23989" t="19485" r="28416" b="34250"/>
          <a:stretch>
            <a:fillRect/>
          </a:stretch>
        </p:blipFill>
        <p:spPr bwMode="auto">
          <a:xfrm>
            <a:off x="4499992" y="1484784"/>
            <a:ext cx="4392488" cy="324036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cstate="print"/>
          <a:srcRect l="32448" t="21179" r="24876" b="18500"/>
          <a:stretch>
            <a:fillRect/>
          </a:stretch>
        </p:blipFill>
        <p:spPr bwMode="auto">
          <a:xfrm>
            <a:off x="251520" y="260648"/>
            <a:ext cx="8712968" cy="612068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cstate="print"/>
          <a:srcRect l="15215" t="23250" r="10071" b="51156"/>
          <a:stretch>
            <a:fillRect/>
          </a:stretch>
        </p:blipFill>
        <p:spPr bwMode="auto">
          <a:xfrm>
            <a:off x="971600" y="332656"/>
            <a:ext cx="7776864" cy="1872208"/>
          </a:xfrm>
          <a:prstGeom prst="rect">
            <a:avLst/>
          </a:prstGeom>
          <a:noFill/>
          <a:ln w="9525">
            <a:noFill/>
            <a:miter lim="800000"/>
            <a:headEnd/>
            <a:tailEnd/>
          </a:ln>
        </p:spPr>
      </p:pic>
      <p:pic>
        <p:nvPicPr>
          <p:cNvPr id="5124" name="Picture 4"/>
          <p:cNvPicPr>
            <a:picLocks noChangeAspect="1" noChangeArrowheads="1"/>
          </p:cNvPicPr>
          <p:nvPr/>
        </p:nvPicPr>
        <p:blipFill>
          <a:blip r:embed="rId3" cstate="print"/>
          <a:srcRect l="31183" t="13579" r="22328" b="25391"/>
          <a:stretch>
            <a:fillRect/>
          </a:stretch>
        </p:blipFill>
        <p:spPr bwMode="auto">
          <a:xfrm>
            <a:off x="899592" y="2204864"/>
            <a:ext cx="7848872" cy="446449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smtClean="0">
                <a:latin typeface="Times New Roman" pitchFamily="18" charset="0"/>
                <a:cs typeface="Times New Roman" pitchFamily="18" charset="0"/>
              </a:rPr>
              <a:t>            </a:t>
            </a:r>
            <a:endParaRPr lang="ru-RU" dirty="0"/>
          </a:p>
        </p:txBody>
      </p:sp>
      <p:pic>
        <p:nvPicPr>
          <p:cNvPr id="6148" name="Picture 4"/>
          <p:cNvPicPr>
            <a:picLocks noGrp="1" noChangeAspect="1" noChangeArrowheads="1"/>
          </p:cNvPicPr>
          <p:nvPr>
            <p:ph sz="quarter" idx="1"/>
          </p:nvPr>
        </p:nvPicPr>
        <p:blipFill>
          <a:blip r:embed="rId2" cstate="print"/>
          <a:srcRect t="6772" r="21442" b="22371"/>
          <a:stretch>
            <a:fillRect/>
          </a:stretch>
        </p:blipFill>
        <p:spPr bwMode="auto">
          <a:xfrm>
            <a:off x="395536" y="692696"/>
            <a:ext cx="8748464" cy="532859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7170" name="Picture 2"/>
          <p:cNvPicPr>
            <a:picLocks noGrp="1" noChangeAspect="1" noChangeArrowheads="1"/>
          </p:cNvPicPr>
          <p:nvPr>
            <p:ph sz="quarter" idx="1"/>
          </p:nvPr>
        </p:nvPicPr>
        <p:blipFill>
          <a:blip r:embed="rId2" cstate="print"/>
          <a:srcRect t="8642"/>
          <a:stretch>
            <a:fillRect/>
          </a:stretch>
        </p:blipFill>
        <p:spPr bwMode="auto">
          <a:xfrm>
            <a:off x="179512" y="260648"/>
            <a:ext cx="8784976" cy="61926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8194" name="Picture 2"/>
          <p:cNvPicPr>
            <a:picLocks noGrp="1" noChangeAspect="1" noChangeArrowheads="1"/>
          </p:cNvPicPr>
          <p:nvPr>
            <p:ph sz="quarter" idx="1"/>
          </p:nvPr>
        </p:nvPicPr>
        <p:blipFill>
          <a:blip r:embed="rId2" cstate="print"/>
          <a:srcRect t="9386" r="1060"/>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9218" name="Picture 2"/>
          <p:cNvPicPr>
            <a:picLocks noGrp="1" noChangeAspect="1" noChangeArrowheads="1"/>
          </p:cNvPicPr>
          <p:nvPr>
            <p:ph sz="quarter" idx="1"/>
          </p:nvPr>
        </p:nvPicPr>
        <p:blipFill>
          <a:blip r:embed="rId2" cstate="print"/>
          <a:srcRect l="22045" t="39695" r="27000" b="10024"/>
          <a:stretch>
            <a:fillRect/>
          </a:stretch>
        </p:blipFill>
        <p:spPr bwMode="auto">
          <a:xfrm>
            <a:off x="0" y="0"/>
            <a:ext cx="9144000" cy="659735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0242" name="Picture 2"/>
          <p:cNvPicPr>
            <a:picLocks noGrp="1" noChangeAspect="1" noChangeArrowheads="1"/>
          </p:cNvPicPr>
          <p:nvPr>
            <p:ph sz="quarter" idx="1"/>
          </p:nvPr>
        </p:nvPicPr>
        <p:blipFill>
          <a:blip r:embed="rId2" cstate="print"/>
          <a:srcRect l="25666" t="43212" r="27552" b="14412"/>
          <a:stretch>
            <a:fillRect/>
          </a:stretch>
        </p:blipFill>
        <p:spPr bwMode="auto">
          <a:xfrm>
            <a:off x="0" y="0"/>
            <a:ext cx="9144000" cy="659735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51521" y="260648"/>
            <a:ext cx="8892480" cy="338554"/>
          </a:xfrm>
          <a:prstGeom prst="rect">
            <a:avLst/>
          </a:prstGeom>
          <a:noFill/>
        </p:spPr>
        <p:txBody>
          <a:bodyPr wrap="square" rtlCol="0">
            <a:spAutoFit/>
          </a:bodyPr>
          <a:lstStyle/>
          <a:p>
            <a:r>
              <a:rPr lang="en-US" sz="1600" b="1" dirty="0" smtClean="0">
                <a:latin typeface="Times New Roman" pitchFamily="18" charset="0"/>
                <a:cs typeface="Times New Roman" pitchFamily="18" charset="0"/>
              </a:rPr>
              <a:t>    Google Meet</a:t>
            </a:r>
            <a:r>
              <a:rPr lang="kk-KZ" sz="1600" b="1" dirty="0" smtClean="0">
                <a:latin typeface="Times New Roman" pitchFamily="18" charset="0"/>
                <a:cs typeface="Times New Roman" pitchFamily="18" charset="0"/>
              </a:rPr>
              <a:t>, </a:t>
            </a:r>
            <a:r>
              <a:rPr lang="en-US" sz="1600" b="1" dirty="0" smtClean="0">
                <a:latin typeface="Times New Roman" pitchFamily="18" charset="0"/>
                <a:cs typeface="Times New Roman" pitchFamily="18" charset="0"/>
              </a:rPr>
              <a:t>Zoom, </a:t>
            </a:r>
            <a:r>
              <a:rPr lang="kk-KZ" sz="1600" b="1" dirty="0" smtClean="0">
                <a:latin typeface="Times New Roman" pitchFamily="18" charset="0"/>
                <a:cs typeface="Times New Roman" pitchFamily="18" charset="0"/>
              </a:rPr>
              <a:t>Microsoft Teams</a:t>
            </a:r>
            <a:r>
              <a:rPr lang="en-US" sz="1600" b="1" dirty="0" smtClean="0">
                <a:latin typeface="Times New Roman" pitchFamily="18" charset="0"/>
                <a:cs typeface="Times New Roman" pitchFamily="18" charset="0"/>
              </a:rPr>
              <a:t> </a:t>
            </a:r>
            <a:r>
              <a:rPr lang="kk-KZ" sz="1600" b="1" dirty="0" smtClean="0">
                <a:latin typeface="Times New Roman" pitchFamily="18" charset="0"/>
                <a:cs typeface="Times New Roman" pitchFamily="18" charset="0"/>
              </a:rPr>
              <a:t>және </a:t>
            </a:r>
            <a:r>
              <a:rPr lang="en-US" sz="1600" b="1" dirty="0" smtClean="0">
                <a:latin typeface="Times New Roman" pitchFamily="18" charset="0"/>
                <a:cs typeface="Times New Roman" pitchFamily="18" charset="0"/>
              </a:rPr>
              <a:t>Skype </a:t>
            </a:r>
            <a:r>
              <a:rPr lang="kk-KZ" sz="1600" b="1" dirty="0" smtClean="0">
                <a:latin typeface="Times New Roman" pitchFamily="18" charset="0"/>
                <a:cs typeface="Times New Roman" pitchFamily="18" charset="0"/>
              </a:rPr>
              <a:t>бағдарламаларын қолдану нәтижесінде:</a:t>
            </a:r>
            <a:endParaRPr lang="ru-RU" sz="1600" b="1" dirty="0">
              <a:latin typeface="Times New Roman" pitchFamily="18" charset="0"/>
              <a:cs typeface="Times New Roman" pitchFamily="18" charset="0"/>
            </a:endParaRPr>
          </a:p>
        </p:txBody>
      </p:sp>
      <p:cxnSp>
        <p:nvCxnSpPr>
          <p:cNvPr id="11" name="Прямая со стрелкой 10"/>
          <p:cNvCxnSpPr/>
          <p:nvPr/>
        </p:nvCxnSpPr>
        <p:spPr>
          <a:xfrm flipH="1">
            <a:off x="1475656" y="764704"/>
            <a:ext cx="432048" cy="122413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2" name="Скругленный прямоугольник 11"/>
          <p:cNvSpPr/>
          <p:nvPr/>
        </p:nvSpPr>
        <p:spPr>
          <a:xfrm>
            <a:off x="683568" y="2132856"/>
            <a:ext cx="1800200" cy="158417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k-KZ" dirty="0" smtClean="0"/>
              <a:t>Сапалы сабақ өткізу </a:t>
            </a:r>
            <a:endParaRPr lang="ru-RU" dirty="0"/>
          </a:p>
        </p:txBody>
      </p:sp>
      <p:sp>
        <p:nvSpPr>
          <p:cNvPr id="13" name="Скругленный прямоугольник 12"/>
          <p:cNvSpPr/>
          <p:nvPr/>
        </p:nvSpPr>
        <p:spPr>
          <a:xfrm>
            <a:off x="3419872" y="2060848"/>
            <a:ext cx="2016224" cy="1800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k-KZ" dirty="0" smtClean="0"/>
              <a:t>Оқушыларды ынталандырады және олардың білімдерін бір жүйеге келтіреді.</a:t>
            </a:r>
            <a:endParaRPr lang="ru-RU" dirty="0"/>
          </a:p>
        </p:txBody>
      </p:sp>
      <p:sp>
        <p:nvSpPr>
          <p:cNvPr id="14" name="Скругленный прямоугольник 13"/>
          <p:cNvSpPr/>
          <p:nvPr/>
        </p:nvSpPr>
        <p:spPr>
          <a:xfrm>
            <a:off x="6516216" y="2060848"/>
            <a:ext cx="1800200" cy="1800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k-KZ" dirty="0" smtClean="0"/>
              <a:t>Қолжетімді платформа</a:t>
            </a:r>
            <a:endParaRPr lang="ru-RU" dirty="0"/>
          </a:p>
        </p:txBody>
      </p:sp>
      <p:cxnSp>
        <p:nvCxnSpPr>
          <p:cNvPr id="15" name="Прямая со стрелкой 14"/>
          <p:cNvCxnSpPr/>
          <p:nvPr/>
        </p:nvCxnSpPr>
        <p:spPr>
          <a:xfrm flipH="1">
            <a:off x="4427984" y="764704"/>
            <a:ext cx="72008" cy="122413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Прямая со стрелкой 16"/>
          <p:cNvCxnSpPr/>
          <p:nvPr/>
        </p:nvCxnSpPr>
        <p:spPr>
          <a:xfrm flipH="1">
            <a:off x="6660232" y="764704"/>
            <a:ext cx="72008" cy="122413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8" name="Скругленный прямоугольник 17"/>
          <p:cNvSpPr/>
          <p:nvPr/>
        </p:nvSpPr>
        <p:spPr>
          <a:xfrm>
            <a:off x="1763688" y="4221088"/>
            <a:ext cx="2016224" cy="20162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k-KZ" dirty="0" smtClean="0"/>
              <a:t>Оқушының білім деңгейін тексеруге, бағалауға мүмкіндік береді.</a:t>
            </a:r>
            <a:endParaRPr lang="ru-RU" dirty="0"/>
          </a:p>
        </p:txBody>
      </p:sp>
      <p:cxnSp>
        <p:nvCxnSpPr>
          <p:cNvPr id="22" name="Прямая со стрелкой 21"/>
          <p:cNvCxnSpPr/>
          <p:nvPr/>
        </p:nvCxnSpPr>
        <p:spPr>
          <a:xfrm flipH="1">
            <a:off x="2699792" y="764704"/>
            <a:ext cx="432048" cy="338437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397</TotalTime>
  <Words>104</Words>
  <Application>Microsoft Office PowerPoint</Application>
  <PresentationFormat>Экран (4:3)</PresentationFormat>
  <Paragraphs>24</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Справедливость</vt:lpstr>
      <vt:lpstr>Слайд 1</vt:lpstr>
      <vt:lpstr>            Қысқаша мәлімет </vt:lpstr>
      <vt:lpstr> Zoomмен- қалай жұмыс жасаймыз?</vt:lpstr>
      <vt:lpstr>Слайд 4</vt:lpstr>
      <vt:lpstr>                Google Meet </vt:lpstr>
      <vt:lpstr>Слайд 6</vt:lpstr>
      <vt:lpstr>Skype бағдарламасын пайдалану.</vt:lpstr>
      <vt:lpstr>Слайд 8</vt:lpstr>
      <vt:lpstr>Слайд 9</vt:lpstr>
      <vt:lpstr>            </vt:lpstr>
      <vt:lpstr>Слайд 11</vt:lpstr>
      <vt:lpstr>Слайд 12</vt:lpstr>
      <vt:lpstr>Слайд 13</vt:lpstr>
      <vt:lpstr>Слайд 14</vt:lpstr>
      <vt:lpstr>Слайд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Админ</dc:creator>
  <cp:lastModifiedBy>Админ</cp:lastModifiedBy>
  <cp:revision>42</cp:revision>
  <dcterms:created xsi:type="dcterms:W3CDTF">2020-08-13T07:30:27Z</dcterms:created>
  <dcterms:modified xsi:type="dcterms:W3CDTF">2020-08-13T16:45:24Z</dcterms:modified>
</cp:coreProperties>
</file>