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60" r:id="rId5"/>
    <p:sldId id="262" r:id="rId6"/>
    <p:sldId id="264" r:id="rId7"/>
    <p:sldId id="266"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Lst>
  <p:sldSz cx="18288000" cy="10287000"/>
  <p:notesSz cx="6858000" cy="9144000"/>
  <p:embeddedFontLst>
    <p:embeddedFont>
      <p:font typeface="DM Sans" pitchFamily="2" charset="0"/>
      <p:regular r:id="rId25"/>
    </p:embeddedFont>
    <p:embeddedFont>
      <p:font typeface="DM Sans Bold" charset="0"/>
      <p:regular r:id="rId26"/>
    </p:embeddedFont>
    <p:embeddedFont>
      <p:font typeface="Lora" pitchFamily="2" charset="-52"/>
      <p:regular r:id="rId27"/>
    </p:embeddedFont>
    <p:embeddedFont>
      <p:font typeface="Lora Bold" charset="-52"/>
      <p:regular r:id="rId28"/>
    </p:embeddedFont>
    <p:embeddedFont>
      <p:font typeface="Marta Italics" panose="020B0604020202020204" charset="0"/>
      <p:regular r:id="rId29"/>
    </p:embeddedFont>
    <p:embeddedFont>
      <p:font typeface="Open Sans" panose="020B0606030504020204" pitchFamily="34" charset="0"/>
      <p:regular r:id="rId30"/>
    </p:embeddedFont>
    <p:embeddedFont>
      <p:font typeface="Open Sans Bold" panose="020B0806030504020204" charset="0"/>
      <p:regular r:id="rId31"/>
    </p:embeddedFont>
    <p:embeddedFont>
      <p:font typeface="Poppins Bold" panose="020B0604020202020204" charset="0"/>
      <p:regular r:id="rId32"/>
    </p:embeddedFont>
    <p:embeddedFont>
      <p:font typeface="Poppins Heavy" panose="020B0604020202020204" charset="0"/>
      <p:regular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1C1"/>
    <a:srgbClr val="CF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8" d="100"/>
          <a:sy n="68" d="100"/>
        </p:scale>
        <p:origin x="81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163269"/>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sp>
        <p:nvSpPr>
          <p:cNvPr id="9" name="TextBox 9"/>
          <p:cNvSpPr txBox="1"/>
          <p:nvPr/>
        </p:nvSpPr>
        <p:spPr>
          <a:xfrm>
            <a:off x="1028700" y="3926350"/>
            <a:ext cx="12884958" cy="3686926"/>
          </a:xfrm>
          <a:prstGeom prst="rect">
            <a:avLst/>
          </a:prstGeom>
        </p:spPr>
        <p:txBody>
          <a:bodyPr lIns="0" tIns="0" rIns="0" bIns="0" rtlCol="0" anchor="t">
            <a:spAutoFit/>
          </a:bodyPr>
          <a:lstStyle/>
          <a:p>
            <a:pPr algn="ctr">
              <a:lnSpc>
                <a:spcPts val="5816"/>
              </a:lnSpc>
            </a:pPr>
            <a:r>
              <a:rPr lang="en-US" sz="5539" spc="553" dirty="0">
                <a:solidFill>
                  <a:srgbClr val="5271FF"/>
                </a:solidFill>
                <a:latin typeface="Lora Bold"/>
              </a:rPr>
              <a:t>АРНАЙЫ ЖӘНЕ ИНКЛЮЗИВТІ БІЛІМ БӨЛІМІ</a:t>
            </a:r>
          </a:p>
          <a:p>
            <a:pPr algn="ctr">
              <a:lnSpc>
                <a:spcPts val="5816"/>
              </a:lnSpc>
            </a:pPr>
            <a:r>
              <a:rPr lang="en-US" sz="5539" spc="553" dirty="0">
                <a:solidFill>
                  <a:srgbClr val="5271FF"/>
                </a:solidFill>
                <a:latin typeface="Lora Bold"/>
              </a:rPr>
              <a:t>2023 </a:t>
            </a:r>
            <a:r>
              <a:rPr lang="en-US" sz="5539" spc="553" dirty="0" err="1">
                <a:solidFill>
                  <a:srgbClr val="5271FF"/>
                </a:solidFill>
                <a:latin typeface="Lora Bold"/>
              </a:rPr>
              <a:t>жылға</a:t>
            </a:r>
            <a:r>
              <a:rPr lang="en-US" sz="5539" spc="553" dirty="0">
                <a:solidFill>
                  <a:srgbClr val="5271FF"/>
                </a:solidFill>
                <a:latin typeface="Lora Bold"/>
              </a:rPr>
              <a:t> </a:t>
            </a:r>
            <a:r>
              <a:rPr lang="en-US" sz="5539" spc="553" dirty="0" err="1">
                <a:solidFill>
                  <a:srgbClr val="5271FF"/>
                </a:solidFill>
                <a:latin typeface="Lora Bold"/>
              </a:rPr>
              <a:t>атқарылған</a:t>
            </a:r>
            <a:r>
              <a:rPr lang="en-US" sz="5539" spc="553" dirty="0">
                <a:solidFill>
                  <a:srgbClr val="5271FF"/>
                </a:solidFill>
                <a:latin typeface="Lora Bold"/>
              </a:rPr>
              <a:t> </a:t>
            </a:r>
            <a:r>
              <a:rPr lang="en-US" sz="5539" spc="553" dirty="0" err="1">
                <a:solidFill>
                  <a:srgbClr val="5271FF"/>
                </a:solidFill>
                <a:latin typeface="Lora Bold"/>
              </a:rPr>
              <a:t>жұмыстар</a:t>
            </a:r>
            <a:r>
              <a:rPr lang="en-US" sz="5539" spc="553" dirty="0">
                <a:solidFill>
                  <a:srgbClr val="5271FF"/>
                </a:solidFill>
                <a:latin typeface="Lora Bold"/>
              </a:rPr>
              <a:t> </a:t>
            </a:r>
            <a:r>
              <a:rPr lang="en-US" sz="5539" spc="553" dirty="0" err="1">
                <a:solidFill>
                  <a:srgbClr val="5271FF"/>
                </a:solidFill>
                <a:latin typeface="Lora Bold"/>
              </a:rPr>
              <a:t>есебі</a:t>
            </a:r>
            <a:endParaRPr lang="en-US" sz="5539" spc="553" dirty="0">
              <a:solidFill>
                <a:srgbClr val="5271FF"/>
              </a:solidFill>
              <a:latin typeface="Lora Bold"/>
            </a:endParaRPr>
          </a:p>
          <a:p>
            <a:pPr algn="ctr">
              <a:lnSpc>
                <a:spcPts val="5816"/>
              </a:lnSpc>
            </a:pPr>
            <a:endParaRPr lang="en-US" sz="5539" spc="553" dirty="0">
              <a:solidFill>
                <a:srgbClr val="5271FF"/>
              </a:solidFill>
              <a:latin typeface="Lora Bold"/>
            </a:endParaRPr>
          </a:p>
        </p:txBody>
      </p:sp>
      <p:sp>
        <p:nvSpPr>
          <p:cNvPr id="10" name="TextBox 10"/>
          <p:cNvSpPr txBox="1"/>
          <p:nvPr/>
        </p:nvSpPr>
        <p:spPr>
          <a:xfrm>
            <a:off x="5486401" y="990600"/>
            <a:ext cx="9772488" cy="688458"/>
          </a:xfrm>
          <a:prstGeom prst="rect">
            <a:avLst/>
          </a:prstGeom>
        </p:spPr>
        <p:txBody>
          <a:bodyPr wrap="square" lIns="0" tIns="0" rIns="0" bIns="0" rtlCol="0" anchor="t">
            <a:spAutoFit/>
          </a:bodyPr>
          <a:lstStyle/>
          <a:p>
            <a:pPr algn="r">
              <a:lnSpc>
                <a:spcPts val="6299"/>
              </a:lnSpc>
            </a:pPr>
            <a:r>
              <a:rPr lang="kk-KZ" sz="2400" b="1" spc="300" dirty="0">
                <a:solidFill>
                  <a:srgbClr val="0071C1"/>
                </a:solidFill>
                <a:effectLst>
                  <a:outerShdw blurRad="38100" dist="38100" dir="2700000" algn="tl">
                    <a:srgbClr val="000000">
                      <a:alpha val="43137"/>
                    </a:srgbClr>
                  </a:outerShdw>
                </a:effectLst>
                <a:latin typeface="Poppins Bold"/>
              </a:rPr>
              <a:t>Білім берудің оқу-әдістемелік орталығы</a:t>
            </a:r>
            <a:endParaRPr lang="en-US" sz="2400" b="1" spc="300" dirty="0">
              <a:solidFill>
                <a:srgbClr val="0071C1"/>
              </a:solidFill>
              <a:effectLst>
                <a:outerShdw blurRad="38100" dist="38100" dir="2700000" algn="tl">
                  <a:srgbClr val="000000">
                    <a:alpha val="43137"/>
                  </a:srgbClr>
                </a:outerShdw>
              </a:effectLst>
              <a:latin typeface="Poppins Bold"/>
            </a:endParaRPr>
          </a:p>
        </p:txBody>
      </p:sp>
      <p:sp>
        <p:nvSpPr>
          <p:cNvPr id="11" name="Freeform 11"/>
          <p:cNvSpPr/>
          <p:nvPr/>
        </p:nvSpPr>
        <p:spPr>
          <a:xfrm>
            <a:off x="-4134433" y="1004889"/>
            <a:ext cx="12993464" cy="2102579"/>
          </a:xfrm>
          <a:custGeom>
            <a:avLst/>
            <a:gdLst/>
            <a:ahLst/>
            <a:cxnLst/>
            <a:rect l="l" t="t" r="r" b="b"/>
            <a:pathLst>
              <a:path w="12993464" h="2102579">
                <a:moveTo>
                  <a:pt x="0" y="0"/>
                </a:moveTo>
                <a:lnTo>
                  <a:pt x="12993465" y="0"/>
                </a:lnTo>
                <a:lnTo>
                  <a:pt x="12993465" y="2102578"/>
                </a:lnTo>
                <a:lnTo>
                  <a:pt x="0" y="2102578"/>
                </a:lnTo>
                <a:lnTo>
                  <a:pt x="0" y="0"/>
                </a:lnTo>
                <a:close/>
              </a:path>
            </a:pathLst>
          </a:custGeom>
          <a:blipFill>
            <a:blip r:embed="rId2">
              <a:alphaModFix amt="69000"/>
              <a:extLst>
                <a:ext uri="{96DAC541-7B7A-43D3-8B79-37D633B846F1}">
                  <asvg:svgBlip xmlns:asvg="http://schemas.microsoft.com/office/drawing/2016/SVG/main" r:embed="rId3"/>
                </a:ext>
              </a:extLst>
            </a:blip>
            <a:stretch>
              <a:fillRect/>
            </a:stretch>
          </a:blipFill>
        </p:spPr>
      </p:sp>
      <p:grpSp>
        <p:nvGrpSpPr>
          <p:cNvPr id="12" name="Group 12"/>
          <p:cNvGrpSpPr/>
          <p:nvPr/>
        </p:nvGrpSpPr>
        <p:grpSpPr>
          <a:xfrm>
            <a:off x="0" y="0"/>
            <a:ext cx="541602" cy="10287000"/>
            <a:chOff x="0" y="0"/>
            <a:chExt cx="157867" cy="2998468"/>
          </a:xfrm>
        </p:grpSpPr>
        <p:sp>
          <p:nvSpPr>
            <p:cNvPr id="13" name="Freeform 13"/>
            <p:cNvSpPr/>
            <p:nvPr/>
          </p:nvSpPr>
          <p:spPr>
            <a:xfrm>
              <a:off x="0" y="0"/>
              <a:ext cx="157867" cy="2998468"/>
            </a:xfrm>
            <a:custGeom>
              <a:avLst/>
              <a:gdLst/>
              <a:ahLst/>
              <a:cxnLst/>
              <a:rect l="l" t="t" r="r" b="b"/>
              <a:pathLst>
                <a:path w="157867" h="2998468">
                  <a:moveTo>
                    <a:pt x="0" y="0"/>
                  </a:moveTo>
                  <a:lnTo>
                    <a:pt x="157867" y="0"/>
                  </a:lnTo>
                  <a:lnTo>
                    <a:pt x="157867" y="2998468"/>
                  </a:lnTo>
                  <a:lnTo>
                    <a:pt x="0" y="2998468"/>
                  </a:lnTo>
                  <a:close/>
                </a:path>
              </a:pathLst>
            </a:custGeom>
            <a:solidFill>
              <a:srgbClr val="2B4A9D"/>
            </a:solidFill>
          </p:spPr>
        </p:sp>
      </p:grpSp>
      <p:sp>
        <p:nvSpPr>
          <p:cNvPr id="14" name="TextBox 14"/>
          <p:cNvSpPr txBox="1"/>
          <p:nvPr/>
        </p:nvSpPr>
        <p:spPr>
          <a:xfrm>
            <a:off x="5866000" y="9606022"/>
            <a:ext cx="5210324" cy="380682"/>
          </a:xfrm>
          <a:prstGeom prst="rect">
            <a:avLst/>
          </a:prstGeom>
        </p:spPr>
        <p:txBody>
          <a:bodyPr lIns="0" tIns="0" rIns="0" bIns="0" rtlCol="0" anchor="t">
            <a:spAutoFit/>
          </a:bodyPr>
          <a:lstStyle/>
          <a:p>
            <a:pPr algn="ctr">
              <a:lnSpc>
                <a:spcPts val="3086"/>
              </a:lnSpc>
            </a:pPr>
            <a:r>
              <a:rPr lang="en-US" sz="2400" b="1" dirty="0">
                <a:solidFill>
                  <a:srgbClr val="0071C1"/>
                </a:solidFill>
                <a:effectLst>
                  <a:outerShdw blurRad="38100" dist="38100" dir="2700000" algn="tl">
                    <a:srgbClr val="000000">
                      <a:alpha val="43137"/>
                    </a:srgbClr>
                  </a:outerShdw>
                </a:effectLst>
                <a:latin typeface="Poppins Bold" panose="020B0604020202020204" charset="0"/>
                <a:cs typeface="Poppins Bold" panose="020B0604020202020204" charset="0"/>
              </a:rPr>
              <a:t>АҚТАУ ҚАЛАСЫ, 2023 ЖЫЛ</a:t>
            </a:r>
          </a:p>
        </p:txBody>
      </p:sp>
      <p:pic>
        <p:nvPicPr>
          <p:cNvPr id="16" name="Рисунок 15">
            <a:extLst>
              <a:ext uri="{FF2B5EF4-FFF2-40B4-BE49-F238E27FC236}">
                <a16:creationId xmlns:a16="http://schemas.microsoft.com/office/drawing/2014/main" id="{8315612D-430C-8B27-8883-2692CAAF76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96403" y="881035"/>
            <a:ext cx="1175143" cy="11751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572682" y="-2885084"/>
            <a:ext cx="5770168" cy="5770168"/>
            <a:chOff x="0" y="0"/>
            <a:chExt cx="6350000" cy="6350000"/>
          </a:xfrm>
        </p:grpSpPr>
        <p:sp>
          <p:nvSpPr>
            <p:cNvPr id="3" name="Freeform 3"/>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B4A9D"/>
            </a:solidFill>
          </p:spPr>
        </p:sp>
      </p:grpSp>
      <p:grpSp>
        <p:nvGrpSpPr>
          <p:cNvPr id="4" name="Group 4"/>
          <p:cNvGrpSpPr/>
          <p:nvPr/>
        </p:nvGrpSpPr>
        <p:grpSpPr>
          <a:xfrm>
            <a:off x="17259300" y="1615112"/>
            <a:ext cx="2396931" cy="9154697"/>
            <a:chOff x="0" y="0"/>
            <a:chExt cx="874407" cy="3339658"/>
          </a:xfrm>
        </p:grpSpPr>
        <p:sp>
          <p:nvSpPr>
            <p:cNvPr id="5" name="Freeform 5"/>
            <p:cNvSpPr/>
            <p:nvPr/>
          </p:nvSpPr>
          <p:spPr>
            <a:xfrm>
              <a:off x="0" y="0"/>
              <a:ext cx="874407" cy="3339659"/>
            </a:xfrm>
            <a:custGeom>
              <a:avLst/>
              <a:gdLst/>
              <a:ahLst/>
              <a:cxnLst/>
              <a:rect l="l" t="t" r="r" b="b"/>
              <a:pathLst>
                <a:path w="874407" h="3339659">
                  <a:moveTo>
                    <a:pt x="0" y="0"/>
                  </a:moveTo>
                  <a:lnTo>
                    <a:pt x="874407" y="0"/>
                  </a:lnTo>
                  <a:lnTo>
                    <a:pt x="874407" y="3339659"/>
                  </a:lnTo>
                  <a:lnTo>
                    <a:pt x="0" y="3339659"/>
                  </a:lnTo>
                  <a:close/>
                </a:path>
              </a:pathLst>
            </a:custGeom>
            <a:solidFill>
              <a:srgbClr val="5271FF"/>
            </a:solidFill>
          </p:spPr>
        </p:sp>
      </p:grpSp>
      <p:grpSp>
        <p:nvGrpSpPr>
          <p:cNvPr id="6" name="Group 6"/>
          <p:cNvGrpSpPr/>
          <p:nvPr/>
        </p:nvGrpSpPr>
        <p:grpSpPr>
          <a:xfrm>
            <a:off x="619537" y="8172754"/>
            <a:ext cx="1635964" cy="1633346"/>
            <a:chOff x="0" y="0"/>
            <a:chExt cx="6350000" cy="6339840"/>
          </a:xfrm>
        </p:grpSpPr>
        <p:sp>
          <p:nvSpPr>
            <p:cNvPr id="7" name="Freeform 7"/>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grpSp>
        <p:nvGrpSpPr>
          <p:cNvPr id="8" name="Group 8"/>
          <p:cNvGrpSpPr/>
          <p:nvPr/>
        </p:nvGrpSpPr>
        <p:grpSpPr>
          <a:xfrm rot="5400000">
            <a:off x="618228" y="566151"/>
            <a:ext cx="1635964" cy="1633346"/>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0" name="TextBox 10"/>
          <p:cNvSpPr txBox="1"/>
          <p:nvPr/>
        </p:nvSpPr>
        <p:spPr>
          <a:xfrm>
            <a:off x="2395708" y="621993"/>
            <a:ext cx="12932453" cy="1515226"/>
          </a:xfrm>
          <a:prstGeom prst="rect">
            <a:avLst/>
          </a:prstGeom>
        </p:spPr>
        <p:txBody>
          <a:bodyPr lIns="0" tIns="0" rIns="0" bIns="0" rtlCol="0" anchor="t">
            <a:spAutoFit/>
          </a:bodyPr>
          <a:lstStyle/>
          <a:p>
            <a:pPr algn="ctr">
              <a:lnSpc>
                <a:spcPts val="5816"/>
              </a:lnSpc>
              <a:spcBef>
                <a:spcPct val="0"/>
              </a:spcBef>
            </a:pPr>
            <a:r>
              <a:rPr lang="en-US" sz="5539" spc="-22">
                <a:solidFill>
                  <a:srgbClr val="2B4A9D"/>
                </a:solidFill>
                <a:latin typeface="Marta Italics"/>
              </a:rPr>
              <a:t> 2023 ЖЫЛҒА АТҚАРЫЛҒАН ЖҰМЫСТАР ЕСЕБІ</a:t>
            </a:r>
          </a:p>
        </p:txBody>
      </p:sp>
      <p:sp>
        <p:nvSpPr>
          <p:cNvPr id="11" name="TextBox 11"/>
          <p:cNvSpPr txBox="1"/>
          <p:nvPr/>
        </p:nvSpPr>
        <p:spPr>
          <a:xfrm>
            <a:off x="9139238" y="4809749"/>
            <a:ext cx="9525" cy="753226"/>
          </a:xfrm>
          <a:prstGeom prst="rect">
            <a:avLst/>
          </a:prstGeom>
        </p:spPr>
        <p:txBody>
          <a:bodyPr lIns="0" tIns="0" rIns="0" bIns="0" rtlCol="0" anchor="t">
            <a:spAutoFit/>
          </a:bodyPr>
          <a:lstStyle/>
          <a:p>
            <a:pPr algn="ctr">
              <a:lnSpc>
                <a:spcPts val="5816"/>
              </a:lnSpc>
              <a:spcBef>
                <a:spcPct val="0"/>
              </a:spcBef>
            </a:pPr>
            <a:endParaRPr/>
          </a:p>
        </p:txBody>
      </p:sp>
      <p:sp>
        <p:nvSpPr>
          <p:cNvPr id="12" name="TextBox 12"/>
          <p:cNvSpPr txBox="1"/>
          <p:nvPr/>
        </p:nvSpPr>
        <p:spPr>
          <a:xfrm>
            <a:off x="1028700" y="2153181"/>
            <a:ext cx="15666469" cy="6838949"/>
          </a:xfrm>
          <a:prstGeom prst="rect">
            <a:avLst/>
          </a:prstGeom>
        </p:spPr>
        <p:txBody>
          <a:bodyPr lIns="0" tIns="0" rIns="0" bIns="0" rtlCol="0" anchor="t">
            <a:spAutoFit/>
          </a:bodyPr>
          <a:lstStyle/>
          <a:p>
            <a:pPr algn="just">
              <a:lnSpc>
                <a:spcPts val="3780"/>
              </a:lnSpc>
            </a:pPr>
            <a:r>
              <a:rPr lang="en-US" sz="2700">
                <a:solidFill>
                  <a:srgbClr val="2B4A9D"/>
                </a:solidFill>
                <a:latin typeface="Lora Bold"/>
              </a:rPr>
              <a:t> </a:t>
            </a:r>
          </a:p>
          <a:p>
            <a:pPr algn="just">
              <a:lnSpc>
                <a:spcPts val="4620"/>
              </a:lnSpc>
            </a:pPr>
            <a:r>
              <a:rPr lang="en-US" sz="3300">
                <a:solidFill>
                  <a:srgbClr val="2B4A9D"/>
                </a:solidFill>
                <a:latin typeface="Lora"/>
              </a:rPr>
              <a:t>   </a:t>
            </a:r>
            <a:r>
              <a:rPr lang="en-US" sz="3300">
                <a:solidFill>
                  <a:srgbClr val="2B4A9D"/>
                </a:solidFill>
                <a:latin typeface="Lora Bold"/>
              </a:rPr>
              <a:t>Оқу-тәрбие процесін ұйымдастыру кезіндегі басымдықтар білім алушылардың әл-ауқатын қамтамасыз ету, баланың жеке басына құрмет пен сенім, балалардың құқықтарын мен заңды мүдделерін қамтамасыз ету болып табылады.</a:t>
            </a:r>
          </a:p>
          <a:p>
            <a:pPr algn="just">
              <a:lnSpc>
                <a:spcPts val="4620"/>
              </a:lnSpc>
            </a:pPr>
            <a:r>
              <a:rPr lang="en-US" sz="3300">
                <a:solidFill>
                  <a:srgbClr val="2B4A9D"/>
                </a:solidFill>
                <a:latin typeface="Lora Bold"/>
              </a:rPr>
              <a:t>Облысымызда 22 арнайы білім беру ұйымы бар (4 арнайы мектеп, 3 арнайы балабақша, 5 ПМПК, 6 ППТК және 4 арнайы мекеме) </a:t>
            </a:r>
          </a:p>
          <a:p>
            <a:pPr algn="just">
              <a:lnSpc>
                <a:spcPts val="4620"/>
              </a:lnSpc>
            </a:pPr>
            <a:r>
              <a:rPr lang="en-US" sz="3300">
                <a:solidFill>
                  <a:srgbClr val="2B4A9D"/>
                </a:solidFill>
                <a:latin typeface="Lora Bold"/>
              </a:rPr>
              <a:t> 145 жалпы білім беру ұйымдарында 108 педагог-ассистент, 72 педагог-логопед, 110 педагог-дефектолог, 215 мектепке дейінгі білім беру ұйымдарында 45 педагог-дефектолог, 58 педагог-логопед, 16 педагог-ассистент қызмет атқарады.</a:t>
            </a:r>
          </a:p>
          <a:p>
            <a:pPr algn="just">
              <a:lnSpc>
                <a:spcPts val="4620"/>
              </a:lnSpc>
            </a:pPr>
            <a:endParaRPr lang="en-US" sz="3300">
              <a:solidFill>
                <a:srgbClr val="2B4A9D"/>
              </a:solidFill>
              <a:latin typeface="Lora 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2044374" y="513430"/>
            <a:ext cx="14089373" cy="4419600"/>
          </a:xfrm>
          <a:custGeom>
            <a:avLst/>
            <a:gdLst/>
            <a:ahLst/>
            <a:cxnLst/>
            <a:rect l="l" t="t" r="r" b="b"/>
            <a:pathLst>
              <a:path w="14479713" h="8166975">
                <a:moveTo>
                  <a:pt x="0" y="0"/>
                </a:moveTo>
                <a:lnTo>
                  <a:pt x="14479713" y="0"/>
                </a:lnTo>
                <a:lnTo>
                  <a:pt x="14479713" y="8166975"/>
                </a:lnTo>
                <a:lnTo>
                  <a:pt x="0" y="8166975"/>
                </a:lnTo>
                <a:lnTo>
                  <a:pt x="0" y="0"/>
                </a:lnTo>
                <a:close/>
              </a:path>
            </a:pathLst>
          </a:custGeom>
          <a:blipFill>
            <a:blip r:embed="rId2"/>
            <a:stretch>
              <a:fillRect/>
            </a:stretch>
          </a:blipFill>
        </p:spPr>
      </p:sp>
      <p:sp>
        <p:nvSpPr>
          <p:cNvPr id="11" name="TextBox 11"/>
          <p:cNvSpPr txBox="1"/>
          <p:nvPr/>
        </p:nvSpPr>
        <p:spPr>
          <a:xfrm>
            <a:off x="1904143" y="-143096"/>
            <a:ext cx="14462746" cy="656526"/>
          </a:xfrm>
          <a:prstGeom prst="rect">
            <a:avLst/>
          </a:prstGeom>
        </p:spPr>
        <p:txBody>
          <a:bodyPr wrap="square" lIns="0" tIns="0" rIns="0" bIns="0" rtlCol="0" anchor="t">
            <a:spAutoFit/>
          </a:bodyPr>
          <a:lstStyle/>
          <a:p>
            <a:pPr algn="ctr">
              <a:lnSpc>
                <a:spcPts val="5992"/>
              </a:lnSpc>
            </a:pPr>
            <a:r>
              <a:rPr lang="en-US" sz="2400" dirty="0" err="1">
                <a:solidFill>
                  <a:srgbClr val="2B4A9D"/>
                </a:solidFill>
                <a:latin typeface="Open Sans Bold"/>
              </a:rPr>
              <a:t>Жалпы</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педагог-дефектологтердің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p:txBody>
      </p:sp>
      <p:sp>
        <p:nvSpPr>
          <p:cNvPr id="12" name="TextBox 11">
            <a:extLst>
              <a:ext uri="{FF2B5EF4-FFF2-40B4-BE49-F238E27FC236}">
                <a16:creationId xmlns:a16="http://schemas.microsoft.com/office/drawing/2014/main" id="{3F5D5CEA-B368-C24E-097B-C042D7189388}"/>
              </a:ext>
            </a:extLst>
          </p:cNvPr>
          <p:cNvSpPr txBox="1"/>
          <p:nvPr/>
        </p:nvSpPr>
        <p:spPr>
          <a:xfrm>
            <a:off x="1219200" y="4697957"/>
            <a:ext cx="16302083" cy="1425968"/>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Жалпы</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педагог-ассистенттердің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a:p>
            <a:pPr algn="ctr">
              <a:lnSpc>
                <a:spcPts val="5992"/>
              </a:lnSpc>
            </a:pPr>
            <a:endParaRPr lang="en-US" sz="2400" dirty="0">
              <a:solidFill>
                <a:srgbClr val="2B4A9D"/>
              </a:solidFill>
              <a:latin typeface="Open Sans Bold"/>
            </a:endParaRPr>
          </a:p>
        </p:txBody>
      </p:sp>
      <p:sp>
        <p:nvSpPr>
          <p:cNvPr id="13" name="Freeform 10">
            <a:extLst>
              <a:ext uri="{FF2B5EF4-FFF2-40B4-BE49-F238E27FC236}">
                <a16:creationId xmlns:a16="http://schemas.microsoft.com/office/drawing/2014/main" id="{F721A4A7-E87C-9CA5-905E-5DA88E0042DE}"/>
              </a:ext>
            </a:extLst>
          </p:cNvPr>
          <p:cNvSpPr/>
          <p:nvPr/>
        </p:nvSpPr>
        <p:spPr>
          <a:xfrm>
            <a:off x="2044374" y="5353970"/>
            <a:ext cx="14089373" cy="4933029"/>
          </a:xfrm>
          <a:custGeom>
            <a:avLst/>
            <a:gdLst/>
            <a:ahLst/>
            <a:cxnLst/>
            <a:rect l="l" t="t" r="r" b="b"/>
            <a:pathLst>
              <a:path w="14207313" h="7940582">
                <a:moveTo>
                  <a:pt x="0" y="0"/>
                </a:moveTo>
                <a:lnTo>
                  <a:pt x="14207313" y="0"/>
                </a:lnTo>
                <a:lnTo>
                  <a:pt x="14207313" y="7940582"/>
                </a:lnTo>
                <a:lnTo>
                  <a:pt x="0" y="7940582"/>
                </a:lnTo>
                <a:lnTo>
                  <a:pt x="0" y="0"/>
                </a:lnTo>
                <a:close/>
              </a:path>
            </a:pathLst>
          </a:custGeom>
          <a:blipFill>
            <a:blip r:embed="rId3"/>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2150011" y="316980"/>
            <a:ext cx="13955153" cy="4855684"/>
          </a:xfrm>
          <a:custGeom>
            <a:avLst/>
            <a:gdLst/>
            <a:ahLst/>
            <a:cxnLst/>
            <a:rect l="l" t="t" r="r" b="b"/>
            <a:pathLst>
              <a:path w="14006810" h="8009642">
                <a:moveTo>
                  <a:pt x="0" y="0"/>
                </a:moveTo>
                <a:lnTo>
                  <a:pt x="14006810" y="0"/>
                </a:lnTo>
                <a:lnTo>
                  <a:pt x="14006810" y="8009642"/>
                </a:lnTo>
                <a:lnTo>
                  <a:pt x="0" y="8009642"/>
                </a:lnTo>
                <a:lnTo>
                  <a:pt x="0" y="0"/>
                </a:lnTo>
                <a:close/>
              </a:path>
            </a:pathLst>
          </a:custGeom>
          <a:blipFill>
            <a:blip r:embed="rId2"/>
            <a:stretch>
              <a:fillRect/>
            </a:stretch>
          </a:blipFill>
        </p:spPr>
      </p:sp>
      <p:sp>
        <p:nvSpPr>
          <p:cNvPr id="11" name="TextBox 11"/>
          <p:cNvSpPr txBox="1"/>
          <p:nvPr/>
        </p:nvSpPr>
        <p:spPr>
          <a:xfrm>
            <a:off x="862680" y="-252378"/>
            <a:ext cx="16562639" cy="1425968"/>
          </a:xfrm>
          <a:prstGeom prst="rect">
            <a:avLst/>
          </a:prstGeom>
        </p:spPr>
        <p:txBody>
          <a:bodyPr wrap="square" lIns="0" tIns="0" rIns="0" bIns="0" rtlCol="0" anchor="t">
            <a:spAutoFit/>
          </a:bodyPr>
          <a:lstStyle/>
          <a:p>
            <a:pPr algn="ctr">
              <a:lnSpc>
                <a:spcPts val="5992"/>
              </a:lnSpc>
            </a:pPr>
            <a:r>
              <a:rPr lang="en-US" sz="2400" dirty="0" err="1">
                <a:solidFill>
                  <a:srgbClr val="2B4A9D"/>
                </a:solidFill>
                <a:latin typeface="Open Sans Bold"/>
              </a:rPr>
              <a:t>Жалпы</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педагог-логопедтердің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a:p>
            <a:pPr algn="ctr">
              <a:lnSpc>
                <a:spcPts val="5992"/>
              </a:lnSpc>
            </a:pPr>
            <a:endParaRPr lang="en-US" sz="2400" dirty="0">
              <a:solidFill>
                <a:srgbClr val="2B4A9D"/>
              </a:solidFill>
              <a:latin typeface="Open Sans Bold"/>
            </a:endParaRPr>
          </a:p>
        </p:txBody>
      </p:sp>
      <p:sp>
        <p:nvSpPr>
          <p:cNvPr id="12" name="TextBox 11">
            <a:extLst>
              <a:ext uri="{FF2B5EF4-FFF2-40B4-BE49-F238E27FC236}">
                <a16:creationId xmlns:a16="http://schemas.microsoft.com/office/drawing/2014/main" id="{11D8FF0E-88F9-EEC9-335E-746550C13A82}"/>
              </a:ext>
            </a:extLst>
          </p:cNvPr>
          <p:cNvSpPr txBox="1"/>
          <p:nvPr/>
        </p:nvSpPr>
        <p:spPr>
          <a:xfrm>
            <a:off x="1667208" y="4965997"/>
            <a:ext cx="14953581" cy="656526"/>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Мектепке</a:t>
            </a:r>
            <a:r>
              <a:rPr lang="en-US" sz="2400" dirty="0">
                <a:solidFill>
                  <a:srgbClr val="2B4A9D"/>
                </a:solidFill>
                <a:latin typeface="Open Sans Bold"/>
              </a:rPr>
              <a:t> </a:t>
            </a:r>
            <a:r>
              <a:rPr lang="en-US" sz="2400" dirty="0" err="1">
                <a:solidFill>
                  <a:srgbClr val="2B4A9D"/>
                </a:solidFill>
                <a:latin typeface="Open Sans Bold"/>
              </a:rPr>
              <a:t>дейінгі</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педагог-дефектологтердің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p:txBody>
      </p:sp>
      <p:sp>
        <p:nvSpPr>
          <p:cNvPr id="13" name="Freeform 10">
            <a:extLst>
              <a:ext uri="{FF2B5EF4-FFF2-40B4-BE49-F238E27FC236}">
                <a16:creationId xmlns:a16="http://schemas.microsoft.com/office/drawing/2014/main" id="{48EEA5E6-4F4A-8E9E-9B3C-91088DB05095}"/>
              </a:ext>
            </a:extLst>
          </p:cNvPr>
          <p:cNvSpPr/>
          <p:nvPr/>
        </p:nvSpPr>
        <p:spPr>
          <a:xfrm>
            <a:off x="2150011" y="5622523"/>
            <a:ext cx="13987978" cy="4664477"/>
          </a:xfrm>
          <a:custGeom>
            <a:avLst/>
            <a:gdLst/>
            <a:ahLst/>
            <a:cxnLst/>
            <a:rect l="l" t="t" r="r" b="b"/>
            <a:pathLst>
              <a:path w="13552640" h="8131584">
                <a:moveTo>
                  <a:pt x="0" y="0"/>
                </a:moveTo>
                <a:lnTo>
                  <a:pt x="13552640" y="0"/>
                </a:lnTo>
                <a:lnTo>
                  <a:pt x="13552640" y="8131584"/>
                </a:lnTo>
                <a:lnTo>
                  <a:pt x="0" y="8131584"/>
                </a:lnTo>
                <a:lnTo>
                  <a:pt x="0" y="0"/>
                </a:lnTo>
                <a:close/>
              </a:path>
            </a:pathLst>
          </a:custGeom>
          <a:blipFill>
            <a:blip r:embed="rId3"/>
            <a:stretch>
              <a:fillRect/>
            </a:stretch>
          </a:blipFill>
        </p:spPr>
        <p:txBody>
          <a:bodyPr/>
          <a:lstStyle/>
          <a:p>
            <a:endParaRPr lang="ru-K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2179319" y="540069"/>
            <a:ext cx="13958670" cy="4070031"/>
          </a:xfrm>
          <a:custGeom>
            <a:avLst/>
            <a:gdLst/>
            <a:ahLst/>
            <a:cxnLst/>
            <a:rect l="l" t="t" r="r" b="b"/>
            <a:pathLst>
              <a:path w="13537317" h="8236790">
                <a:moveTo>
                  <a:pt x="0" y="0"/>
                </a:moveTo>
                <a:lnTo>
                  <a:pt x="13537318" y="0"/>
                </a:lnTo>
                <a:lnTo>
                  <a:pt x="13537318" y="8236790"/>
                </a:lnTo>
                <a:lnTo>
                  <a:pt x="0" y="8236790"/>
                </a:lnTo>
                <a:lnTo>
                  <a:pt x="0" y="0"/>
                </a:lnTo>
                <a:close/>
              </a:path>
            </a:pathLst>
          </a:custGeom>
          <a:blipFill>
            <a:blip r:embed="rId2"/>
            <a:stretch>
              <a:fillRect/>
            </a:stretch>
          </a:blipFill>
        </p:spPr>
      </p:sp>
      <p:sp>
        <p:nvSpPr>
          <p:cNvPr id="11" name="TextBox 11"/>
          <p:cNvSpPr txBox="1"/>
          <p:nvPr/>
        </p:nvSpPr>
        <p:spPr>
          <a:xfrm>
            <a:off x="2031319" y="-172915"/>
            <a:ext cx="14225363" cy="1425968"/>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Мектепке</a:t>
            </a:r>
            <a:r>
              <a:rPr lang="en-US" sz="2400" dirty="0">
                <a:solidFill>
                  <a:srgbClr val="2B4A9D"/>
                </a:solidFill>
                <a:latin typeface="Open Sans Bold"/>
              </a:rPr>
              <a:t> </a:t>
            </a:r>
            <a:r>
              <a:rPr lang="en-US" sz="2400" dirty="0" err="1">
                <a:solidFill>
                  <a:srgbClr val="2B4A9D"/>
                </a:solidFill>
                <a:latin typeface="Open Sans Bold"/>
              </a:rPr>
              <a:t>дейінгі</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педагог-логопедтердің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a:p>
            <a:pPr algn="ctr">
              <a:lnSpc>
                <a:spcPts val="5992"/>
              </a:lnSpc>
            </a:pPr>
            <a:endParaRPr lang="en-US" sz="2400" dirty="0">
              <a:solidFill>
                <a:srgbClr val="2B4A9D"/>
              </a:solidFill>
              <a:latin typeface="Open Sans Bold"/>
            </a:endParaRPr>
          </a:p>
        </p:txBody>
      </p:sp>
      <p:sp>
        <p:nvSpPr>
          <p:cNvPr id="12" name="TextBox 11">
            <a:extLst>
              <a:ext uri="{FF2B5EF4-FFF2-40B4-BE49-F238E27FC236}">
                <a16:creationId xmlns:a16="http://schemas.microsoft.com/office/drawing/2014/main" id="{C71BF03A-9FDF-84AC-1A42-44D63B5B14C0}"/>
              </a:ext>
            </a:extLst>
          </p:cNvPr>
          <p:cNvSpPr txBox="1"/>
          <p:nvPr/>
        </p:nvSpPr>
        <p:spPr>
          <a:xfrm>
            <a:off x="1557086" y="4460523"/>
            <a:ext cx="15173828" cy="656526"/>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Мектепке</a:t>
            </a:r>
            <a:r>
              <a:rPr lang="en-US" sz="2400" dirty="0">
                <a:solidFill>
                  <a:srgbClr val="2B4A9D"/>
                </a:solidFill>
                <a:latin typeface="Open Sans Bold"/>
              </a:rPr>
              <a:t> </a:t>
            </a:r>
            <a:r>
              <a:rPr lang="en-US" sz="2400" dirty="0" err="1">
                <a:solidFill>
                  <a:srgbClr val="2B4A9D"/>
                </a:solidFill>
                <a:latin typeface="Open Sans Bold"/>
              </a:rPr>
              <a:t>дейінгі</a:t>
            </a:r>
            <a:r>
              <a:rPr lang="en-US" sz="2400" dirty="0">
                <a:solidFill>
                  <a:srgbClr val="2B4A9D"/>
                </a:solidFill>
                <a:latin typeface="Open Sans Bold"/>
              </a:rPr>
              <a:t> </a:t>
            </a:r>
            <a:r>
              <a:rPr lang="en-US" sz="2400" dirty="0" err="1">
                <a:solidFill>
                  <a:srgbClr val="2B4A9D"/>
                </a:solidFill>
                <a:latin typeface="Open Sans Bold"/>
              </a:rPr>
              <a:t>білім</a:t>
            </a:r>
            <a:r>
              <a:rPr lang="en-US" sz="2400" dirty="0">
                <a:solidFill>
                  <a:srgbClr val="2B4A9D"/>
                </a:solidFill>
                <a:latin typeface="Open Sans Bold"/>
              </a:rPr>
              <a:t> </a:t>
            </a:r>
            <a:r>
              <a:rPr lang="en-US" sz="2400" dirty="0" err="1">
                <a:solidFill>
                  <a:srgbClr val="2B4A9D"/>
                </a:solidFill>
                <a:latin typeface="Open Sans Bold"/>
              </a:rPr>
              <a:t>беру</a:t>
            </a:r>
            <a:r>
              <a:rPr lang="en-US" sz="2400" dirty="0">
                <a:solidFill>
                  <a:srgbClr val="2B4A9D"/>
                </a:solidFill>
                <a:latin typeface="Open Sans Bold"/>
              </a:rPr>
              <a:t> </a:t>
            </a:r>
            <a:r>
              <a:rPr lang="en-US" sz="2400" dirty="0" err="1">
                <a:solidFill>
                  <a:srgbClr val="2B4A9D"/>
                </a:solidFill>
                <a:latin typeface="Open Sans Bold"/>
              </a:rPr>
              <a:t>ұйымдарындағы</a:t>
            </a:r>
            <a:r>
              <a:rPr lang="en-US" sz="2400" dirty="0">
                <a:solidFill>
                  <a:srgbClr val="2B4A9D"/>
                </a:solidFill>
                <a:latin typeface="Open Sans Bold"/>
              </a:rPr>
              <a:t> </a:t>
            </a:r>
            <a:r>
              <a:rPr lang="en-US" sz="2400" dirty="0" err="1">
                <a:solidFill>
                  <a:srgbClr val="2B4A9D"/>
                </a:solidFill>
                <a:latin typeface="Open Sans Bold"/>
              </a:rPr>
              <a:t>педагог-ассистенттердің</a:t>
            </a:r>
            <a:r>
              <a:rPr lang="en-US" sz="2400" dirty="0">
                <a:solidFill>
                  <a:srgbClr val="2B4A9D"/>
                </a:solidFill>
                <a:latin typeface="Open Sans Bold"/>
              </a:rPr>
              <a:t> </a:t>
            </a:r>
            <a:r>
              <a:rPr lang="en-US" sz="2400" dirty="0" err="1">
                <a:solidFill>
                  <a:srgbClr val="2B4A9D"/>
                </a:solidFill>
                <a:latin typeface="Open Sans Bold"/>
              </a:rPr>
              <a:t>сапалық</a:t>
            </a:r>
            <a:r>
              <a:rPr lang="en-US" sz="2400" dirty="0">
                <a:solidFill>
                  <a:srgbClr val="2B4A9D"/>
                </a:solidFill>
                <a:latin typeface="Open Sans Bold"/>
              </a:rPr>
              <a:t> </a:t>
            </a:r>
            <a:r>
              <a:rPr lang="en-US" sz="2400" dirty="0" err="1">
                <a:solidFill>
                  <a:srgbClr val="2B4A9D"/>
                </a:solidFill>
                <a:latin typeface="Open Sans Bold"/>
              </a:rPr>
              <a:t>құрамы</a:t>
            </a:r>
            <a:endParaRPr lang="en-US" sz="2400" dirty="0">
              <a:solidFill>
                <a:srgbClr val="2B4A9D"/>
              </a:solidFill>
              <a:latin typeface="Open Sans Bold"/>
            </a:endParaRPr>
          </a:p>
        </p:txBody>
      </p:sp>
      <p:sp>
        <p:nvSpPr>
          <p:cNvPr id="13" name="Freeform 10"/>
          <p:cNvSpPr/>
          <p:nvPr/>
        </p:nvSpPr>
        <p:spPr>
          <a:xfrm>
            <a:off x="2150011" y="5169952"/>
            <a:ext cx="13987978" cy="5002748"/>
          </a:xfrm>
          <a:custGeom>
            <a:avLst/>
            <a:gdLst/>
            <a:ahLst/>
            <a:cxnLst/>
            <a:rect l="l" t="t" r="r" b="b"/>
            <a:pathLst>
              <a:path w="13169096" h="8012746">
                <a:moveTo>
                  <a:pt x="0" y="0"/>
                </a:moveTo>
                <a:lnTo>
                  <a:pt x="13169096" y="0"/>
                </a:lnTo>
                <a:lnTo>
                  <a:pt x="13169096" y="8012746"/>
                </a:lnTo>
                <a:lnTo>
                  <a:pt x="0" y="8012746"/>
                </a:lnTo>
                <a:lnTo>
                  <a:pt x="0" y="0"/>
                </a:lnTo>
                <a:close/>
              </a:path>
            </a:pathLst>
          </a:custGeom>
          <a:blipFill>
            <a:blip r:embed="rId2"/>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2184006" y="525479"/>
            <a:ext cx="13953983" cy="4762500"/>
          </a:xfrm>
          <a:custGeom>
            <a:avLst/>
            <a:gdLst/>
            <a:ahLst/>
            <a:cxnLst/>
            <a:rect l="l" t="t" r="r" b="b"/>
            <a:pathLst>
              <a:path w="13447066" h="8288493">
                <a:moveTo>
                  <a:pt x="0" y="0"/>
                </a:moveTo>
                <a:lnTo>
                  <a:pt x="13447066" y="0"/>
                </a:lnTo>
                <a:lnTo>
                  <a:pt x="13447066" y="8288493"/>
                </a:lnTo>
                <a:lnTo>
                  <a:pt x="0" y="8288493"/>
                </a:lnTo>
                <a:lnTo>
                  <a:pt x="0" y="0"/>
                </a:lnTo>
                <a:close/>
              </a:path>
            </a:pathLst>
          </a:custGeom>
          <a:blipFill>
            <a:blip r:embed="rId2"/>
            <a:stretch>
              <a:fillRect/>
            </a:stretch>
          </a:blipFill>
        </p:spPr>
      </p:sp>
      <p:sp>
        <p:nvSpPr>
          <p:cNvPr id="11" name="TextBox 11"/>
          <p:cNvSpPr txBox="1"/>
          <p:nvPr/>
        </p:nvSpPr>
        <p:spPr>
          <a:xfrm>
            <a:off x="2150010" y="-131047"/>
            <a:ext cx="13987979" cy="656526"/>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Арнайы</a:t>
            </a:r>
            <a:r>
              <a:rPr lang="en-US" sz="2400" dirty="0">
                <a:solidFill>
                  <a:srgbClr val="2B4A9D"/>
                </a:solidFill>
                <a:latin typeface="Open Sans Bold"/>
              </a:rPr>
              <a:t> </a:t>
            </a:r>
            <a:r>
              <a:rPr lang="en-US" sz="2400" dirty="0" err="1">
                <a:solidFill>
                  <a:srgbClr val="2B4A9D"/>
                </a:solidFill>
                <a:latin typeface="Open Sans Bold"/>
              </a:rPr>
              <a:t>мектептерде</a:t>
            </a:r>
            <a:r>
              <a:rPr lang="en-US" sz="2400" dirty="0">
                <a:solidFill>
                  <a:srgbClr val="2B4A9D"/>
                </a:solidFill>
                <a:latin typeface="Open Sans Bold"/>
              </a:rPr>
              <a:t> </a:t>
            </a:r>
            <a:r>
              <a:rPr lang="en-US" sz="2400" dirty="0" err="1">
                <a:solidFill>
                  <a:srgbClr val="2B4A9D"/>
                </a:solidFill>
                <a:latin typeface="Open Sans Bold"/>
              </a:rPr>
              <a:t>жұмыс</a:t>
            </a:r>
            <a:r>
              <a:rPr lang="en-US" sz="2400" dirty="0">
                <a:solidFill>
                  <a:srgbClr val="2B4A9D"/>
                </a:solidFill>
                <a:latin typeface="Open Sans Bold"/>
              </a:rPr>
              <a:t> </a:t>
            </a:r>
            <a:r>
              <a:rPr lang="en-US" sz="2400" dirty="0" err="1">
                <a:solidFill>
                  <a:srgbClr val="2B4A9D"/>
                </a:solidFill>
                <a:latin typeface="Open Sans Bold"/>
              </a:rPr>
              <a:t>жасайтын</a:t>
            </a:r>
            <a:r>
              <a:rPr lang="en-US" sz="2400" dirty="0">
                <a:solidFill>
                  <a:srgbClr val="2B4A9D"/>
                </a:solidFill>
                <a:latin typeface="Open Sans Bold"/>
              </a:rPr>
              <a:t> </a:t>
            </a:r>
            <a:r>
              <a:rPr lang="en-US" sz="2400" dirty="0" err="1">
                <a:solidFill>
                  <a:srgbClr val="2B4A9D"/>
                </a:solidFill>
                <a:latin typeface="Open Sans Bold"/>
              </a:rPr>
              <a:t>мамандар</a:t>
            </a:r>
            <a:r>
              <a:rPr lang="en-US" sz="2400" dirty="0">
                <a:solidFill>
                  <a:srgbClr val="2B4A9D"/>
                </a:solidFill>
                <a:latin typeface="Open Sans Bold"/>
              </a:rPr>
              <a:t> </a:t>
            </a:r>
            <a:r>
              <a:rPr lang="en-US" sz="2400" dirty="0" err="1">
                <a:solidFill>
                  <a:srgbClr val="2B4A9D"/>
                </a:solidFill>
                <a:latin typeface="Open Sans Bold"/>
              </a:rPr>
              <a:t>саны</a:t>
            </a:r>
            <a:endParaRPr lang="en-US" sz="2400" dirty="0">
              <a:solidFill>
                <a:srgbClr val="2B4A9D"/>
              </a:solidFill>
              <a:latin typeface="Open Sans Bold"/>
            </a:endParaRPr>
          </a:p>
        </p:txBody>
      </p:sp>
      <p:sp>
        <p:nvSpPr>
          <p:cNvPr id="12" name="TextBox 11">
            <a:extLst>
              <a:ext uri="{FF2B5EF4-FFF2-40B4-BE49-F238E27FC236}">
                <a16:creationId xmlns:a16="http://schemas.microsoft.com/office/drawing/2014/main" id="{1E43D2FC-DBB3-A0F7-A33F-93DDA2995721}"/>
              </a:ext>
            </a:extLst>
          </p:cNvPr>
          <p:cNvSpPr txBox="1"/>
          <p:nvPr/>
        </p:nvSpPr>
        <p:spPr>
          <a:xfrm>
            <a:off x="1574083" y="5143500"/>
            <a:ext cx="15173828" cy="656526"/>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Арнайы</a:t>
            </a:r>
            <a:r>
              <a:rPr lang="en-US" sz="2400" dirty="0">
                <a:solidFill>
                  <a:srgbClr val="2B4A9D"/>
                </a:solidFill>
                <a:latin typeface="Open Sans Bold"/>
              </a:rPr>
              <a:t> </a:t>
            </a:r>
            <a:r>
              <a:rPr lang="en-US" sz="2400" dirty="0" err="1">
                <a:solidFill>
                  <a:srgbClr val="2B4A9D"/>
                </a:solidFill>
                <a:latin typeface="Open Sans Bold"/>
              </a:rPr>
              <a:t>балабақшаларда</a:t>
            </a:r>
            <a:r>
              <a:rPr lang="en-US" sz="2400" dirty="0">
                <a:solidFill>
                  <a:srgbClr val="2B4A9D"/>
                </a:solidFill>
                <a:latin typeface="Open Sans Bold"/>
              </a:rPr>
              <a:t> </a:t>
            </a:r>
            <a:r>
              <a:rPr lang="en-US" sz="2400" dirty="0" err="1">
                <a:solidFill>
                  <a:srgbClr val="2B4A9D"/>
                </a:solidFill>
                <a:latin typeface="Open Sans Bold"/>
              </a:rPr>
              <a:t>жұмыс</a:t>
            </a:r>
            <a:r>
              <a:rPr lang="en-US" sz="2400" dirty="0">
                <a:solidFill>
                  <a:srgbClr val="2B4A9D"/>
                </a:solidFill>
                <a:latin typeface="Open Sans Bold"/>
              </a:rPr>
              <a:t> </a:t>
            </a:r>
            <a:r>
              <a:rPr lang="en-US" sz="2400" dirty="0" err="1">
                <a:solidFill>
                  <a:srgbClr val="2B4A9D"/>
                </a:solidFill>
                <a:latin typeface="Open Sans Bold"/>
              </a:rPr>
              <a:t>жасайтын</a:t>
            </a:r>
            <a:r>
              <a:rPr lang="en-US" sz="2400" dirty="0">
                <a:solidFill>
                  <a:srgbClr val="2B4A9D"/>
                </a:solidFill>
                <a:latin typeface="Open Sans Bold"/>
              </a:rPr>
              <a:t> </a:t>
            </a:r>
            <a:r>
              <a:rPr lang="en-US" sz="2400" dirty="0" err="1">
                <a:solidFill>
                  <a:srgbClr val="2B4A9D"/>
                </a:solidFill>
                <a:latin typeface="Open Sans Bold"/>
              </a:rPr>
              <a:t>мамандар</a:t>
            </a:r>
            <a:r>
              <a:rPr lang="en-US" sz="2400" dirty="0">
                <a:solidFill>
                  <a:srgbClr val="2B4A9D"/>
                </a:solidFill>
                <a:latin typeface="Open Sans Bold"/>
              </a:rPr>
              <a:t> </a:t>
            </a:r>
            <a:r>
              <a:rPr lang="en-US" sz="2400" dirty="0" err="1">
                <a:solidFill>
                  <a:srgbClr val="2B4A9D"/>
                </a:solidFill>
                <a:latin typeface="Open Sans Bold"/>
              </a:rPr>
              <a:t>саны</a:t>
            </a:r>
            <a:endParaRPr lang="en-US" sz="2400" dirty="0">
              <a:solidFill>
                <a:srgbClr val="2B4A9D"/>
              </a:solidFill>
              <a:latin typeface="Open Sans Bold"/>
            </a:endParaRPr>
          </a:p>
        </p:txBody>
      </p:sp>
      <p:sp>
        <p:nvSpPr>
          <p:cNvPr id="13" name="Freeform 10"/>
          <p:cNvSpPr/>
          <p:nvPr/>
        </p:nvSpPr>
        <p:spPr>
          <a:xfrm>
            <a:off x="2150010" y="5800025"/>
            <a:ext cx="13987980" cy="4372931"/>
          </a:xfrm>
          <a:custGeom>
            <a:avLst/>
            <a:gdLst/>
            <a:ahLst/>
            <a:cxnLst/>
            <a:rect l="l" t="t" r="r" b="b"/>
            <a:pathLst>
              <a:path w="15109290" h="8371666">
                <a:moveTo>
                  <a:pt x="0" y="0"/>
                </a:moveTo>
                <a:lnTo>
                  <a:pt x="15109290" y="0"/>
                </a:lnTo>
                <a:lnTo>
                  <a:pt x="15109290" y="8371666"/>
                </a:lnTo>
                <a:lnTo>
                  <a:pt x="0" y="8371666"/>
                </a:lnTo>
                <a:lnTo>
                  <a:pt x="0" y="0"/>
                </a:lnTo>
                <a:close/>
              </a:path>
            </a:pathLst>
          </a:custGeom>
          <a:blipFill>
            <a:blip r:embed="rId3"/>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2150011" y="580856"/>
            <a:ext cx="13851989" cy="4203502"/>
          </a:xfrm>
          <a:custGeom>
            <a:avLst/>
            <a:gdLst/>
            <a:ahLst/>
            <a:cxnLst/>
            <a:rect l="l" t="t" r="r" b="b"/>
            <a:pathLst>
              <a:path w="14225363" h="8377619">
                <a:moveTo>
                  <a:pt x="0" y="0"/>
                </a:moveTo>
                <a:lnTo>
                  <a:pt x="14225363" y="0"/>
                </a:lnTo>
                <a:lnTo>
                  <a:pt x="14225363" y="8377619"/>
                </a:lnTo>
                <a:lnTo>
                  <a:pt x="0" y="8377619"/>
                </a:lnTo>
                <a:lnTo>
                  <a:pt x="0" y="0"/>
                </a:lnTo>
                <a:close/>
              </a:path>
            </a:pathLst>
          </a:custGeom>
          <a:blipFill>
            <a:blip r:embed="rId2"/>
            <a:stretch>
              <a:fillRect/>
            </a:stretch>
          </a:blipFill>
        </p:spPr>
      </p:sp>
      <p:sp>
        <p:nvSpPr>
          <p:cNvPr id="11" name="TextBox 11"/>
          <p:cNvSpPr txBox="1"/>
          <p:nvPr/>
        </p:nvSpPr>
        <p:spPr>
          <a:xfrm>
            <a:off x="1912626" y="-194361"/>
            <a:ext cx="14462747" cy="656526"/>
          </a:xfrm>
          <a:prstGeom prst="rect">
            <a:avLst/>
          </a:prstGeom>
        </p:spPr>
        <p:txBody>
          <a:bodyPr lIns="0" tIns="0" rIns="0" bIns="0" rtlCol="0" anchor="t">
            <a:spAutoFit/>
          </a:bodyPr>
          <a:lstStyle/>
          <a:p>
            <a:pPr algn="ctr">
              <a:lnSpc>
                <a:spcPts val="5992"/>
              </a:lnSpc>
            </a:pPr>
            <a:r>
              <a:rPr lang="en-US" sz="2400" dirty="0" err="1">
                <a:solidFill>
                  <a:srgbClr val="2B4A9D"/>
                </a:solidFill>
                <a:latin typeface="Open Sans Bold"/>
              </a:rPr>
              <a:t>Психологиялық-педагогикалық</a:t>
            </a:r>
            <a:r>
              <a:rPr lang="en-US" sz="2400" dirty="0">
                <a:solidFill>
                  <a:srgbClr val="2B4A9D"/>
                </a:solidFill>
                <a:latin typeface="Open Sans Bold"/>
              </a:rPr>
              <a:t> </a:t>
            </a:r>
            <a:r>
              <a:rPr lang="en-US" sz="2400" dirty="0" err="1">
                <a:solidFill>
                  <a:srgbClr val="2B4A9D"/>
                </a:solidFill>
                <a:latin typeface="Open Sans Bold"/>
              </a:rPr>
              <a:t>түзеу</a:t>
            </a:r>
            <a:r>
              <a:rPr lang="en-US" sz="2400" dirty="0">
                <a:solidFill>
                  <a:srgbClr val="2B4A9D"/>
                </a:solidFill>
                <a:latin typeface="Open Sans Bold"/>
              </a:rPr>
              <a:t> </a:t>
            </a:r>
            <a:r>
              <a:rPr lang="en-US" sz="2400" dirty="0" err="1">
                <a:solidFill>
                  <a:srgbClr val="2B4A9D"/>
                </a:solidFill>
                <a:latin typeface="Open Sans Bold"/>
              </a:rPr>
              <a:t>кабинеттерінде</a:t>
            </a:r>
            <a:r>
              <a:rPr lang="en-US" sz="2400" dirty="0">
                <a:solidFill>
                  <a:srgbClr val="2B4A9D"/>
                </a:solidFill>
                <a:latin typeface="Open Sans Bold"/>
              </a:rPr>
              <a:t> </a:t>
            </a:r>
            <a:r>
              <a:rPr lang="en-US" sz="2400" dirty="0" err="1">
                <a:solidFill>
                  <a:srgbClr val="2B4A9D"/>
                </a:solidFill>
                <a:latin typeface="Open Sans Bold"/>
              </a:rPr>
              <a:t>жұмыс</a:t>
            </a:r>
            <a:r>
              <a:rPr lang="en-US" sz="2400" dirty="0">
                <a:solidFill>
                  <a:srgbClr val="2B4A9D"/>
                </a:solidFill>
                <a:latin typeface="Open Sans Bold"/>
              </a:rPr>
              <a:t> </a:t>
            </a:r>
            <a:r>
              <a:rPr lang="en-US" sz="2400" dirty="0" err="1">
                <a:solidFill>
                  <a:srgbClr val="2B4A9D"/>
                </a:solidFill>
                <a:latin typeface="Open Sans Bold"/>
              </a:rPr>
              <a:t>жасайтын</a:t>
            </a:r>
            <a:r>
              <a:rPr lang="en-US" sz="2400" dirty="0">
                <a:solidFill>
                  <a:srgbClr val="2B4A9D"/>
                </a:solidFill>
                <a:latin typeface="Open Sans Bold"/>
              </a:rPr>
              <a:t> </a:t>
            </a:r>
            <a:r>
              <a:rPr lang="en-US" sz="2400" dirty="0" err="1">
                <a:solidFill>
                  <a:srgbClr val="2B4A9D"/>
                </a:solidFill>
                <a:latin typeface="Open Sans Bold"/>
              </a:rPr>
              <a:t>мамандар</a:t>
            </a:r>
            <a:r>
              <a:rPr lang="en-US" sz="2400" dirty="0">
                <a:solidFill>
                  <a:srgbClr val="2B4A9D"/>
                </a:solidFill>
                <a:latin typeface="Open Sans Bold"/>
              </a:rPr>
              <a:t> </a:t>
            </a:r>
            <a:r>
              <a:rPr lang="en-US" sz="2400" dirty="0" err="1">
                <a:solidFill>
                  <a:srgbClr val="2B4A9D"/>
                </a:solidFill>
                <a:latin typeface="Open Sans Bold"/>
              </a:rPr>
              <a:t>саны</a:t>
            </a:r>
            <a:endParaRPr lang="en-US" sz="2400" dirty="0">
              <a:solidFill>
                <a:srgbClr val="2B4A9D"/>
              </a:solidFill>
              <a:latin typeface="Open Sans Bold"/>
            </a:endParaRPr>
          </a:p>
        </p:txBody>
      </p:sp>
      <p:sp>
        <p:nvSpPr>
          <p:cNvPr id="12" name="TextBox 11"/>
          <p:cNvSpPr txBox="1"/>
          <p:nvPr/>
        </p:nvSpPr>
        <p:spPr>
          <a:xfrm>
            <a:off x="1557086" y="4905545"/>
            <a:ext cx="15173828" cy="738664"/>
          </a:xfrm>
          <a:prstGeom prst="rect">
            <a:avLst/>
          </a:prstGeom>
        </p:spPr>
        <p:txBody>
          <a:bodyPr lIns="0" tIns="0" rIns="0" bIns="0" rtlCol="0" anchor="t">
            <a:spAutoFit/>
          </a:bodyPr>
          <a:lstStyle/>
          <a:p>
            <a:pPr algn="ctr"/>
            <a:r>
              <a:rPr lang="en-US" sz="2400" dirty="0" err="1">
                <a:solidFill>
                  <a:srgbClr val="2B4A9D"/>
                </a:solidFill>
                <a:latin typeface="Open Sans Bold"/>
              </a:rPr>
              <a:t>Психологиялық-медициналық-педагогикалық</a:t>
            </a:r>
            <a:r>
              <a:rPr lang="en-US" sz="2400" dirty="0">
                <a:solidFill>
                  <a:srgbClr val="2B4A9D"/>
                </a:solidFill>
                <a:latin typeface="Open Sans Bold"/>
              </a:rPr>
              <a:t> </a:t>
            </a:r>
            <a:r>
              <a:rPr lang="en-US" sz="2400" dirty="0" err="1">
                <a:solidFill>
                  <a:srgbClr val="2B4A9D"/>
                </a:solidFill>
                <a:latin typeface="Open Sans Bold"/>
              </a:rPr>
              <a:t>консултациясында</a:t>
            </a:r>
            <a:r>
              <a:rPr lang="en-US" sz="2400" dirty="0">
                <a:solidFill>
                  <a:srgbClr val="2B4A9D"/>
                </a:solidFill>
                <a:latin typeface="Open Sans Bold"/>
              </a:rPr>
              <a:t> </a:t>
            </a:r>
            <a:r>
              <a:rPr lang="en-US" sz="2400" dirty="0" err="1">
                <a:solidFill>
                  <a:srgbClr val="2B4A9D"/>
                </a:solidFill>
                <a:latin typeface="Open Sans Bold"/>
              </a:rPr>
              <a:t>жұмыс</a:t>
            </a:r>
            <a:r>
              <a:rPr lang="en-US" sz="2400" dirty="0">
                <a:solidFill>
                  <a:srgbClr val="2B4A9D"/>
                </a:solidFill>
                <a:latin typeface="Open Sans Bold"/>
              </a:rPr>
              <a:t> </a:t>
            </a:r>
            <a:r>
              <a:rPr lang="en-US" sz="2400" dirty="0" err="1">
                <a:solidFill>
                  <a:srgbClr val="2B4A9D"/>
                </a:solidFill>
                <a:latin typeface="Open Sans Bold"/>
              </a:rPr>
              <a:t>жасайтын</a:t>
            </a:r>
            <a:r>
              <a:rPr lang="en-US" sz="2400" dirty="0">
                <a:solidFill>
                  <a:srgbClr val="2B4A9D"/>
                </a:solidFill>
                <a:latin typeface="Open Sans Bold"/>
              </a:rPr>
              <a:t> </a:t>
            </a:r>
            <a:r>
              <a:rPr lang="en-US" sz="2400" dirty="0" err="1">
                <a:solidFill>
                  <a:srgbClr val="2B4A9D"/>
                </a:solidFill>
                <a:latin typeface="Open Sans Bold"/>
              </a:rPr>
              <a:t>мамандар</a:t>
            </a:r>
            <a:r>
              <a:rPr lang="en-US" sz="2400" dirty="0">
                <a:solidFill>
                  <a:srgbClr val="2B4A9D"/>
                </a:solidFill>
                <a:latin typeface="Open Sans Bold"/>
              </a:rPr>
              <a:t> </a:t>
            </a:r>
            <a:r>
              <a:rPr lang="en-US" sz="2400" dirty="0" err="1">
                <a:solidFill>
                  <a:srgbClr val="2B4A9D"/>
                </a:solidFill>
                <a:latin typeface="Open Sans Bold"/>
              </a:rPr>
              <a:t>саны</a:t>
            </a:r>
            <a:endParaRPr lang="en-US" sz="2400" dirty="0">
              <a:solidFill>
                <a:srgbClr val="2B4A9D"/>
              </a:solidFill>
              <a:latin typeface="Open Sans Bold"/>
            </a:endParaRPr>
          </a:p>
        </p:txBody>
      </p:sp>
      <p:sp>
        <p:nvSpPr>
          <p:cNvPr id="13" name="Freeform 10"/>
          <p:cNvSpPr/>
          <p:nvPr/>
        </p:nvSpPr>
        <p:spPr>
          <a:xfrm>
            <a:off x="2150010" y="5644209"/>
            <a:ext cx="13851990" cy="4527401"/>
          </a:xfrm>
          <a:custGeom>
            <a:avLst/>
            <a:gdLst/>
            <a:ahLst/>
            <a:cxnLst/>
            <a:rect l="l" t="t" r="r" b="b"/>
            <a:pathLst>
              <a:path w="13667620" h="8403055">
                <a:moveTo>
                  <a:pt x="0" y="0"/>
                </a:moveTo>
                <a:lnTo>
                  <a:pt x="13667620" y="0"/>
                </a:lnTo>
                <a:lnTo>
                  <a:pt x="13667620" y="8403055"/>
                </a:lnTo>
                <a:lnTo>
                  <a:pt x="0" y="8403055"/>
                </a:lnTo>
                <a:lnTo>
                  <a:pt x="0" y="0"/>
                </a:lnTo>
                <a:close/>
              </a:path>
            </a:pathLst>
          </a:custGeom>
          <a:blipFill>
            <a:blip r:embed="rId3"/>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8100000">
            <a:off x="-1580822" y="-292307"/>
            <a:ext cx="3090723" cy="3090723"/>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4" name="Group 4"/>
          <p:cNvGrpSpPr/>
          <p:nvPr/>
        </p:nvGrpSpPr>
        <p:grpSpPr>
          <a:xfrm rot="-2700000">
            <a:off x="-1412966" y="-124452"/>
            <a:ext cx="2755011" cy="2755011"/>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8100000">
            <a:off x="16778099" y="-292307"/>
            <a:ext cx="3090723" cy="3090723"/>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8" name="Group 8"/>
          <p:cNvGrpSpPr/>
          <p:nvPr/>
        </p:nvGrpSpPr>
        <p:grpSpPr>
          <a:xfrm rot="-2700000">
            <a:off x="16945955" y="-124452"/>
            <a:ext cx="2755011" cy="2755011"/>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0" name="Freeform 10"/>
          <p:cNvSpPr/>
          <p:nvPr/>
        </p:nvSpPr>
        <p:spPr>
          <a:xfrm>
            <a:off x="1912627" y="1768555"/>
            <a:ext cx="15241896" cy="8381872"/>
          </a:xfrm>
          <a:custGeom>
            <a:avLst/>
            <a:gdLst/>
            <a:ahLst/>
            <a:cxnLst/>
            <a:rect l="l" t="t" r="r" b="b"/>
            <a:pathLst>
              <a:path w="15241896" h="8381872">
                <a:moveTo>
                  <a:pt x="0" y="0"/>
                </a:moveTo>
                <a:lnTo>
                  <a:pt x="15241895" y="0"/>
                </a:lnTo>
                <a:lnTo>
                  <a:pt x="15241895" y="8381872"/>
                </a:lnTo>
                <a:lnTo>
                  <a:pt x="0" y="8381872"/>
                </a:lnTo>
                <a:lnTo>
                  <a:pt x="0" y="0"/>
                </a:lnTo>
                <a:close/>
              </a:path>
            </a:pathLst>
          </a:custGeom>
          <a:blipFill>
            <a:blip r:embed="rId2"/>
            <a:stretch>
              <a:fillRect/>
            </a:stretch>
          </a:blipFill>
        </p:spPr>
      </p:sp>
      <p:sp>
        <p:nvSpPr>
          <p:cNvPr id="11" name="TextBox 11"/>
          <p:cNvSpPr txBox="1"/>
          <p:nvPr/>
        </p:nvSpPr>
        <p:spPr>
          <a:xfrm>
            <a:off x="1460092" y="312645"/>
            <a:ext cx="15173828" cy="1455910"/>
          </a:xfrm>
          <a:prstGeom prst="rect">
            <a:avLst/>
          </a:prstGeom>
        </p:spPr>
        <p:txBody>
          <a:bodyPr lIns="0" tIns="0" rIns="0" bIns="0" rtlCol="0" anchor="t">
            <a:spAutoFit/>
          </a:bodyPr>
          <a:lstStyle/>
          <a:p>
            <a:pPr algn="ctr">
              <a:lnSpc>
                <a:spcPts val="5852"/>
              </a:lnSpc>
            </a:pPr>
            <a:r>
              <a:rPr lang="en-US" sz="4180" dirty="0" err="1">
                <a:solidFill>
                  <a:srgbClr val="2B4A9D"/>
                </a:solidFill>
                <a:latin typeface="Open Sans Bold"/>
              </a:rPr>
              <a:t>Арнайы</a:t>
            </a:r>
            <a:r>
              <a:rPr lang="en-US" sz="4180" dirty="0">
                <a:solidFill>
                  <a:srgbClr val="2B4A9D"/>
                </a:solidFill>
                <a:latin typeface="Open Sans Bold"/>
              </a:rPr>
              <a:t> </a:t>
            </a:r>
            <a:r>
              <a:rPr lang="en-US" sz="4180" dirty="0" err="1">
                <a:solidFill>
                  <a:srgbClr val="2B4A9D"/>
                </a:solidFill>
                <a:latin typeface="Open Sans Bold"/>
              </a:rPr>
              <a:t>мекемелерде</a:t>
            </a:r>
            <a:r>
              <a:rPr lang="en-US" sz="4180" dirty="0">
                <a:solidFill>
                  <a:srgbClr val="2B4A9D"/>
                </a:solidFill>
                <a:latin typeface="Open Sans Bold"/>
              </a:rPr>
              <a:t> </a:t>
            </a:r>
            <a:r>
              <a:rPr lang="en-US" sz="4180" dirty="0" err="1">
                <a:solidFill>
                  <a:srgbClr val="2B4A9D"/>
                </a:solidFill>
                <a:latin typeface="Open Sans Bold"/>
              </a:rPr>
              <a:t>жұмыс</a:t>
            </a:r>
            <a:r>
              <a:rPr lang="en-US" sz="4180" dirty="0">
                <a:solidFill>
                  <a:srgbClr val="2B4A9D"/>
                </a:solidFill>
                <a:latin typeface="Open Sans Bold"/>
              </a:rPr>
              <a:t> </a:t>
            </a:r>
            <a:r>
              <a:rPr lang="en-US" sz="4180" dirty="0" err="1">
                <a:solidFill>
                  <a:srgbClr val="2B4A9D"/>
                </a:solidFill>
                <a:latin typeface="Open Sans Bold"/>
              </a:rPr>
              <a:t>жасайтын</a:t>
            </a:r>
            <a:r>
              <a:rPr lang="en-US" sz="4180" dirty="0">
                <a:solidFill>
                  <a:srgbClr val="2B4A9D"/>
                </a:solidFill>
                <a:latin typeface="Open Sans Bold"/>
              </a:rPr>
              <a:t> </a:t>
            </a:r>
            <a:r>
              <a:rPr lang="en-US" sz="4180" dirty="0" err="1">
                <a:solidFill>
                  <a:srgbClr val="2B4A9D"/>
                </a:solidFill>
                <a:latin typeface="Open Sans Bold"/>
              </a:rPr>
              <a:t>мамандар</a:t>
            </a:r>
            <a:r>
              <a:rPr lang="en-US" sz="4180" dirty="0">
                <a:solidFill>
                  <a:srgbClr val="2B4A9D"/>
                </a:solidFill>
                <a:latin typeface="Open Sans Bold"/>
              </a:rPr>
              <a:t> </a:t>
            </a:r>
            <a:r>
              <a:rPr lang="en-US" sz="4180" dirty="0" err="1">
                <a:solidFill>
                  <a:srgbClr val="2B4A9D"/>
                </a:solidFill>
                <a:latin typeface="Open Sans Bold"/>
              </a:rPr>
              <a:t>саны</a:t>
            </a:r>
            <a:endParaRPr lang="en-US" sz="4180" dirty="0">
              <a:solidFill>
                <a:srgbClr val="2B4A9D"/>
              </a:solidFill>
              <a:latin typeface="Open Sans 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p:nvPr/>
        </p:nvGrpSpPr>
        <p:grpSpPr>
          <a:xfrm rot="5400000">
            <a:off x="-1309" y="1309"/>
            <a:ext cx="1635964" cy="1633346"/>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2" name="Freeform 12"/>
          <p:cNvSpPr/>
          <p:nvPr/>
        </p:nvSpPr>
        <p:spPr>
          <a:xfrm>
            <a:off x="1028700" y="1497797"/>
            <a:ext cx="5211626" cy="8789203"/>
          </a:xfrm>
          <a:custGeom>
            <a:avLst/>
            <a:gdLst/>
            <a:ahLst/>
            <a:cxnLst/>
            <a:rect l="l" t="t" r="r" b="b"/>
            <a:pathLst>
              <a:path w="5211626" h="8789203">
                <a:moveTo>
                  <a:pt x="0" y="0"/>
                </a:moveTo>
                <a:lnTo>
                  <a:pt x="5211626" y="0"/>
                </a:lnTo>
                <a:lnTo>
                  <a:pt x="5211626" y="8789203"/>
                </a:lnTo>
                <a:lnTo>
                  <a:pt x="0" y="8789203"/>
                </a:lnTo>
                <a:lnTo>
                  <a:pt x="0" y="0"/>
                </a:lnTo>
                <a:close/>
              </a:path>
            </a:pathLst>
          </a:custGeom>
          <a:blipFill>
            <a:blip r:embed="rId2"/>
            <a:stretch>
              <a:fillRect/>
            </a:stretch>
          </a:blipFill>
        </p:spPr>
      </p:sp>
      <p:graphicFrame>
        <p:nvGraphicFramePr>
          <p:cNvPr id="13" name="Table 13"/>
          <p:cNvGraphicFramePr>
            <a:graphicFrameLocks noGrp="1"/>
          </p:cNvGraphicFramePr>
          <p:nvPr/>
        </p:nvGraphicFramePr>
        <p:xfrm>
          <a:off x="6770563" y="3747859"/>
          <a:ext cx="7378825" cy="2943225"/>
        </p:xfrm>
        <a:graphic>
          <a:graphicData uri="http://schemas.openxmlformats.org/drawingml/2006/table">
            <a:tbl>
              <a:tblPr/>
              <a:tblGrid>
                <a:gridCol w="2482262">
                  <a:extLst>
                    <a:ext uri="{9D8B030D-6E8A-4147-A177-3AD203B41FA5}">
                      <a16:colId xmlns:a16="http://schemas.microsoft.com/office/drawing/2014/main" val="20000"/>
                    </a:ext>
                  </a:extLst>
                </a:gridCol>
                <a:gridCol w="2479546">
                  <a:extLst>
                    <a:ext uri="{9D8B030D-6E8A-4147-A177-3AD203B41FA5}">
                      <a16:colId xmlns:a16="http://schemas.microsoft.com/office/drawing/2014/main" val="20001"/>
                    </a:ext>
                  </a:extLst>
                </a:gridCol>
                <a:gridCol w="2417017">
                  <a:extLst>
                    <a:ext uri="{9D8B030D-6E8A-4147-A177-3AD203B41FA5}">
                      <a16:colId xmlns:a16="http://schemas.microsoft.com/office/drawing/2014/main" val="20002"/>
                    </a:ext>
                  </a:extLst>
                </a:gridCol>
              </a:tblGrid>
              <a:tr h="1762062">
                <a:tc>
                  <a:txBody>
                    <a:bodyPr/>
                    <a:lstStyle/>
                    <a:p>
                      <a:pPr algn="l">
                        <a:lnSpc>
                          <a:spcPts val="4733"/>
                        </a:lnSpc>
                        <a:defRPr/>
                      </a:pPr>
                      <a:r>
                        <a:rPr lang="en-US" sz="3380">
                          <a:solidFill>
                            <a:srgbClr val="000000"/>
                          </a:solidFill>
                          <a:latin typeface="Open Sans"/>
                        </a:rPr>
                        <a:t>Мекеме</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tc>
                  <a:txBody>
                    <a:bodyPr/>
                    <a:lstStyle/>
                    <a:p>
                      <a:pPr algn="l">
                        <a:lnSpc>
                          <a:spcPts val="4733"/>
                        </a:lnSpc>
                        <a:defRPr/>
                      </a:pPr>
                      <a:r>
                        <a:rPr lang="en-US" sz="3380">
                          <a:solidFill>
                            <a:srgbClr val="000000"/>
                          </a:solidFill>
                          <a:latin typeface="Open Sans"/>
                        </a:rPr>
                        <a:t>барлығы</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tc>
                  <a:txBody>
                    <a:bodyPr/>
                    <a:lstStyle/>
                    <a:p>
                      <a:pPr algn="l">
                        <a:lnSpc>
                          <a:spcPts val="4733"/>
                        </a:lnSpc>
                        <a:defRPr/>
                      </a:pPr>
                      <a:r>
                        <a:rPr lang="en-US" sz="3380">
                          <a:solidFill>
                            <a:srgbClr val="000000"/>
                          </a:solidFill>
                          <a:latin typeface="Open Sans"/>
                        </a:rPr>
                        <a:t>арнайы маман</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181163">
                <a:tc>
                  <a:txBody>
                    <a:bodyPr/>
                    <a:lstStyle/>
                    <a:p>
                      <a:pPr algn="l">
                        <a:lnSpc>
                          <a:spcPts val="4733"/>
                        </a:lnSpc>
                        <a:defRPr/>
                      </a:pPr>
                      <a:r>
                        <a:rPr lang="en-US" sz="3380">
                          <a:solidFill>
                            <a:srgbClr val="000000"/>
                          </a:solidFill>
                          <a:latin typeface="Open Sans"/>
                        </a:rPr>
                        <a:t>22</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tc>
                  <a:txBody>
                    <a:bodyPr/>
                    <a:lstStyle/>
                    <a:p>
                      <a:pPr algn="l">
                        <a:lnSpc>
                          <a:spcPts val="4733"/>
                        </a:lnSpc>
                        <a:defRPr/>
                      </a:pPr>
                      <a:r>
                        <a:rPr lang="en-US" sz="3380">
                          <a:solidFill>
                            <a:srgbClr val="000000"/>
                          </a:solidFill>
                          <a:latin typeface="Lora"/>
                        </a:rPr>
                        <a:t>626</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tc>
                  <a:txBody>
                    <a:bodyPr/>
                    <a:lstStyle/>
                    <a:p>
                      <a:pPr algn="l">
                        <a:lnSpc>
                          <a:spcPts val="4733"/>
                        </a:lnSpc>
                        <a:defRPr/>
                      </a:pPr>
                      <a:r>
                        <a:rPr lang="en-US" sz="3380">
                          <a:solidFill>
                            <a:srgbClr val="000000"/>
                          </a:solidFill>
                          <a:latin typeface="Open Sans"/>
                        </a:rPr>
                        <a:t>172</a:t>
                      </a:r>
                      <a:endParaRPr lang="en-US" sz="1100"/>
                    </a:p>
                  </a:txBody>
                  <a:tcPr marL="190500" marR="190500" marT="190500" marB="190500" anchor="ctr">
                    <a:lnL w="47625" cap="flat" cmpd="sng" algn="ctr">
                      <a:solidFill>
                        <a:srgbClr val="000000"/>
                      </a:solidFill>
                      <a:prstDash val="solid"/>
                      <a:round/>
                      <a:headEnd type="none" w="med" len="med"/>
                      <a:tailEnd type="none" w="med" len="med"/>
                    </a:lnL>
                    <a:lnR w="47625" cap="flat" cmpd="sng" algn="ctr">
                      <a:solidFill>
                        <a:srgbClr val="000000"/>
                      </a:solidFill>
                      <a:prstDash val="solid"/>
                      <a:round/>
                      <a:headEnd type="none" w="med" len="med"/>
                      <a:tailEnd type="none" w="med" len="med"/>
                    </a:lnR>
                    <a:lnT w="47625" cap="flat" cmpd="sng" algn="ctr">
                      <a:solidFill>
                        <a:srgbClr val="000000"/>
                      </a:solidFill>
                      <a:prstDash val="solid"/>
                      <a:round/>
                      <a:headEnd type="none" w="med" len="med"/>
                      <a:tailEnd type="none" w="med" len="med"/>
                    </a:lnT>
                    <a:lnB w="476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4" name="TextBox 14"/>
          <p:cNvSpPr txBox="1"/>
          <p:nvPr/>
        </p:nvSpPr>
        <p:spPr>
          <a:xfrm>
            <a:off x="1028700" y="606816"/>
            <a:ext cx="11636127" cy="719945"/>
          </a:xfrm>
          <a:prstGeom prst="rect">
            <a:avLst/>
          </a:prstGeom>
        </p:spPr>
        <p:txBody>
          <a:bodyPr lIns="0" tIns="0" rIns="0" bIns="0" rtlCol="0" anchor="t">
            <a:spAutoFit/>
          </a:bodyPr>
          <a:lstStyle/>
          <a:p>
            <a:pPr algn="ctr">
              <a:lnSpc>
                <a:spcPts val="5992"/>
              </a:lnSpc>
              <a:spcBef>
                <a:spcPct val="0"/>
              </a:spcBef>
            </a:pPr>
            <a:r>
              <a:rPr lang="en-US" sz="4280" dirty="0">
                <a:solidFill>
                  <a:srgbClr val="2B4A9D"/>
                </a:solidFill>
                <a:latin typeface="Lora Bold"/>
              </a:rPr>
              <a:t>22 </a:t>
            </a:r>
            <a:r>
              <a:rPr lang="en-US" sz="4280" dirty="0" err="1">
                <a:solidFill>
                  <a:srgbClr val="2B4A9D"/>
                </a:solidFill>
                <a:latin typeface="Lora Bold"/>
              </a:rPr>
              <a:t>арнайы</a:t>
            </a:r>
            <a:r>
              <a:rPr lang="en-US" sz="4280" dirty="0">
                <a:solidFill>
                  <a:srgbClr val="2B4A9D"/>
                </a:solidFill>
                <a:latin typeface="Lora Bold"/>
              </a:rPr>
              <a:t> </a:t>
            </a:r>
            <a:r>
              <a:rPr lang="en-US" sz="4280" dirty="0" err="1">
                <a:solidFill>
                  <a:srgbClr val="2B4A9D"/>
                </a:solidFill>
                <a:latin typeface="Lora Bold"/>
              </a:rPr>
              <a:t>білім</a:t>
            </a:r>
            <a:r>
              <a:rPr lang="en-US" sz="4280" dirty="0">
                <a:solidFill>
                  <a:srgbClr val="2B4A9D"/>
                </a:solidFill>
                <a:latin typeface="Lora Bold"/>
              </a:rPr>
              <a:t> </a:t>
            </a:r>
            <a:r>
              <a:rPr lang="en-US" sz="4280" dirty="0" err="1">
                <a:solidFill>
                  <a:srgbClr val="2B4A9D"/>
                </a:solidFill>
                <a:latin typeface="Lora Bold"/>
              </a:rPr>
              <a:t>беру</a:t>
            </a:r>
            <a:r>
              <a:rPr lang="en-US" sz="4280" dirty="0">
                <a:solidFill>
                  <a:srgbClr val="2B4A9D"/>
                </a:solidFill>
                <a:latin typeface="Lora Bold"/>
              </a:rPr>
              <a:t> </a:t>
            </a:r>
            <a:r>
              <a:rPr lang="en-US" sz="4280" dirty="0" err="1">
                <a:solidFill>
                  <a:srgbClr val="2B4A9D"/>
                </a:solidFill>
                <a:latin typeface="Lora Bold"/>
              </a:rPr>
              <a:t>ұйымдары</a:t>
            </a:r>
            <a:r>
              <a:rPr lang="en-US" sz="4280" dirty="0">
                <a:solidFill>
                  <a:srgbClr val="2B4A9D"/>
                </a:solidFill>
                <a:latin typeface="Lora Bold"/>
              </a:rPr>
              <a:t> </a:t>
            </a:r>
            <a:r>
              <a:rPr lang="en-US" sz="4280" dirty="0" err="1">
                <a:solidFill>
                  <a:srgbClr val="2B4A9D"/>
                </a:solidFill>
                <a:latin typeface="Lora Bold"/>
              </a:rPr>
              <a:t>бойынша</a:t>
            </a:r>
            <a:endParaRPr lang="en-US" sz="4280" dirty="0">
              <a:solidFill>
                <a:srgbClr val="2B4A9D"/>
              </a:solidFill>
              <a:latin typeface="Lora Bo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48844" y="1875036"/>
            <a:ext cx="9895785" cy="8163337"/>
          </a:xfrm>
          <a:custGeom>
            <a:avLst/>
            <a:gdLst/>
            <a:ahLst/>
            <a:cxnLst/>
            <a:rect l="l" t="t" r="r" b="b"/>
            <a:pathLst>
              <a:path w="9895785" h="8163337">
                <a:moveTo>
                  <a:pt x="0" y="0"/>
                </a:moveTo>
                <a:lnTo>
                  <a:pt x="9895785" y="0"/>
                </a:lnTo>
                <a:lnTo>
                  <a:pt x="9895785" y="8163338"/>
                </a:lnTo>
                <a:lnTo>
                  <a:pt x="0" y="8163338"/>
                </a:lnTo>
                <a:lnTo>
                  <a:pt x="0" y="0"/>
                </a:lnTo>
                <a:close/>
              </a:path>
            </a:pathLst>
          </a:custGeom>
          <a:blipFill>
            <a:blip r:embed="rId2"/>
            <a:stretch>
              <a:fillRect r="-2347"/>
            </a:stretch>
          </a:blipFill>
        </p:spPr>
      </p:sp>
      <p:sp>
        <p:nvSpPr>
          <p:cNvPr id="3" name="TextBox 3"/>
          <p:cNvSpPr txBox="1"/>
          <p:nvPr/>
        </p:nvSpPr>
        <p:spPr>
          <a:xfrm>
            <a:off x="0" y="91830"/>
            <a:ext cx="18288000" cy="1807065"/>
          </a:xfrm>
          <a:prstGeom prst="rect">
            <a:avLst/>
          </a:prstGeom>
        </p:spPr>
        <p:txBody>
          <a:bodyPr lIns="0" tIns="0" rIns="0" bIns="0" rtlCol="0" anchor="t">
            <a:spAutoFit/>
          </a:bodyPr>
          <a:lstStyle/>
          <a:p>
            <a:pPr algn="ctr">
              <a:lnSpc>
                <a:spcPts val="4873"/>
              </a:lnSpc>
              <a:spcBef>
                <a:spcPct val="0"/>
              </a:spcBef>
            </a:pPr>
            <a:r>
              <a:rPr lang="en-US" sz="3480">
                <a:solidFill>
                  <a:srgbClr val="000000"/>
                </a:solidFill>
                <a:latin typeface="Lora"/>
              </a:rPr>
              <a:t>Арнайы білім беру ұйымдарында (арнайы балабақша, арнайы мектептер, ППТК, Оңалту орталықтары) 2198 бала білім алады және отбасылық үлгідегі балалар ауылында 29 бала тәрбиеленеді.</a:t>
            </a:r>
          </a:p>
        </p:txBody>
      </p:sp>
      <p:sp>
        <p:nvSpPr>
          <p:cNvPr id="4" name="TextBox 4"/>
          <p:cNvSpPr txBox="1"/>
          <p:nvPr/>
        </p:nvSpPr>
        <p:spPr>
          <a:xfrm>
            <a:off x="10776916" y="6567169"/>
            <a:ext cx="7171375" cy="3202160"/>
          </a:xfrm>
          <a:prstGeom prst="rect">
            <a:avLst/>
          </a:prstGeom>
        </p:spPr>
        <p:txBody>
          <a:bodyPr lIns="0" tIns="0" rIns="0" bIns="0" rtlCol="0" anchor="t">
            <a:spAutoFit/>
          </a:bodyPr>
          <a:lstStyle/>
          <a:p>
            <a:pPr algn="just">
              <a:lnSpc>
                <a:spcPts val="5153"/>
              </a:lnSpc>
              <a:spcBef>
                <a:spcPct val="0"/>
              </a:spcBef>
            </a:pPr>
            <a:r>
              <a:rPr lang="en-US" sz="3680">
                <a:solidFill>
                  <a:srgbClr val="000000"/>
                </a:solidFill>
                <a:latin typeface="Lora"/>
              </a:rPr>
              <a:t>Жалпы білім беретін білім беру ұйымдарында ерекше білім беруді қажет ететін 1532 бала білім алады, оның ішінде 301-І үйден оқиды.</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4AA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4000500" y="-4000500"/>
            <a:ext cx="9258300" cy="17259300"/>
            <a:chOff x="0" y="0"/>
            <a:chExt cx="2616079" cy="4876888"/>
          </a:xfrm>
        </p:grpSpPr>
        <p:sp>
          <p:nvSpPr>
            <p:cNvPr id="3" name="Freeform 3"/>
            <p:cNvSpPr/>
            <p:nvPr/>
          </p:nvSpPr>
          <p:spPr>
            <a:xfrm>
              <a:off x="0" y="0"/>
              <a:ext cx="2616079" cy="4876888"/>
            </a:xfrm>
            <a:custGeom>
              <a:avLst/>
              <a:gdLst/>
              <a:ahLst/>
              <a:cxnLst/>
              <a:rect l="l" t="t" r="r" b="b"/>
              <a:pathLst>
                <a:path w="2616079" h="4876888">
                  <a:moveTo>
                    <a:pt x="0" y="0"/>
                  </a:moveTo>
                  <a:lnTo>
                    <a:pt x="2616079" y="0"/>
                  </a:lnTo>
                  <a:lnTo>
                    <a:pt x="2616079" y="4876888"/>
                  </a:lnTo>
                  <a:lnTo>
                    <a:pt x="0" y="4876888"/>
                  </a:lnTo>
                  <a:close/>
                </a:path>
              </a:pathLst>
            </a:custGeom>
            <a:solidFill>
              <a:srgbClr val="FFFFFF"/>
            </a:solidFill>
          </p:spPr>
        </p:sp>
        <p:sp>
          <p:nvSpPr>
            <p:cNvPr id="4" name="TextBox 4"/>
            <p:cNvSpPr txBox="1"/>
            <p:nvPr/>
          </p:nvSpPr>
          <p:spPr>
            <a:xfrm>
              <a:off x="0" y="-38100"/>
              <a:ext cx="2616079" cy="4914988"/>
            </a:xfrm>
            <a:prstGeom prst="rect">
              <a:avLst/>
            </a:prstGeom>
          </p:spPr>
          <p:txBody>
            <a:bodyPr lIns="50800" tIns="50800" rIns="50800" bIns="50800" rtlCol="0" anchor="ctr"/>
            <a:lstStyle/>
            <a:p>
              <a:pPr algn="ctr">
                <a:lnSpc>
                  <a:spcPts val="2659"/>
                </a:lnSpc>
              </a:pPr>
              <a:endParaRPr/>
            </a:p>
          </p:txBody>
        </p:sp>
      </p:grpSp>
      <p:graphicFrame>
        <p:nvGraphicFramePr>
          <p:cNvPr id="5" name="Table 5"/>
          <p:cNvGraphicFramePr>
            <a:graphicFrameLocks noGrp="1"/>
          </p:cNvGraphicFramePr>
          <p:nvPr/>
        </p:nvGraphicFramePr>
        <p:xfrm>
          <a:off x="466394" y="1600200"/>
          <a:ext cx="16593801" cy="8686796"/>
        </p:xfrm>
        <a:graphic>
          <a:graphicData uri="http://schemas.openxmlformats.org/drawingml/2006/table">
            <a:tbl>
              <a:tblPr/>
              <a:tblGrid>
                <a:gridCol w="849982">
                  <a:extLst>
                    <a:ext uri="{9D8B030D-6E8A-4147-A177-3AD203B41FA5}">
                      <a16:colId xmlns:a16="http://schemas.microsoft.com/office/drawing/2014/main" val="20000"/>
                    </a:ext>
                  </a:extLst>
                </a:gridCol>
                <a:gridCol w="5979115">
                  <a:extLst>
                    <a:ext uri="{9D8B030D-6E8A-4147-A177-3AD203B41FA5}">
                      <a16:colId xmlns:a16="http://schemas.microsoft.com/office/drawing/2014/main" val="20001"/>
                    </a:ext>
                  </a:extLst>
                </a:gridCol>
                <a:gridCol w="2324682">
                  <a:extLst>
                    <a:ext uri="{9D8B030D-6E8A-4147-A177-3AD203B41FA5}">
                      <a16:colId xmlns:a16="http://schemas.microsoft.com/office/drawing/2014/main" val="20002"/>
                    </a:ext>
                  </a:extLst>
                </a:gridCol>
                <a:gridCol w="5281450">
                  <a:extLst>
                    <a:ext uri="{9D8B030D-6E8A-4147-A177-3AD203B41FA5}">
                      <a16:colId xmlns:a16="http://schemas.microsoft.com/office/drawing/2014/main" val="20003"/>
                    </a:ext>
                  </a:extLst>
                </a:gridCol>
                <a:gridCol w="2158572">
                  <a:extLst>
                    <a:ext uri="{9D8B030D-6E8A-4147-A177-3AD203B41FA5}">
                      <a16:colId xmlns:a16="http://schemas.microsoft.com/office/drawing/2014/main" val="20004"/>
                    </a:ext>
                  </a:extLst>
                </a:gridCol>
              </a:tblGrid>
              <a:tr h="525026">
                <a:tc>
                  <a:txBody>
                    <a:bodyPr/>
                    <a:lstStyle/>
                    <a:p>
                      <a:pPr algn="l">
                        <a:lnSpc>
                          <a:spcPts val="2278"/>
                        </a:lnSpc>
                        <a:defRPr/>
                      </a:pPr>
                      <a:r>
                        <a:rPr lang="en-US" sz="1627">
                          <a:solidFill>
                            <a:srgbClr val="000000"/>
                          </a:solidFill>
                          <a:latin typeface="Lora"/>
                        </a:rPr>
                        <a:t>№</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Тақырыбы</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Күні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Қатысушылар түрі</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Қатысушылар саны</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11404">
                <a:tc>
                  <a:txBody>
                    <a:bodyPr/>
                    <a:lstStyle/>
                    <a:p>
                      <a:pPr algn="l">
                        <a:lnSpc>
                          <a:spcPts val="2278"/>
                        </a:lnSpc>
                        <a:defRPr/>
                      </a:pPr>
                      <a:r>
                        <a:rPr lang="en-US" sz="1627">
                          <a:solidFill>
                            <a:srgbClr val="000000"/>
                          </a:solidFill>
                          <a:latin typeface="Lora"/>
                        </a:rPr>
                        <a:t>1</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Вебинар «Ерекше білім беру қажеттілігі бар балаларды оқытуда ойын терапиясын қолдану»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24 қаңтар 2023ж.</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Арнайы және инклюзивті білім беру балабақша тәрбиешілері</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97</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97782">
                <a:tc>
                  <a:txBody>
                    <a:bodyPr/>
                    <a:lstStyle/>
                    <a:p>
                      <a:pPr algn="l">
                        <a:lnSpc>
                          <a:spcPts val="2278"/>
                        </a:lnSpc>
                        <a:defRPr/>
                      </a:pPr>
                      <a:r>
                        <a:rPr lang="en-US" sz="1627">
                          <a:solidFill>
                            <a:srgbClr val="000000"/>
                          </a:solidFill>
                          <a:latin typeface="Lora"/>
                        </a:rPr>
                        <a:t>2</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Онлайн-семинар «Ерекше білім беру қажеттілігі бар балаларға психологиялық-педагогикалық қолдау көрсетуді ұйымдастыру»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20 қаңтар 2023ж.</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Жалпы білім беретін ұйымдардағы инклюзивті білім беретін педагогтер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100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97782">
                <a:tc>
                  <a:txBody>
                    <a:bodyPr/>
                    <a:lstStyle/>
                    <a:p>
                      <a:pPr algn="l">
                        <a:lnSpc>
                          <a:spcPts val="2278"/>
                        </a:lnSpc>
                        <a:defRPr/>
                      </a:pPr>
                      <a:r>
                        <a:rPr lang="en-US" sz="1627">
                          <a:solidFill>
                            <a:srgbClr val="000000"/>
                          </a:solidFill>
                          <a:latin typeface="Lora"/>
                        </a:rPr>
                        <a:t>3</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Онлайн-семинар «Жаратылыстану пәндері бойынша инклюзивті оқу үрдісін ұйымдастыру»</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3 наурыз 2023ж.</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Жалпы білім беретін ұйымдардағы инклюзивті білім беретін жаратылыстану бағыты бойынша педагогтер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100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25026">
                <a:tc>
                  <a:txBody>
                    <a:bodyPr/>
                    <a:lstStyle/>
                    <a:p>
                      <a:pPr algn="l">
                        <a:lnSpc>
                          <a:spcPts val="2278"/>
                        </a:lnSpc>
                        <a:defRPr/>
                      </a:pPr>
                      <a:r>
                        <a:rPr lang="en-US" sz="1627">
                          <a:solidFill>
                            <a:srgbClr val="000000"/>
                          </a:solidFill>
                          <a:latin typeface="Lora"/>
                        </a:rPr>
                        <a:t>4</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Онлайн-семинар «Дислалия. Түзету әдістері»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сәуір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ППТК мамандары</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100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811404">
                <a:tc>
                  <a:txBody>
                    <a:bodyPr/>
                    <a:lstStyle/>
                    <a:p>
                      <a:pPr algn="l">
                        <a:lnSpc>
                          <a:spcPts val="2278"/>
                        </a:lnSpc>
                        <a:defRPr/>
                      </a:pPr>
                      <a:r>
                        <a:rPr lang="en-US" sz="1627">
                          <a:solidFill>
                            <a:srgbClr val="000000"/>
                          </a:solidFill>
                          <a:latin typeface="Lora"/>
                        </a:rPr>
                        <a:t>5</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Семинар «Инклюзивті білім беру қоғам қажеттілігі»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мамыр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Жалпы білім беретін ұйымдардағы инклюзивті білім беретін педагогтер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97</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811404">
                <a:tc>
                  <a:txBody>
                    <a:bodyPr/>
                    <a:lstStyle/>
                    <a:p>
                      <a:pPr algn="l">
                        <a:lnSpc>
                          <a:spcPts val="2278"/>
                        </a:lnSpc>
                        <a:defRPr/>
                      </a:pPr>
                      <a:r>
                        <a:rPr lang="en-US" sz="1627">
                          <a:solidFill>
                            <a:srgbClr val="000000"/>
                          </a:solidFill>
                          <a:latin typeface="Lora"/>
                        </a:rPr>
                        <a:t>6</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Онлайн-семинар «Арт-терапия тәсілі арқылы ерекше білім беру қажеттіліктері бар балалармен түзету әдістері»</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27 қыркүйек</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Жалпы білім беру ұйымдарындағы арнайы педагогтер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90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811404">
                <a:tc>
                  <a:txBody>
                    <a:bodyPr/>
                    <a:lstStyle/>
                    <a:p>
                      <a:pPr algn="l">
                        <a:lnSpc>
                          <a:spcPts val="2278"/>
                        </a:lnSpc>
                        <a:defRPr/>
                      </a:pPr>
                      <a:r>
                        <a:rPr lang="en-US" sz="1627">
                          <a:solidFill>
                            <a:srgbClr val="000000"/>
                          </a:solidFill>
                          <a:latin typeface="Lora"/>
                        </a:rPr>
                        <a:t>7</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Онлайн-семинар «Иппотерапия, денсаулыққа әсері, ерекшелігі»</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19 қазан 2023 жыл</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арнайы білім беру ұйымдары педагогтері</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80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097782">
                <a:tc>
                  <a:txBody>
                    <a:bodyPr/>
                    <a:lstStyle/>
                    <a:p>
                      <a:pPr algn="l">
                        <a:lnSpc>
                          <a:spcPts val="2278"/>
                        </a:lnSpc>
                        <a:defRPr/>
                      </a:pPr>
                      <a:r>
                        <a:rPr lang="en-US" sz="1627">
                          <a:solidFill>
                            <a:srgbClr val="000000"/>
                          </a:solidFill>
                          <a:latin typeface="Lora"/>
                        </a:rPr>
                        <a:t>8</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Семинар-практикум «Заманауи инновациялық әдістерді қолдану жолдары» </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31 қазан 2023 жыл</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Арнайы білім беру ұйымдарының педагогтері және мектепке дейінгі білім беру ұйымдарының мамандары</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30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097782">
                <a:tc>
                  <a:txBody>
                    <a:bodyPr/>
                    <a:lstStyle/>
                    <a:p>
                      <a:pPr algn="l">
                        <a:lnSpc>
                          <a:spcPts val="2278"/>
                        </a:lnSpc>
                        <a:defRPr/>
                      </a:pPr>
                      <a:r>
                        <a:rPr lang="en-US" sz="1627">
                          <a:solidFill>
                            <a:srgbClr val="000000"/>
                          </a:solidFill>
                          <a:latin typeface="Lora"/>
                        </a:rPr>
                        <a:t>9</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«Мінез-құлықтағы қиындықтар: ерекшеліктері, себептері, диагностикасы» тақырыбында облыстық онлайн семинар-практикум</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27 қараша 2023 жыл</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Жалпы білім беру ұйымдарындағы арнайы педагогтер, арнайы білім беру ұйымдары педагогтері, педагог-психологтер</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ts val="2278"/>
                        </a:lnSpc>
                        <a:defRPr/>
                      </a:pPr>
                      <a:r>
                        <a:rPr lang="en-US" sz="1627">
                          <a:solidFill>
                            <a:srgbClr val="000000"/>
                          </a:solidFill>
                          <a:latin typeface="Lora"/>
                        </a:rPr>
                        <a:t>80</a:t>
                      </a:r>
                      <a:endParaRPr lang="en-US" sz="1100"/>
                    </a:p>
                  </a:txBody>
                  <a:tcPr marL="76200" marR="76200" marT="76200" marB="7620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6" name="TextBox 6"/>
          <p:cNvSpPr txBox="1"/>
          <p:nvPr/>
        </p:nvSpPr>
        <p:spPr>
          <a:xfrm>
            <a:off x="199105" y="141790"/>
            <a:ext cx="16861089" cy="1109834"/>
          </a:xfrm>
          <a:prstGeom prst="rect">
            <a:avLst/>
          </a:prstGeom>
        </p:spPr>
        <p:txBody>
          <a:bodyPr lIns="0" tIns="0" rIns="0" bIns="0" rtlCol="0" anchor="t">
            <a:spAutoFit/>
          </a:bodyPr>
          <a:lstStyle/>
          <a:p>
            <a:pPr algn="ctr">
              <a:lnSpc>
                <a:spcPts val="4453"/>
              </a:lnSpc>
              <a:spcBef>
                <a:spcPct val="0"/>
              </a:spcBef>
            </a:pPr>
            <a:r>
              <a:rPr lang="en-US" sz="3180">
                <a:solidFill>
                  <a:srgbClr val="2B4A9D"/>
                </a:solidFill>
                <a:latin typeface="Lora Bold"/>
              </a:rPr>
              <a:t>Педагогикалық шығармашылық пен шеберлікті дамытуда барлығы 9 семинар, вебинар, әдістемелік күндер ұйымдастырылып, барлығы 774 маман қатысты.</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163269"/>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sp>
        <p:nvSpPr>
          <p:cNvPr id="8" name="Freeform 8"/>
          <p:cNvSpPr/>
          <p:nvPr/>
        </p:nvSpPr>
        <p:spPr>
          <a:xfrm>
            <a:off x="-4134433" y="1004889"/>
            <a:ext cx="12993464" cy="2102579"/>
          </a:xfrm>
          <a:custGeom>
            <a:avLst/>
            <a:gdLst/>
            <a:ahLst/>
            <a:cxnLst/>
            <a:rect l="l" t="t" r="r" b="b"/>
            <a:pathLst>
              <a:path w="12993464" h="2102579">
                <a:moveTo>
                  <a:pt x="0" y="0"/>
                </a:moveTo>
                <a:lnTo>
                  <a:pt x="12993465" y="0"/>
                </a:lnTo>
                <a:lnTo>
                  <a:pt x="12993465" y="2102578"/>
                </a:lnTo>
                <a:lnTo>
                  <a:pt x="0" y="2102578"/>
                </a:lnTo>
                <a:lnTo>
                  <a:pt x="0" y="0"/>
                </a:lnTo>
                <a:close/>
              </a:path>
            </a:pathLst>
          </a:custGeom>
          <a:blipFill>
            <a:blip r:embed="rId2">
              <a:alphaModFix amt="69000"/>
              <a:extLst>
                <a:ext uri="{96DAC541-7B7A-43D3-8B79-37D633B846F1}">
                  <asvg:svgBlip xmlns:asvg="http://schemas.microsoft.com/office/drawing/2016/SVG/main" r:embed="rId3"/>
                </a:ext>
              </a:extLst>
            </a:blip>
            <a:stretch>
              <a:fillRect/>
            </a:stretch>
          </a:blipFill>
        </p:spPr>
      </p:sp>
      <p:grpSp>
        <p:nvGrpSpPr>
          <p:cNvPr id="9" name="Group 9"/>
          <p:cNvGrpSpPr/>
          <p:nvPr/>
        </p:nvGrpSpPr>
        <p:grpSpPr>
          <a:xfrm>
            <a:off x="0" y="0"/>
            <a:ext cx="541602" cy="10287000"/>
            <a:chOff x="0" y="0"/>
            <a:chExt cx="157867" cy="2998468"/>
          </a:xfrm>
        </p:grpSpPr>
        <p:sp>
          <p:nvSpPr>
            <p:cNvPr id="10" name="Freeform 10"/>
            <p:cNvSpPr/>
            <p:nvPr/>
          </p:nvSpPr>
          <p:spPr>
            <a:xfrm>
              <a:off x="0" y="0"/>
              <a:ext cx="157867" cy="2998468"/>
            </a:xfrm>
            <a:custGeom>
              <a:avLst/>
              <a:gdLst/>
              <a:ahLst/>
              <a:cxnLst/>
              <a:rect l="l" t="t" r="r" b="b"/>
              <a:pathLst>
                <a:path w="157867" h="2998468">
                  <a:moveTo>
                    <a:pt x="0" y="0"/>
                  </a:moveTo>
                  <a:lnTo>
                    <a:pt x="157867" y="0"/>
                  </a:lnTo>
                  <a:lnTo>
                    <a:pt x="157867" y="2998468"/>
                  </a:lnTo>
                  <a:lnTo>
                    <a:pt x="0" y="2998468"/>
                  </a:lnTo>
                  <a:close/>
                </a:path>
              </a:pathLst>
            </a:custGeom>
            <a:solidFill>
              <a:srgbClr val="2B4A9D"/>
            </a:solidFill>
          </p:spPr>
        </p:sp>
      </p:grpSp>
      <p:sp>
        <p:nvSpPr>
          <p:cNvPr id="11" name="TextBox 11"/>
          <p:cNvSpPr txBox="1"/>
          <p:nvPr/>
        </p:nvSpPr>
        <p:spPr>
          <a:xfrm>
            <a:off x="798943" y="3421023"/>
            <a:ext cx="13426646" cy="5422120"/>
          </a:xfrm>
          <a:prstGeom prst="rect">
            <a:avLst/>
          </a:prstGeom>
        </p:spPr>
        <p:txBody>
          <a:bodyPr lIns="0" tIns="0" rIns="0" bIns="0" rtlCol="0" anchor="t">
            <a:spAutoFit/>
          </a:bodyPr>
          <a:lstStyle/>
          <a:p>
            <a:pPr algn="ctr">
              <a:lnSpc>
                <a:spcPts val="7392"/>
              </a:lnSpc>
            </a:pPr>
            <a:r>
              <a:rPr lang="en-US" sz="5280">
                <a:solidFill>
                  <a:srgbClr val="004AAD"/>
                </a:solidFill>
                <a:latin typeface="Lora Bold"/>
              </a:rPr>
              <a:t>Әдістемелік көмек</a:t>
            </a:r>
          </a:p>
          <a:p>
            <a:pPr algn="ctr">
              <a:lnSpc>
                <a:spcPts val="5992"/>
              </a:lnSpc>
            </a:pPr>
            <a:endParaRPr lang="en-US" sz="5280">
              <a:solidFill>
                <a:srgbClr val="004AAD"/>
              </a:solidFill>
              <a:latin typeface="Lora Bold"/>
            </a:endParaRPr>
          </a:p>
          <a:p>
            <a:pPr algn="ctr">
              <a:lnSpc>
                <a:spcPts val="5992"/>
              </a:lnSpc>
            </a:pPr>
            <a:r>
              <a:rPr lang="en-US" sz="4280">
                <a:solidFill>
                  <a:srgbClr val="5271FF"/>
                </a:solidFill>
                <a:latin typeface="Lora Bold"/>
              </a:rPr>
              <a:t>Арнайы және жалпы білім беру ұйымдарындағы мәселелер бойынша жүргізілген әдістемелік көмек нәтижесінде төмендегідей анализдар жасалынды.</a:t>
            </a:r>
          </a:p>
          <a:p>
            <a:pPr algn="ctr">
              <a:lnSpc>
                <a:spcPts val="5992"/>
              </a:lnSpc>
              <a:spcBef>
                <a:spcPct val="0"/>
              </a:spcBef>
            </a:pPr>
            <a:endParaRPr lang="en-US" sz="4280">
              <a:solidFill>
                <a:srgbClr val="5271FF"/>
              </a:solidFill>
              <a:latin typeface="Lora Bo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F4FF"/>
        </a:solidFill>
        <a:effectLst/>
      </p:bgPr>
    </p:bg>
    <p:spTree>
      <p:nvGrpSpPr>
        <p:cNvPr id="1" name=""/>
        <p:cNvGrpSpPr/>
        <p:nvPr/>
      </p:nvGrpSpPr>
      <p:grpSpPr>
        <a:xfrm>
          <a:off x="0" y="0"/>
          <a:ext cx="0" cy="0"/>
          <a:chOff x="0" y="0"/>
          <a:chExt cx="0" cy="0"/>
        </a:xfrm>
      </p:grpSpPr>
      <p:sp>
        <p:nvSpPr>
          <p:cNvPr id="2" name="Freeform 2"/>
          <p:cNvSpPr/>
          <p:nvPr/>
        </p:nvSpPr>
        <p:spPr>
          <a:xfrm rot="1313163">
            <a:off x="-4261137" y="6573910"/>
            <a:ext cx="9085628" cy="5368780"/>
          </a:xfrm>
          <a:custGeom>
            <a:avLst/>
            <a:gdLst/>
            <a:ahLst/>
            <a:cxnLst/>
            <a:rect l="l" t="t" r="r" b="b"/>
            <a:pathLst>
              <a:path w="9085628" h="5368780">
                <a:moveTo>
                  <a:pt x="0" y="0"/>
                </a:moveTo>
                <a:lnTo>
                  <a:pt x="9085628" y="0"/>
                </a:lnTo>
                <a:lnTo>
                  <a:pt x="9085628" y="5368780"/>
                </a:lnTo>
                <a:lnTo>
                  <a:pt x="0" y="53687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313163">
            <a:off x="14330817" y="-1655690"/>
            <a:ext cx="9085628" cy="5368780"/>
          </a:xfrm>
          <a:custGeom>
            <a:avLst/>
            <a:gdLst/>
            <a:ahLst/>
            <a:cxnLst/>
            <a:rect l="l" t="t" r="r" b="b"/>
            <a:pathLst>
              <a:path w="9085628" h="5368780">
                <a:moveTo>
                  <a:pt x="0" y="0"/>
                </a:moveTo>
                <a:lnTo>
                  <a:pt x="9085629" y="0"/>
                </a:lnTo>
                <a:lnTo>
                  <a:pt x="9085629" y="5368780"/>
                </a:lnTo>
                <a:lnTo>
                  <a:pt x="0" y="53687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aphicFrame>
        <p:nvGraphicFramePr>
          <p:cNvPr id="4" name="Table 4"/>
          <p:cNvGraphicFramePr>
            <a:graphicFrameLocks noGrp="1"/>
          </p:cNvGraphicFramePr>
          <p:nvPr/>
        </p:nvGraphicFramePr>
        <p:xfrm>
          <a:off x="572421" y="1028700"/>
          <a:ext cx="17143157" cy="9124950"/>
        </p:xfrm>
        <a:graphic>
          <a:graphicData uri="http://schemas.openxmlformats.org/drawingml/2006/table">
            <a:tbl>
              <a:tblPr/>
              <a:tblGrid>
                <a:gridCol w="9045342">
                  <a:extLst>
                    <a:ext uri="{9D8B030D-6E8A-4147-A177-3AD203B41FA5}">
                      <a16:colId xmlns:a16="http://schemas.microsoft.com/office/drawing/2014/main" val="20000"/>
                    </a:ext>
                  </a:extLst>
                </a:gridCol>
                <a:gridCol w="8097815">
                  <a:extLst>
                    <a:ext uri="{9D8B030D-6E8A-4147-A177-3AD203B41FA5}">
                      <a16:colId xmlns:a16="http://schemas.microsoft.com/office/drawing/2014/main" val="20001"/>
                    </a:ext>
                  </a:extLst>
                </a:gridCol>
              </a:tblGrid>
              <a:tr h="3757332">
                <a:tc>
                  <a:txBody>
                    <a:bodyPr/>
                    <a:lstStyle/>
                    <a:p>
                      <a:pPr algn="l">
                        <a:lnSpc>
                          <a:spcPts val="3193"/>
                        </a:lnSpc>
                        <a:defRPr/>
                      </a:pPr>
                      <a:r>
                        <a:rPr lang="en-US" sz="2280">
                          <a:solidFill>
                            <a:srgbClr val="000000"/>
                          </a:solidFill>
                          <a:latin typeface="Lora"/>
                        </a:rPr>
                        <a:t>Күшті1. Нормативті-құқықтық актілер, заңнамалық құжаттары бар:Қазақстан Республикасы Білім және Ғылым министрінің 2022 жылғы 12 қаңтардағы №4 бұйрығы. Қазақстан Республикасы Білім және Ғылым министрінің 2022 жылғы 12 қаңтардағы №6 бұйрығы.2. Special.edu.kz сайтында әдістемелік ұсынымдар, диагноздарға байланысты үлгілік оқу бағдарламалары қолжетімді.</a:t>
                      </a:r>
                      <a:endParaRPr lang="en-US" sz="1100"/>
                    </a:p>
                  </a:txBody>
                  <a:tcPr marL="190500" marR="190500" marT="190500" marB="190500" anchor="ctr">
                    <a:lnL w="57150" cap="flat" cmpd="sng" algn="ctr">
                      <a:solidFill>
                        <a:srgbClr val="004AAD"/>
                      </a:solidFill>
                      <a:prstDash val="solid"/>
                      <a:round/>
                      <a:headEnd type="none" w="med" len="med"/>
                      <a:tailEnd type="none" w="med" len="med"/>
                    </a:lnL>
                    <a:lnR w="57150" cap="flat" cmpd="sng" algn="ctr">
                      <a:solidFill>
                        <a:srgbClr val="004AAD"/>
                      </a:solidFill>
                      <a:prstDash val="solid"/>
                      <a:round/>
                      <a:headEnd type="none" w="med" len="med"/>
                      <a:tailEnd type="none" w="med" len="med"/>
                    </a:lnR>
                    <a:lnT w="57150" cap="flat" cmpd="sng" algn="ctr">
                      <a:solidFill>
                        <a:srgbClr val="004AAD"/>
                      </a:solidFill>
                      <a:prstDash val="solid"/>
                      <a:round/>
                      <a:headEnd type="none" w="med" len="med"/>
                      <a:tailEnd type="none" w="med" len="med"/>
                    </a:lnT>
                    <a:lnB w="57150" cap="flat" cmpd="sng" algn="ctr">
                      <a:solidFill>
                        <a:srgbClr val="004AAD"/>
                      </a:solidFill>
                      <a:prstDash val="solid"/>
                      <a:round/>
                      <a:headEnd type="none" w="med" len="med"/>
                      <a:tailEnd type="none" w="med" len="med"/>
                    </a:lnB>
                  </a:tcPr>
                </a:tc>
                <a:tc>
                  <a:txBody>
                    <a:bodyPr/>
                    <a:lstStyle/>
                    <a:p>
                      <a:pPr algn="l">
                        <a:lnSpc>
                          <a:spcPts val="3193"/>
                        </a:lnSpc>
                        <a:defRPr/>
                      </a:pPr>
                      <a:r>
                        <a:rPr lang="en-US" sz="2280">
                          <a:solidFill>
                            <a:srgbClr val="000000"/>
                          </a:solidFill>
                          <a:latin typeface="Lora"/>
                        </a:rPr>
                        <a:t>Әлсіз1. Материалды-техникалық базасының толық болмауы;2. Ерекше білім беруді қажет ететін балалардың көбеюі;3. Құқықтық актілерді жеткіліксіз түсіну, дұрыс түсінбеу;4. Инклюзивті білімге қолжетімділікті қамтамасыз ету үшін жеткіліксіз қолдау</a:t>
                      </a:r>
                      <a:endParaRPr lang="en-US" sz="1100"/>
                    </a:p>
                  </a:txBody>
                  <a:tcPr marL="190500" marR="190500" marT="190500" marB="190500" anchor="ctr">
                    <a:lnL w="57150" cap="flat" cmpd="sng" algn="ctr">
                      <a:solidFill>
                        <a:srgbClr val="004AAD"/>
                      </a:solidFill>
                      <a:prstDash val="solid"/>
                      <a:round/>
                      <a:headEnd type="none" w="med" len="med"/>
                      <a:tailEnd type="none" w="med" len="med"/>
                    </a:lnL>
                    <a:lnR w="57150" cap="flat" cmpd="sng" algn="ctr">
                      <a:solidFill>
                        <a:srgbClr val="004AAD"/>
                      </a:solidFill>
                      <a:prstDash val="solid"/>
                      <a:round/>
                      <a:headEnd type="none" w="med" len="med"/>
                      <a:tailEnd type="none" w="med" len="med"/>
                    </a:lnR>
                    <a:lnT w="57150" cap="flat" cmpd="sng" algn="ctr">
                      <a:solidFill>
                        <a:srgbClr val="004AAD"/>
                      </a:solidFill>
                      <a:prstDash val="solid"/>
                      <a:round/>
                      <a:headEnd type="none" w="med" len="med"/>
                      <a:tailEnd type="none" w="med" len="med"/>
                    </a:lnT>
                    <a:lnB w="57150" cap="flat" cmpd="sng" algn="ctr">
                      <a:solidFill>
                        <a:srgbClr val="004AAD"/>
                      </a:solidFill>
                      <a:prstDash val="solid"/>
                      <a:round/>
                      <a:headEnd type="none" w="med" len="med"/>
                      <a:tailEnd type="none" w="med" len="med"/>
                    </a:lnB>
                  </a:tcPr>
                </a:tc>
                <a:extLst>
                  <a:ext uri="{0D108BD9-81ED-4DB2-BD59-A6C34878D82A}">
                    <a16:rowId xmlns:a16="http://schemas.microsoft.com/office/drawing/2014/main" val="10000"/>
                  </a:ext>
                </a:extLst>
              </a:tr>
              <a:tr h="5367618">
                <a:tc>
                  <a:txBody>
                    <a:bodyPr/>
                    <a:lstStyle/>
                    <a:p>
                      <a:pPr algn="l">
                        <a:lnSpc>
                          <a:spcPts val="3193"/>
                        </a:lnSpc>
                        <a:defRPr/>
                      </a:pPr>
                      <a:r>
                        <a:rPr lang="en-US" sz="2280">
                          <a:solidFill>
                            <a:srgbClr val="000000"/>
                          </a:solidFill>
                          <a:latin typeface="Lora"/>
                        </a:rPr>
                        <a:t>Мүмкіндіктер1. ЕББҚЕ балаларды оқыту және тәрбиелеу үшін арнайы жағдайлардың, оның ішінде кедергісіз ортаның болуы үшін материалды-техникалық базасының толықтырылуы:2. Инклюзивті білім беру жағдайындағы педагогтардың біліктілігін арттыру мүмкіндігі;3. ПМПК медициналық моделінен әлеуметтік моделіне көшу бойынша шаралардың ұйымдастырылуы;4.Заңдар мен құқықтық актілердің орындалуына бақылауды күшейту.5. Семинар, вебинар, дөңгелек үстел өткізу, әдістемелік көмек беру, байқаулар өткізу;6.ҚР БҒМ 2012 жылғы 21 ақпандағы №57 бұйрығына сәйкес, конкурс арқылы арнайы мамандарды жұмысқа тарту.</a:t>
                      </a:r>
                      <a:endParaRPr lang="en-US" sz="1100"/>
                    </a:p>
                  </a:txBody>
                  <a:tcPr marL="190500" marR="190500" marT="190500" marB="190500" anchor="ctr">
                    <a:lnL w="57150" cap="flat" cmpd="sng" algn="ctr">
                      <a:solidFill>
                        <a:srgbClr val="004AAD"/>
                      </a:solidFill>
                      <a:prstDash val="solid"/>
                      <a:round/>
                      <a:headEnd type="none" w="med" len="med"/>
                      <a:tailEnd type="none" w="med" len="med"/>
                    </a:lnL>
                    <a:lnR w="57150" cap="flat" cmpd="sng" algn="ctr">
                      <a:solidFill>
                        <a:srgbClr val="004AAD"/>
                      </a:solidFill>
                      <a:prstDash val="solid"/>
                      <a:round/>
                      <a:headEnd type="none" w="med" len="med"/>
                      <a:tailEnd type="none" w="med" len="med"/>
                    </a:lnR>
                    <a:lnT w="57150" cap="flat" cmpd="sng" algn="ctr">
                      <a:solidFill>
                        <a:srgbClr val="004AAD"/>
                      </a:solidFill>
                      <a:prstDash val="solid"/>
                      <a:round/>
                      <a:headEnd type="none" w="med" len="med"/>
                      <a:tailEnd type="none" w="med" len="med"/>
                    </a:lnT>
                    <a:lnB w="57150" cap="flat" cmpd="sng" algn="ctr">
                      <a:solidFill>
                        <a:srgbClr val="004AAD"/>
                      </a:solidFill>
                      <a:prstDash val="solid"/>
                      <a:round/>
                      <a:headEnd type="none" w="med" len="med"/>
                      <a:tailEnd type="none" w="med" len="med"/>
                    </a:lnB>
                  </a:tcPr>
                </a:tc>
                <a:tc>
                  <a:txBody>
                    <a:bodyPr/>
                    <a:lstStyle/>
                    <a:p>
                      <a:pPr algn="l">
                        <a:lnSpc>
                          <a:spcPts val="3193"/>
                        </a:lnSpc>
                        <a:defRPr/>
                      </a:pPr>
                      <a:r>
                        <a:rPr lang="en-US" sz="2280">
                          <a:solidFill>
                            <a:srgbClr val="000000"/>
                          </a:solidFill>
                          <a:latin typeface="Lora"/>
                        </a:rPr>
                        <a:t>Қауіп-қатерлер1.Ата-аналар тарапынан келіспеушілік.2.Мектеп әкімшілігі тарапынан мұғалімдерді біліктілік арттыру курстарына жіберу бойынша қиындықтар туындауы (іс-сапар төленбеуі, орнына басқа мұғалім болмауы)</a:t>
                      </a:r>
                      <a:endParaRPr lang="en-US" sz="1100"/>
                    </a:p>
                  </a:txBody>
                  <a:tcPr marL="190500" marR="190500" marT="190500" marB="190500" anchor="ctr">
                    <a:lnL w="57150" cap="flat" cmpd="sng" algn="ctr">
                      <a:solidFill>
                        <a:srgbClr val="004AAD"/>
                      </a:solidFill>
                      <a:prstDash val="solid"/>
                      <a:round/>
                      <a:headEnd type="none" w="med" len="med"/>
                      <a:tailEnd type="none" w="med" len="med"/>
                    </a:lnL>
                    <a:lnR w="57150" cap="flat" cmpd="sng" algn="ctr">
                      <a:solidFill>
                        <a:srgbClr val="004AAD"/>
                      </a:solidFill>
                      <a:prstDash val="solid"/>
                      <a:round/>
                      <a:headEnd type="none" w="med" len="med"/>
                      <a:tailEnd type="none" w="med" len="med"/>
                    </a:lnR>
                    <a:lnT w="57150" cap="flat" cmpd="sng" algn="ctr">
                      <a:solidFill>
                        <a:srgbClr val="004AAD"/>
                      </a:solidFill>
                      <a:prstDash val="solid"/>
                      <a:round/>
                      <a:headEnd type="none" w="med" len="med"/>
                      <a:tailEnd type="none" w="med" len="med"/>
                    </a:lnT>
                    <a:lnB w="57150" cap="flat" cmpd="sng" algn="ctr">
                      <a:solidFill>
                        <a:srgbClr val="004AAD"/>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TextBox 5"/>
          <p:cNvSpPr txBox="1"/>
          <p:nvPr/>
        </p:nvSpPr>
        <p:spPr>
          <a:xfrm>
            <a:off x="6817072" y="308755"/>
            <a:ext cx="4653855" cy="719945"/>
          </a:xfrm>
          <a:prstGeom prst="rect">
            <a:avLst/>
          </a:prstGeom>
        </p:spPr>
        <p:txBody>
          <a:bodyPr lIns="0" tIns="0" rIns="0" bIns="0" rtlCol="0" anchor="t">
            <a:spAutoFit/>
          </a:bodyPr>
          <a:lstStyle/>
          <a:p>
            <a:pPr algn="ctr">
              <a:lnSpc>
                <a:spcPts val="5992"/>
              </a:lnSpc>
              <a:spcBef>
                <a:spcPct val="0"/>
              </a:spcBef>
            </a:pPr>
            <a:r>
              <a:rPr lang="en-US" sz="4280">
                <a:solidFill>
                  <a:srgbClr val="004AAD"/>
                </a:solidFill>
                <a:latin typeface="Lora Bold"/>
              </a:rPr>
              <a:t>SWOT – ТАЛДАУ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sp>
        <p:nvSpPr>
          <p:cNvPr id="2" name="Freeform 2"/>
          <p:cNvSpPr/>
          <p:nvPr/>
        </p:nvSpPr>
        <p:spPr>
          <a:xfrm rot="9124906">
            <a:off x="14242729" y="6142108"/>
            <a:ext cx="8506356" cy="6341102"/>
          </a:xfrm>
          <a:custGeom>
            <a:avLst/>
            <a:gdLst/>
            <a:ahLst/>
            <a:cxnLst/>
            <a:rect l="l" t="t" r="r" b="b"/>
            <a:pathLst>
              <a:path w="8506356" h="6341102">
                <a:moveTo>
                  <a:pt x="0" y="0"/>
                </a:moveTo>
                <a:lnTo>
                  <a:pt x="8506357" y="0"/>
                </a:lnTo>
                <a:lnTo>
                  <a:pt x="8506357" y="6341102"/>
                </a:lnTo>
                <a:lnTo>
                  <a:pt x="0" y="63411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8393774">
            <a:off x="-2501214" y="6897831"/>
            <a:ext cx="8506356" cy="6341102"/>
          </a:xfrm>
          <a:custGeom>
            <a:avLst/>
            <a:gdLst/>
            <a:ahLst/>
            <a:cxnLst/>
            <a:rect l="l" t="t" r="r" b="b"/>
            <a:pathLst>
              <a:path w="8506356" h="6341102">
                <a:moveTo>
                  <a:pt x="0" y="0"/>
                </a:moveTo>
                <a:lnTo>
                  <a:pt x="8506357" y="0"/>
                </a:lnTo>
                <a:lnTo>
                  <a:pt x="8506357" y="6341102"/>
                </a:lnTo>
                <a:lnTo>
                  <a:pt x="0" y="63411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5744231" y="5510256"/>
            <a:ext cx="1303287" cy="1430754"/>
          </a:xfrm>
          <a:custGeom>
            <a:avLst/>
            <a:gdLst/>
            <a:ahLst/>
            <a:cxnLst/>
            <a:rect l="l" t="t" r="r" b="b"/>
            <a:pathLst>
              <a:path w="1303287" h="1430754">
                <a:moveTo>
                  <a:pt x="0" y="0"/>
                </a:moveTo>
                <a:lnTo>
                  <a:pt x="1303287" y="0"/>
                </a:lnTo>
                <a:lnTo>
                  <a:pt x="1303287" y="1430754"/>
                </a:lnTo>
                <a:lnTo>
                  <a:pt x="0" y="14307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aphicFrame>
        <p:nvGraphicFramePr>
          <p:cNvPr id="5" name="Table 5"/>
          <p:cNvGraphicFramePr>
            <a:graphicFrameLocks noGrp="1"/>
          </p:cNvGraphicFramePr>
          <p:nvPr/>
        </p:nvGraphicFramePr>
        <p:xfrm>
          <a:off x="181081" y="1184732"/>
          <a:ext cx="17925838" cy="8883651"/>
        </p:xfrm>
        <a:graphic>
          <a:graphicData uri="http://schemas.openxmlformats.org/drawingml/2006/table">
            <a:tbl>
              <a:tblPr/>
              <a:tblGrid>
                <a:gridCol w="799040">
                  <a:extLst>
                    <a:ext uri="{9D8B030D-6E8A-4147-A177-3AD203B41FA5}">
                      <a16:colId xmlns:a16="http://schemas.microsoft.com/office/drawing/2014/main" val="20000"/>
                    </a:ext>
                  </a:extLst>
                </a:gridCol>
                <a:gridCol w="5469415">
                  <a:extLst>
                    <a:ext uri="{9D8B030D-6E8A-4147-A177-3AD203B41FA5}">
                      <a16:colId xmlns:a16="http://schemas.microsoft.com/office/drawing/2014/main" val="20001"/>
                    </a:ext>
                  </a:extLst>
                </a:gridCol>
                <a:gridCol w="1153205">
                  <a:extLst>
                    <a:ext uri="{9D8B030D-6E8A-4147-A177-3AD203B41FA5}">
                      <a16:colId xmlns:a16="http://schemas.microsoft.com/office/drawing/2014/main" val="20002"/>
                    </a:ext>
                  </a:extLst>
                </a:gridCol>
                <a:gridCol w="2991962">
                  <a:extLst>
                    <a:ext uri="{9D8B030D-6E8A-4147-A177-3AD203B41FA5}">
                      <a16:colId xmlns:a16="http://schemas.microsoft.com/office/drawing/2014/main" val="20003"/>
                    </a:ext>
                  </a:extLst>
                </a:gridCol>
                <a:gridCol w="1985740">
                  <a:extLst>
                    <a:ext uri="{9D8B030D-6E8A-4147-A177-3AD203B41FA5}">
                      <a16:colId xmlns:a16="http://schemas.microsoft.com/office/drawing/2014/main" val="20004"/>
                    </a:ext>
                  </a:extLst>
                </a:gridCol>
                <a:gridCol w="823683">
                  <a:extLst>
                    <a:ext uri="{9D8B030D-6E8A-4147-A177-3AD203B41FA5}">
                      <a16:colId xmlns:a16="http://schemas.microsoft.com/office/drawing/2014/main" val="20005"/>
                    </a:ext>
                  </a:extLst>
                </a:gridCol>
                <a:gridCol w="577276">
                  <a:extLst>
                    <a:ext uri="{9D8B030D-6E8A-4147-A177-3AD203B41FA5}">
                      <a16:colId xmlns:a16="http://schemas.microsoft.com/office/drawing/2014/main" val="20006"/>
                    </a:ext>
                  </a:extLst>
                </a:gridCol>
                <a:gridCol w="712568">
                  <a:extLst>
                    <a:ext uri="{9D8B030D-6E8A-4147-A177-3AD203B41FA5}">
                      <a16:colId xmlns:a16="http://schemas.microsoft.com/office/drawing/2014/main" val="20007"/>
                    </a:ext>
                  </a:extLst>
                </a:gridCol>
                <a:gridCol w="3412949">
                  <a:extLst>
                    <a:ext uri="{9D8B030D-6E8A-4147-A177-3AD203B41FA5}">
                      <a16:colId xmlns:a16="http://schemas.microsoft.com/office/drawing/2014/main" val="20008"/>
                    </a:ext>
                  </a:extLst>
                </a:gridCol>
              </a:tblGrid>
              <a:tr h="456631">
                <a:tc rowSpan="2">
                  <a:txBody>
                    <a:bodyPr/>
                    <a:lstStyle/>
                    <a:p>
                      <a:pPr algn="l">
                        <a:lnSpc>
                          <a:spcPts val="2418"/>
                        </a:lnSpc>
                        <a:defRPr/>
                      </a:pPr>
                      <a:r>
                        <a:rPr lang="en-US" sz="1727">
                          <a:solidFill>
                            <a:srgbClr val="000000"/>
                          </a:solidFill>
                          <a:latin typeface="DM Sans"/>
                        </a:rPr>
                        <a:t>№</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ts val="2418"/>
                        </a:lnSpc>
                        <a:defRPr/>
                      </a:pPr>
                      <a:r>
                        <a:rPr lang="en-US" sz="1727">
                          <a:solidFill>
                            <a:srgbClr val="000000"/>
                          </a:solidFill>
                          <a:latin typeface="DM Sans"/>
                        </a:rPr>
                        <a:t>Тақырыбы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ts val="2418"/>
                        </a:lnSpc>
                        <a:defRPr/>
                      </a:pPr>
                      <a:r>
                        <a:rPr lang="en-US" sz="1727">
                          <a:solidFill>
                            <a:srgbClr val="000000"/>
                          </a:solidFill>
                          <a:latin typeface="DM Sans"/>
                        </a:rPr>
                        <a:t>Күні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ts val="2418"/>
                        </a:lnSpc>
                        <a:defRPr/>
                      </a:pPr>
                      <a:r>
                        <a:rPr lang="en-US" sz="1727">
                          <a:solidFill>
                            <a:srgbClr val="000000"/>
                          </a:solidFill>
                          <a:latin typeface="DM Sans"/>
                        </a:rPr>
                        <a:t>Қатысушылар түрі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ts val="2418"/>
                        </a:lnSpc>
                        <a:defRPr/>
                      </a:pPr>
                      <a:r>
                        <a:rPr lang="en-US" sz="1727">
                          <a:solidFill>
                            <a:srgbClr val="000000"/>
                          </a:solidFill>
                          <a:latin typeface="DM Sans"/>
                        </a:rPr>
                        <a:t>Қатысу-шылар саны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3">
                  <a:txBody>
                    <a:bodyPr/>
                    <a:lstStyle/>
                    <a:p>
                      <a:pPr algn="l">
                        <a:lnSpc>
                          <a:spcPts val="2418"/>
                        </a:lnSpc>
                        <a:defRPr/>
                      </a:pPr>
                      <a:r>
                        <a:rPr lang="en-US" sz="1727">
                          <a:solidFill>
                            <a:srgbClr val="000000"/>
                          </a:solidFill>
                          <a:latin typeface="DM Sans"/>
                        </a:rPr>
                        <a:t>Марапаттар</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algn="l">
                        <a:lnSpc>
                          <a:spcPts val="2418"/>
                        </a:lnSpc>
                        <a:defRPr/>
                      </a:pPr>
                      <a:r>
                        <a:rPr lang="en-US" sz="1727">
                          <a:solidFill>
                            <a:srgbClr val="000000"/>
                          </a:solidFill>
                          <a:latin typeface="DM Sans"/>
                        </a:rPr>
                        <a:t>Марапаттар</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algn="l">
                        <a:lnSpc>
                          <a:spcPts val="2418"/>
                        </a:lnSpc>
                        <a:defRPr/>
                      </a:pPr>
                      <a:r>
                        <a:rPr lang="en-US" sz="1727">
                          <a:solidFill>
                            <a:srgbClr val="000000"/>
                          </a:solidFill>
                          <a:latin typeface="DM Sans"/>
                        </a:rPr>
                        <a:t>Марапаттар</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ts val="2418"/>
                        </a:lnSpc>
                        <a:defRPr/>
                      </a:pPr>
                      <a:r>
                        <a:rPr lang="en-US" sz="1727">
                          <a:solidFill>
                            <a:srgbClr val="000000"/>
                          </a:solidFill>
                          <a:latin typeface="DM Sans"/>
                        </a:rPr>
                        <a:t>Сілтемелері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56631">
                <a:tc vMerge="1">
                  <a:txBody>
                    <a:bodyPr/>
                    <a:lstStyle/>
                    <a:p>
                      <a:pPr algn="l">
                        <a:lnSpc>
                          <a:spcPts val="2418"/>
                        </a:lnSpc>
                        <a:defRPr/>
                      </a:pPr>
                      <a:r>
                        <a:rPr lang="en-US" sz="1727">
                          <a:solidFill>
                            <a:srgbClr val="000000"/>
                          </a:solidFill>
                          <a:latin typeface="DM Sans"/>
                        </a:rPr>
                        <a:t>№</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pPr algn="l">
                        <a:lnSpc>
                          <a:spcPts val="2418"/>
                        </a:lnSpc>
                        <a:defRPr/>
                      </a:pPr>
                      <a:r>
                        <a:rPr lang="en-US" sz="1727">
                          <a:solidFill>
                            <a:srgbClr val="000000"/>
                          </a:solidFill>
                          <a:latin typeface="DM Sans"/>
                        </a:rPr>
                        <a:t>Тақырыбы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pPr algn="l">
                        <a:lnSpc>
                          <a:spcPts val="2418"/>
                        </a:lnSpc>
                        <a:defRPr/>
                      </a:pPr>
                      <a:r>
                        <a:rPr lang="en-US" sz="1727">
                          <a:solidFill>
                            <a:srgbClr val="000000"/>
                          </a:solidFill>
                          <a:latin typeface="DM Sans"/>
                        </a:rPr>
                        <a:t>Күні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pPr algn="l">
                        <a:lnSpc>
                          <a:spcPts val="2418"/>
                        </a:lnSpc>
                        <a:defRPr/>
                      </a:pPr>
                      <a:r>
                        <a:rPr lang="en-US" sz="1727">
                          <a:solidFill>
                            <a:srgbClr val="000000"/>
                          </a:solidFill>
                          <a:latin typeface="DM Sans"/>
                        </a:rPr>
                        <a:t>Қатысушылар түрі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pPr algn="l">
                        <a:lnSpc>
                          <a:spcPts val="2418"/>
                        </a:lnSpc>
                        <a:defRPr/>
                      </a:pPr>
                      <a:r>
                        <a:rPr lang="en-US" sz="1727">
                          <a:solidFill>
                            <a:srgbClr val="000000"/>
                          </a:solidFill>
                          <a:latin typeface="DM Sans"/>
                        </a:rPr>
                        <a:t>Қатысу-шылар саны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I</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II</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III</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pPr algn="l">
                        <a:lnSpc>
                          <a:spcPts val="2418"/>
                        </a:lnSpc>
                        <a:defRPr/>
                      </a:pPr>
                      <a:r>
                        <a:rPr lang="en-US" sz="1727">
                          <a:solidFill>
                            <a:srgbClr val="000000"/>
                          </a:solidFill>
                          <a:latin typeface="DM Sans"/>
                        </a:rPr>
                        <a:t>Сілтемелері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48875">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Республикалық «Арнайы білім беру ұйымдарының үздік педагогы» байқауының  облыстық кезеңі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20 наурыз 2023ж.</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Арнайы мектеп, оңалту орталығы, ППТК, ПМПК мамандары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10</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4</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5</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https://www.instagram.com/p/CqBIuRoMPHF/?igshid=MzRlODBiNWFlZA==</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48875">
                <a:tc>
                  <a:txBody>
                    <a:bodyPr/>
                    <a:lstStyle/>
                    <a:p>
                      <a:pPr algn="l">
                        <a:lnSpc>
                          <a:spcPts val="2418"/>
                        </a:lnSpc>
                        <a:defRPr/>
                      </a:pPr>
                      <a:r>
                        <a:rPr lang="en-US" sz="1727">
                          <a:solidFill>
                            <a:srgbClr val="000000"/>
                          </a:solidFill>
                          <a:latin typeface="DM Sans"/>
                        </a:rPr>
                        <a:t>2</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Республикалық «Біздің таланттар» музыкалық-шығармашылық конкурс байқауының  облыстық кезеңі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28 наурыз 2023ж.</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Оңалту орталығы, ППТК</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18 (7 номинация)</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4</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4</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3</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https://www.instagram.com/p/CqVBl6TMZGl/?igshid=MzRlODBiNWFlZA==</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48875">
                <a:tc>
                  <a:txBody>
                    <a:bodyPr/>
                    <a:lstStyle/>
                    <a:p>
                      <a:pPr algn="l">
                        <a:lnSpc>
                          <a:spcPts val="2418"/>
                        </a:lnSpc>
                        <a:defRPr/>
                      </a:pPr>
                      <a:r>
                        <a:rPr lang="en-US" sz="1727">
                          <a:solidFill>
                            <a:srgbClr val="000000"/>
                          </a:solidFill>
                          <a:latin typeface="DM Sans"/>
                        </a:rPr>
                        <a:t>3</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Халықаралық «Жұлдызай»шығармашылық балалар фестивалінің облыстық кезеңі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27 наурыз</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Арнайы мектеп, оңалту орталығы, ППТК мамандары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50 (33 қатысқаны үшін сертификат)</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17 номинация</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https://www.instagram.com/p/CqScK0fsxj3/?igshid=MzRlODBiNWFlZA==</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48875">
                <a:tc>
                  <a:txBody>
                    <a:bodyPr/>
                    <a:lstStyle/>
                    <a:p>
                      <a:pPr algn="l">
                        <a:lnSpc>
                          <a:spcPts val="2418"/>
                        </a:lnSpc>
                        <a:defRPr/>
                      </a:pPr>
                      <a:r>
                        <a:rPr lang="en-US" sz="1727">
                          <a:solidFill>
                            <a:srgbClr val="000000"/>
                          </a:solidFill>
                          <a:latin typeface="DM Sans"/>
                        </a:rPr>
                        <a:t>4</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«Инновациялық сабақ – педагогтің кәсіби өсуінің көрсеткіші» облыстық байқауы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20 сәуір</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ППТК мамандары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7 (4 номинация)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https://www.instagram.com/p/CrQpbT5s2qk/?igshid=MzRlODBiNWFlZA==</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269383">
                <a:tc>
                  <a:txBody>
                    <a:bodyPr/>
                    <a:lstStyle/>
                    <a:p>
                      <a:pPr algn="l">
                        <a:lnSpc>
                          <a:spcPts val="2418"/>
                        </a:lnSpc>
                        <a:defRPr/>
                      </a:pPr>
                      <a:r>
                        <a:rPr lang="en-US" sz="1727">
                          <a:solidFill>
                            <a:srgbClr val="000000"/>
                          </a:solidFill>
                          <a:latin typeface="DM Sans"/>
                        </a:rPr>
                        <a:t>5</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Маңғыстау облысының білім беру жүйесін дамытуға ерекше үлес қосқаны үшін ұстаздарды көтермелеу мақсатында облыс әкімінің қаулысымен жетістіктері жоғары мұғалімдерге  облыс әкімінің «Маңғыстау облысының білім беру саласына қосқан үлесі үшін» төсбелгісі мен 500 000 теңге көлемінде бір жолғы сыйақы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3 қазан</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Арнайы білім беру ұйымдарының педагогтері</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 </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https://www.facebook.com/ocumdo/posts/pfbid025kaQNpWrLTPp9Ur5kKdWBRAUJpwZfdh9Qqqpi6MrUYw41EGoJXjP6hEMrU4QLgmMl?locale=ru_RU</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048875">
                <a:tc>
                  <a:txBody>
                    <a:bodyPr/>
                    <a:lstStyle/>
                    <a:p>
                      <a:pPr algn="l">
                        <a:lnSpc>
                          <a:spcPts val="2418"/>
                        </a:lnSpc>
                        <a:defRPr/>
                      </a:pPr>
                      <a:r>
                        <a:rPr lang="en-US" sz="1727">
                          <a:solidFill>
                            <a:srgbClr val="000000"/>
                          </a:solidFill>
                          <a:latin typeface="DM Sans"/>
                        </a:rPr>
                        <a:t>6</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Облыстық «Үздік дефектолог» байқауы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14 қараша</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Жалпы білім беру ұйымдарының</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7</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https://www.facebook.com/ocumdo/videos/289611956765059?locale=ru_RU</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456631">
                <a:tc gridSpan="4">
                  <a:txBody>
                    <a:bodyPr/>
                    <a:lstStyle/>
                    <a:p>
                      <a:pPr algn="l">
                        <a:lnSpc>
                          <a:spcPts val="2418"/>
                        </a:lnSpc>
                        <a:defRPr/>
                      </a:pPr>
                      <a:r>
                        <a:rPr lang="en-US" sz="1727">
                          <a:solidFill>
                            <a:srgbClr val="000000"/>
                          </a:solidFill>
                          <a:latin typeface="DM Sans"/>
                        </a:rPr>
                        <a:t>Барлығы: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algn="l">
                        <a:lnSpc>
                          <a:spcPts val="2418"/>
                        </a:lnSpc>
                        <a:defRPr/>
                      </a:pPr>
                      <a:r>
                        <a:rPr lang="en-US" sz="1727">
                          <a:solidFill>
                            <a:srgbClr val="000000"/>
                          </a:solidFill>
                          <a:latin typeface="DM Sans"/>
                        </a:rPr>
                        <a:t>Барлығы: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algn="l">
                        <a:lnSpc>
                          <a:spcPts val="2418"/>
                        </a:lnSpc>
                        <a:defRPr/>
                      </a:pPr>
                      <a:r>
                        <a:rPr lang="en-US" sz="1727">
                          <a:solidFill>
                            <a:srgbClr val="000000"/>
                          </a:solidFill>
                          <a:latin typeface="DM Sans"/>
                        </a:rPr>
                        <a:t>Барлығы: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pPr algn="l">
                        <a:lnSpc>
                          <a:spcPts val="2418"/>
                        </a:lnSpc>
                        <a:defRPr/>
                      </a:pPr>
                      <a:r>
                        <a:rPr lang="en-US" sz="1727">
                          <a:solidFill>
                            <a:srgbClr val="000000"/>
                          </a:solidFill>
                          <a:latin typeface="DM Sans"/>
                        </a:rPr>
                        <a:t>Барлығы:</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103</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28</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12</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r>
                        <a:rPr lang="en-US" sz="1727">
                          <a:solidFill>
                            <a:srgbClr val="000000"/>
                          </a:solidFill>
                          <a:latin typeface="DM Sans"/>
                        </a:rPr>
                        <a:t>6</a:t>
                      </a: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2418"/>
                        </a:lnSpc>
                        <a:defRPr/>
                      </a:pPr>
                      <a:endParaRPr lang="en-US" sz="1100"/>
                    </a:p>
                  </a:txBody>
                  <a:tcPr marL="47625" marR="47625" marT="47625" marB="47625"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6" name="TextBox 6"/>
          <p:cNvSpPr txBox="1"/>
          <p:nvPr/>
        </p:nvSpPr>
        <p:spPr>
          <a:xfrm>
            <a:off x="5513010" y="5037305"/>
            <a:ext cx="1646491" cy="368176"/>
          </a:xfrm>
          <a:prstGeom prst="rect">
            <a:avLst/>
          </a:prstGeom>
        </p:spPr>
        <p:txBody>
          <a:bodyPr lIns="0" tIns="0" rIns="0" bIns="0" rtlCol="0" anchor="t">
            <a:spAutoFit/>
          </a:bodyPr>
          <a:lstStyle/>
          <a:p>
            <a:pPr algn="ctr">
              <a:lnSpc>
                <a:spcPts val="3074"/>
              </a:lnSpc>
            </a:pPr>
            <a:r>
              <a:rPr lang="en-US" sz="2227" spc="218">
                <a:solidFill>
                  <a:srgbClr val="FFFFFF"/>
                </a:solidFill>
                <a:latin typeface="DM Sans Bold"/>
              </a:rPr>
              <a:t>MARCH</a:t>
            </a:r>
          </a:p>
        </p:txBody>
      </p:sp>
      <p:sp>
        <p:nvSpPr>
          <p:cNvPr id="7" name="TextBox 7"/>
          <p:cNvSpPr txBox="1"/>
          <p:nvPr/>
        </p:nvSpPr>
        <p:spPr>
          <a:xfrm>
            <a:off x="11305957" y="6572834"/>
            <a:ext cx="1646491" cy="368176"/>
          </a:xfrm>
          <a:prstGeom prst="rect">
            <a:avLst/>
          </a:prstGeom>
        </p:spPr>
        <p:txBody>
          <a:bodyPr lIns="0" tIns="0" rIns="0" bIns="0" rtlCol="0" anchor="t">
            <a:spAutoFit/>
          </a:bodyPr>
          <a:lstStyle/>
          <a:p>
            <a:pPr algn="ctr">
              <a:lnSpc>
                <a:spcPts val="3074"/>
              </a:lnSpc>
            </a:pPr>
            <a:r>
              <a:rPr lang="en-US" sz="2227" spc="218">
                <a:solidFill>
                  <a:srgbClr val="FFFFFF"/>
                </a:solidFill>
                <a:latin typeface="DM Sans Bold"/>
              </a:rPr>
              <a:t>APRIL</a:t>
            </a:r>
          </a:p>
        </p:txBody>
      </p:sp>
      <p:sp>
        <p:nvSpPr>
          <p:cNvPr id="8" name="TextBox 8"/>
          <p:cNvSpPr txBox="1"/>
          <p:nvPr/>
        </p:nvSpPr>
        <p:spPr>
          <a:xfrm>
            <a:off x="181081" y="308755"/>
            <a:ext cx="17925839" cy="719945"/>
          </a:xfrm>
          <a:prstGeom prst="rect">
            <a:avLst/>
          </a:prstGeom>
        </p:spPr>
        <p:txBody>
          <a:bodyPr lIns="0" tIns="0" rIns="0" bIns="0" rtlCol="0" anchor="t">
            <a:spAutoFit/>
          </a:bodyPr>
          <a:lstStyle/>
          <a:p>
            <a:pPr algn="ctr">
              <a:lnSpc>
                <a:spcPts val="5992"/>
              </a:lnSpc>
              <a:spcBef>
                <a:spcPct val="0"/>
              </a:spcBef>
            </a:pPr>
            <a:r>
              <a:rPr lang="en-US" sz="4280">
                <a:solidFill>
                  <a:srgbClr val="5C41D9"/>
                </a:solidFill>
                <a:latin typeface="Lora"/>
              </a:rPr>
              <a:t>Облыстық өткізілген байқауларға қатысуы</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3645079" y="1258514"/>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39010" r="-39010"/>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a:grpSpLocks noChangeAspect="1"/>
          </p:cNvGrpSpPr>
          <p:nvPr/>
        </p:nvGrpSpPr>
        <p:grpSpPr>
          <a:xfrm>
            <a:off x="10792213" y="3606136"/>
            <a:ext cx="3963020" cy="5276243"/>
            <a:chOff x="0" y="0"/>
            <a:chExt cx="3663950" cy="4878070"/>
          </a:xfrm>
        </p:grpSpPr>
        <p:sp>
          <p:nvSpPr>
            <p:cNvPr id="14" name="Freeform 14"/>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3"/>
              <a:stretch>
                <a:fillRect l="-39010" r="-39010"/>
              </a:stretch>
            </a:blipFill>
          </p:spPr>
        </p:sp>
        <p:sp>
          <p:nvSpPr>
            <p:cNvPr id="15" name="Freeform 15"/>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sp>
        <p:nvSpPr>
          <p:cNvPr id="16" name="TextBox 16"/>
          <p:cNvSpPr txBox="1"/>
          <p:nvPr/>
        </p:nvSpPr>
        <p:spPr>
          <a:xfrm>
            <a:off x="1028700" y="971550"/>
            <a:ext cx="9135755" cy="7910829"/>
          </a:xfrm>
          <a:prstGeom prst="rect">
            <a:avLst/>
          </a:prstGeom>
        </p:spPr>
        <p:txBody>
          <a:bodyPr lIns="0" tIns="0" rIns="0" bIns="0" rtlCol="0" anchor="t">
            <a:spAutoFit/>
          </a:bodyPr>
          <a:lstStyle/>
          <a:p>
            <a:pPr algn="ctr">
              <a:lnSpc>
                <a:spcPts val="3920"/>
              </a:lnSpc>
            </a:pPr>
            <a:r>
              <a:rPr lang="en-US" sz="2800" spc="280">
                <a:solidFill>
                  <a:srgbClr val="5C41D9"/>
                </a:solidFill>
                <a:latin typeface="Lora Bold"/>
              </a:rPr>
              <a:t>БІЛІКТІЛІКТІ АРТТЫРУ КУРСТАРЫ</a:t>
            </a:r>
          </a:p>
          <a:p>
            <a:pPr algn="just">
              <a:lnSpc>
                <a:spcPts val="3920"/>
              </a:lnSpc>
            </a:pPr>
            <a:endParaRPr lang="en-US" sz="2800" spc="280">
              <a:solidFill>
                <a:srgbClr val="5C41D9"/>
              </a:solidFill>
              <a:latin typeface="Lora Bold"/>
            </a:endParaRPr>
          </a:p>
          <a:p>
            <a:pPr algn="just">
              <a:lnSpc>
                <a:spcPts val="3920"/>
              </a:lnSpc>
            </a:pPr>
            <a:r>
              <a:rPr lang="en-US" sz="2800" spc="280">
                <a:solidFill>
                  <a:srgbClr val="2B4A9D"/>
                </a:solidFill>
                <a:latin typeface="Lora"/>
              </a:rPr>
              <a:t>2023 жылы 18 біліктілік арттыру курсынан 523 педагог өткен. «Өрлеу» Біліктілікті арттыру Ұлттық орталығынан – 169, «Назарбаев зияткерлік мектептері» ПШО – 15, Арнайы және инклюзивті білім беруді дамытудың Ұлттық ғылыми-практикалық орталығынан – 15, Ұлттық ғылыми-практикалық дене шынықтыру орталығы – 6, «Луара» ҚҚ – 299, Адамның үйлесімді дамуының ұлттық институтынан – 19 педагог біліктілігін арттырған. </a:t>
            </a:r>
          </a:p>
          <a:p>
            <a:pPr algn="just">
              <a:lnSpc>
                <a:spcPts val="3920"/>
              </a:lnSpc>
            </a:pPr>
            <a:endParaRPr lang="en-US" sz="2800" spc="280">
              <a:solidFill>
                <a:srgbClr val="2B4A9D"/>
              </a:solidFill>
              <a:latin typeface="Lora"/>
            </a:endParaRPr>
          </a:p>
        </p:txBody>
      </p:sp>
      <p:grpSp>
        <p:nvGrpSpPr>
          <p:cNvPr id="17" name="Group 17"/>
          <p:cNvGrpSpPr/>
          <p:nvPr/>
        </p:nvGrpSpPr>
        <p:grpSpPr>
          <a:xfrm rot="5400000">
            <a:off x="-1309" y="1309"/>
            <a:ext cx="1635964" cy="1633346"/>
            <a:chOff x="0" y="0"/>
            <a:chExt cx="6350000" cy="6339840"/>
          </a:xfrm>
        </p:grpSpPr>
        <p:sp>
          <p:nvSpPr>
            <p:cNvPr id="18" name="Freeform 18"/>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sp>
        <p:nvSpPr>
          <p:cNvPr id="2" name="Freeform 2"/>
          <p:cNvSpPr/>
          <p:nvPr/>
        </p:nvSpPr>
        <p:spPr>
          <a:xfrm rot="5400000">
            <a:off x="4339688" y="-1783171"/>
            <a:ext cx="9608624" cy="13853342"/>
          </a:xfrm>
          <a:custGeom>
            <a:avLst/>
            <a:gdLst/>
            <a:ahLst/>
            <a:cxnLst/>
            <a:rect l="l" t="t" r="r" b="b"/>
            <a:pathLst>
              <a:path w="9608624" h="13853342">
                <a:moveTo>
                  <a:pt x="0" y="0"/>
                </a:moveTo>
                <a:lnTo>
                  <a:pt x="9608624" y="0"/>
                </a:lnTo>
                <a:lnTo>
                  <a:pt x="9608624" y="13853342"/>
                </a:lnTo>
                <a:lnTo>
                  <a:pt x="0" y="13853342"/>
                </a:lnTo>
                <a:lnTo>
                  <a:pt x="0" y="0"/>
                </a:lnTo>
                <a:close/>
              </a:path>
            </a:pathLst>
          </a:custGeom>
          <a:blipFill>
            <a:blip r:embed="rId2"/>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3296280" y="1028700"/>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39437" r="-39437"/>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a:grpSpLocks noChangeAspect="1"/>
          </p:cNvGrpSpPr>
          <p:nvPr/>
        </p:nvGrpSpPr>
        <p:grpSpPr>
          <a:xfrm>
            <a:off x="11024501" y="4510178"/>
            <a:ext cx="3963020" cy="5276243"/>
            <a:chOff x="0" y="0"/>
            <a:chExt cx="3663950" cy="4878070"/>
          </a:xfrm>
        </p:grpSpPr>
        <p:sp>
          <p:nvSpPr>
            <p:cNvPr id="14" name="Freeform 14"/>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3"/>
              <a:stretch>
                <a:fillRect l="-39437" r="-39437"/>
              </a:stretch>
            </a:blipFill>
          </p:spPr>
        </p:sp>
        <p:sp>
          <p:nvSpPr>
            <p:cNvPr id="15" name="Freeform 15"/>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6" name="Group 16"/>
          <p:cNvGrpSpPr/>
          <p:nvPr/>
        </p:nvGrpSpPr>
        <p:grpSpPr>
          <a:xfrm rot="5400000">
            <a:off x="-1309" y="1309"/>
            <a:ext cx="1635964" cy="1633346"/>
            <a:chOff x="0" y="0"/>
            <a:chExt cx="6350000" cy="6339840"/>
          </a:xfrm>
        </p:grpSpPr>
        <p:sp>
          <p:nvSpPr>
            <p:cNvPr id="17" name="Freeform 17"/>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8" name="TextBox 18"/>
          <p:cNvSpPr txBox="1"/>
          <p:nvPr/>
        </p:nvSpPr>
        <p:spPr>
          <a:xfrm>
            <a:off x="0" y="629430"/>
            <a:ext cx="11455892" cy="8628870"/>
          </a:xfrm>
          <a:prstGeom prst="rect">
            <a:avLst/>
          </a:prstGeom>
        </p:spPr>
        <p:txBody>
          <a:bodyPr lIns="0" tIns="0" rIns="0" bIns="0" rtlCol="0" anchor="t">
            <a:spAutoFit/>
          </a:bodyPr>
          <a:lstStyle/>
          <a:p>
            <a:pPr algn="ctr">
              <a:lnSpc>
                <a:spcPts val="6132"/>
              </a:lnSpc>
            </a:pPr>
            <a:r>
              <a:rPr lang="en-US" sz="4380">
                <a:solidFill>
                  <a:srgbClr val="004AAD"/>
                </a:solidFill>
                <a:latin typeface="Lora Bold"/>
              </a:rPr>
              <a:t>Жобалар</a:t>
            </a:r>
          </a:p>
          <a:p>
            <a:pPr algn="ctr">
              <a:lnSpc>
                <a:spcPts val="4873"/>
              </a:lnSpc>
            </a:pPr>
            <a:endParaRPr lang="en-US" sz="4380">
              <a:solidFill>
                <a:srgbClr val="004AAD"/>
              </a:solidFill>
              <a:latin typeface="Lora Bold"/>
            </a:endParaRPr>
          </a:p>
          <a:p>
            <a:pPr algn="ctr">
              <a:lnSpc>
                <a:spcPts val="4873"/>
              </a:lnSpc>
            </a:pPr>
            <a:r>
              <a:rPr lang="en-US" sz="3480">
                <a:solidFill>
                  <a:srgbClr val="004AAD"/>
                </a:solidFill>
                <a:latin typeface="Lora Bold"/>
              </a:rPr>
              <a:t>Білім беру ұйымдарындағы ерекше білім беру қажеттілігі бар білім алушылардың танымдық процестерін дамыту және білім беру үдерісіне үлес қосуына ықпал жасау, әдістемелік көмек беру мақсатында сабақтан тыс қызмет шеңберінде Мұнайлы ауданында «Шектеусіз мүмкіндіктерге бастар жол», Бейнеу ауданында «Мүмкіндігіміз әртүрлі-құқығымыз бірдей», Жаңаөзен қаласында «Ата-аналардың ерекше білімді қажет ететін балаларға көзқарасы» жобалары жұмыс жасайды. </a:t>
            </a:r>
          </a:p>
          <a:p>
            <a:pPr algn="ctr">
              <a:lnSpc>
                <a:spcPts val="4453"/>
              </a:lnSpc>
              <a:spcBef>
                <a:spcPct val="0"/>
              </a:spcBef>
            </a:pPr>
            <a:endParaRPr lang="en-US" sz="3480">
              <a:solidFill>
                <a:srgbClr val="004AAD"/>
              </a:solidFill>
              <a:latin typeface="Lora Bo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3296280" y="1028700"/>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4028" r="-4028"/>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a:grpSpLocks noChangeAspect="1"/>
          </p:cNvGrpSpPr>
          <p:nvPr/>
        </p:nvGrpSpPr>
        <p:grpSpPr>
          <a:xfrm>
            <a:off x="11663569" y="4510178"/>
            <a:ext cx="3963020" cy="5276243"/>
            <a:chOff x="0" y="0"/>
            <a:chExt cx="3663950" cy="4878070"/>
          </a:xfrm>
        </p:grpSpPr>
        <p:sp>
          <p:nvSpPr>
            <p:cNvPr id="14" name="Freeform 14"/>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3"/>
              <a:stretch>
                <a:fillRect l="-2678" r="-2678"/>
              </a:stretch>
            </a:blipFill>
          </p:spPr>
        </p:sp>
        <p:sp>
          <p:nvSpPr>
            <p:cNvPr id="15" name="Freeform 15"/>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6" name="Group 16"/>
          <p:cNvGrpSpPr/>
          <p:nvPr/>
        </p:nvGrpSpPr>
        <p:grpSpPr>
          <a:xfrm rot="5400000">
            <a:off x="-1309" y="1309"/>
            <a:ext cx="1635964" cy="1633346"/>
            <a:chOff x="0" y="0"/>
            <a:chExt cx="6350000" cy="6339840"/>
          </a:xfrm>
        </p:grpSpPr>
        <p:sp>
          <p:nvSpPr>
            <p:cNvPr id="17" name="Freeform 17"/>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8" name="TextBox 18"/>
          <p:cNvSpPr txBox="1"/>
          <p:nvPr/>
        </p:nvSpPr>
        <p:spPr>
          <a:xfrm>
            <a:off x="431392" y="685555"/>
            <a:ext cx="10593109" cy="8839690"/>
          </a:xfrm>
          <a:prstGeom prst="rect">
            <a:avLst/>
          </a:prstGeom>
        </p:spPr>
        <p:txBody>
          <a:bodyPr lIns="0" tIns="0" rIns="0" bIns="0" rtlCol="0" anchor="t">
            <a:spAutoFit/>
          </a:bodyPr>
          <a:lstStyle/>
          <a:p>
            <a:pPr algn="just">
              <a:lnSpc>
                <a:spcPts val="5992"/>
              </a:lnSpc>
            </a:pPr>
            <a:r>
              <a:rPr lang="en-US" sz="4280">
                <a:solidFill>
                  <a:srgbClr val="004AAD"/>
                </a:solidFill>
                <a:latin typeface="Lora Bold"/>
              </a:rPr>
              <a:t>       Телебағдарлама. Әлеуметтік желі</a:t>
            </a:r>
          </a:p>
          <a:p>
            <a:pPr algn="just">
              <a:lnSpc>
                <a:spcPts val="5433"/>
              </a:lnSpc>
            </a:pPr>
            <a:endParaRPr lang="en-US" sz="4280">
              <a:solidFill>
                <a:srgbClr val="004AAD"/>
              </a:solidFill>
              <a:latin typeface="Lora Bold"/>
            </a:endParaRPr>
          </a:p>
          <a:p>
            <a:pPr algn="just">
              <a:lnSpc>
                <a:spcPts val="5433"/>
              </a:lnSpc>
            </a:pPr>
            <a:r>
              <a:rPr lang="en-US" sz="3880">
                <a:solidFill>
                  <a:srgbClr val="004AAD"/>
                </a:solidFill>
                <a:latin typeface="Lora Bold"/>
              </a:rPr>
              <a:t>Орталықтың сайтында, фэйсбук, инстаграм әлеуметтік желілерінде өткізілген шаралар ақпараттары жарияланып отырады. Бұқаралық ақпарат құралдарына қыркүйек-желтоқсан айларында 77 педагог мақала жариялады. Оның 61-і арнайы білім беру ұйымдары, 9-ы арнайы балабақша, 7 жалпы білім беретін мектептің арнайы педагогтері.</a:t>
            </a:r>
          </a:p>
          <a:p>
            <a:pPr algn="ctr">
              <a:lnSpc>
                <a:spcPts val="4453"/>
              </a:lnSpc>
              <a:spcBef>
                <a:spcPct val="0"/>
              </a:spcBef>
            </a:pPr>
            <a:endParaRPr lang="en-US" sz="3880">
              <a:solidFill>
                <a:srgbClr val="004AAD"/>
              </a:solidFill>
              <a:latin typeface="Lora Bo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2167878" y="2505378"/>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29102" r="-29102"/>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p:nvPr/>
        </p:nvGrpSpPr>
        <p:grpSpPr>
          <a:xfrm rot="5400000">
            <a:off x="-1309" y="1309"/>
            <a:ext cx="1635964" cy="1633346"/>
            <a:chOff x="0" y="0"/>
            <a:chExt cx="6350000" cy="6339840"/>
          </a:xfrm>
        </p:grpSpPr>
        <p:sp>
          <p:nvSpPr>
            <p:cNvPr id="14" name="Freeform 14"/>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5" name="TextBox 15"/>
          <p:cNvSpPr txBox="1"/>
          <p:nvPr/>
        </p:nvSpPr>
        <p:spPr>
          <a:xfrm>
            <a:off x="389921" y="928692"/>
            <a:ext cx="11090869" cy="8472704"/>
          </a:xfrm>
          <a:prstGeom prst="rect">
            <a:avLst/>
          </a:prstGeom>
        </p:spPr>
        <p:txBody>
          <a:bodyPr lIns="0" tIns="0" rIns="0" bIns="0" rtlCol="0" anchor="t">
            <a:spAutoFit/>
          </a:bodyPr>
          <a:lstStyle/>
          <a:p>
            <a:pPr algn="ctr">
              <a:lnSpc>
                <a:spcPts val="4873"/>
              </a:lnSpc>
            </a:pPr>
            <a:endParaRPr dirty="0"/>
          </a:p>
          <a:p>
            <a:pPr algn="ctr">
              <a:lnSpc>
                <a:spcPts val="5852"/>
              </a:lnSpc>
            </a:pPr>
            <a:r>
              <a:rPr lang="en-US" sz="3600" dirty="0">
                <a:solidFill>
                  <a:srgbClr val="2B4A9D"/>
                </a:solidFill>
                <a:latin typeface="Lora Bold"/>
              </a:rPr>
              <a:t>«</a:t>
            </a:r>
            <a:r>
              <a:rPr lang="en-US" sz="3600" dirty="0" err="1">
                <a:solidFill>
                  <a:srgbClr val="2B4A9D"/>
                </a:solidFill>
                <a:latin typeface="Lora Bold"/>
              </a:rPr>
              <a:t>Луара</a:t>
            </a:r>
            <a:r>
              <a:rPr lang="en-US" sz="3600" dirty="0">
                <a:solidFill>
                  <a:srgbClr val="2B4A9D"/>
                </a:solidFill>
                <a:latin typeface="Lora Bold"/>
              </a:rPr>
              <a:t>» </a:t>
            </a:r>
            <a:r>
              <a:rPr lang="en-US" sz="3600" dirty="0" err="1">
                <a:solidFill>
                  <a:srgbClr val="2B4A9D"/>
                </a:solidFill>
                <a:latin typeface="Lora Bold"/>
              </a:rPr>
              <a:t>қоғамдық</a:t>
            </a:r>
            <a:r>
              <a:rPr lang="en-US" sz="3600" dirty="0">
                <a:solidFill>
                  <a:srgbClr val="2B4A9D"/>
                </a:solidFill>
                <a:latin typeface="Lora Bold"/>
              </a:rPr>
              <a:t> </a:t>
            </a:r>
            <a:r>
              <a:rPr lang="en-US" sz="3600" dirty="0" err="1">
                <a:solidFill>
                  <a:srgbClr val="2B4A9D"/>
                </a:solidFill>
                <a:latin typeface="Lora Bold"/>
              </a:rPr>
              <a:t>қорымен</a:t>
            </a:r>
            <a:r>
              <a:rPr lang="en-US" sz="3600" dirty="0">
                <a:solidFill>
                  <a:srgbClr val="2B4A9D"/>
                </a:solidFill>
                <a:latin typeface="Lora Bold"/>
              </a:rPr>
              <a:t> </a:t>
            </a:r>
            <a:r>
              <a:rPr lang="en-US" sz="3600" dirty="0" err="1">
                <a:solidFill>
                  <a:srgbClr val="2B4A9D"/>
                </a:solidFill>
                <a:latin typeface="Lora Bold"/>
              </a:rPr>
              <a:t>жүргізілген</a:t>
            </a:r>
            <a:r>
              <a:rPr lang="en-US" sz="3600" dirty="0">
                <a:solidFill>
                  <a:srgbClr val="2B4A9D"/>
                </a:solidFill>
                <a:latin typeface="Lora Bold"/>
              </a:rPr>
              <a:t> </a:t>
            </a:r>
            <a:r>
              <a:rPr lang="en-US" sz="3600" dirty="0" err="1">
                <a:solidFill>
                  <a:srgbClr val="2B4A9D"/>
                </a:solidFill>
                <a:latin typeface="Lora Bold"/>
              </a:rPr>
              <a:t>жұмыстар</a:t>
            </a:r>
            <a:endParaRPr lang="en-US" sz="3600" dirty="0">
              <a:solidFill>
                <a:srgbClr val="2B4A9D"/>
              </a:solidFill>
              <a:latin typeface="Lora Bold"/>
            </a:endParaRPr>
          </a:p>
          <a:p>
            <a:pPr algn="just">
              <a:lnSpc>
                <a:spcPts val="5852"/>
              </a:lnSpc>
            </a:pPr>
            <a:endParaRPr lang="en-US" sz="3600" dirty="0">
              <a:solidFill>
                <a:srgbClr val="2B4A9D"/>
              </a:solidFill>
              <a:latin typeface="Lora Bold"/>
            </a:endParaRPr>
          </a:p>
          <a:p>
            <a:pPr algn="just">
              <a:lnSpc>
                <a:spcPts val="4873"/>
              </a:lnSpc>
            </a:pPr>
            <a:r>
              <a:rPr lang="en-US" sz="2800" dirty="0">
                <a:solidFill>
                  <a:srgbClr val="004AAD"/>
                </a:solidFill>
                <a:latin typeface="Lora Bold"/>
              </a:rPr>
              <a:t>«</a:t>
            </a:r>
            <a:r>
              <a:rPr lang="en-US" sz="2800" dirty="0" err="1">
                <a:solidFill>
                  <a:srgbClr val="004AAD"/>
                </a:solidFill>
                <a:latin typeface="Lora Bold"/>
              </a:rPr>
              <a:t>Луара</a:t>
            </a:r>
            <a:r>
              <a:rPr lang="en-US" sz="2800" dirty="0">
                <a:solidFill>
                  <a:srgbClr val="004AAD"/>
                </a:solidFill>
                <a:latin typeface="Lora Bold"/>
              </a:rPr>
              <a:t> </a:t>
            </a:r>
            <a:r>
              <a:rPr lang="en-US" sz="2800" dirty="0" err="1">
                <a:solidFill>
                  <a:srgbClr val="004AAD"/>
                </a:solidFill>
                <a:latin typeface="Lora Bold"/>
              </a:rPr>
              <a:t>қоғамдық</a:t>
            </a:r>
            <a:r>
              <a:rPr lang="en-US" sz="2800" dirty="0">
                <a:solidFill>
                  <a:srgbClr val="004AAD"/>
                </a:solidFill>
                <a:latin typeface="Lora Bold"/>
              </a:rPr>
              <a:t> </a:t>
            </a:r>
            <a:r>
              <a:rPr lang="en-US" sz="2800" dirty="0" err="1">
                <a:solidFill>
                  <a:srgbClr val="004AAD"/>
                </a:solidFill>
                <a:latin typeface="Lora Bold"/>
              </a:rPr>
              <a:t>қоры</a:t>
            </a:r>
            <a:r>
              <a:rPr lang="en-US" sz="2800" dirty="0">
                <a:solidFill>
                  <a:srgbClr val="004AAD"/>
                </a:solidFill>
                <a:latin typeface="Lora Bold"/>
              </a:rPr>
              <a:t> «</a:t>
            </a:r>
            <a:r>
              <a:rPr lang="en-US" sz="2800" dirty="0" err="1">
                <a:solidFill>
                  <a:srgbClr val="004AAD"/>
                </a:solidFill>
                <a:latin typeface="Lora Bold"/>
              </a:rPr>
              <a:t>Инклюзивті</a:t>
            </a:r>
            <a:r>
              <a:rPr lang="en-US" sz="2800" dirty="0">
                <a:solidFill>
                  <a:srgbClr val="004AAD"/>
                </a:solidFill>
                <a:latin typeface="Lora Bold"/>
              </a:rPr>
              <a:t> </a:t>
            </a:r>
            <a:r>
              <a:rPr lang="en-US" sz="2800" dirty="0" err="1">
                <a:solidFill>
                  <a:srgbClr val="004AAD"/>
                </a:solidFill>
                <a:latin typeface="Lora Bold"/>
              </a:rPr>
              <a:t>білім</a:t>
            </a:r>
            <a:r>
              <a:rPr lang="en-US" sz="2800" dirty="0">
                <a:solidFill>
                  <a:srgbClr val="004AAD"/>
                </a:solidFill>
                <a:latin typeface="Lora Bold"/>
              </a:rPr>
              <a:t> </a:t>
            </a:r>
            <a:r>
              <a:rPr lang="en-US" sz="2800" dirty="0" err="1">
                <a:solidFill>
                  <a:srgbClr val="004AAD"/>
                </a:solidFill>
                <a:latin typeface="Lora Bold"/>
              </a:rPr>
              <a:t>беруді</a:t>
            </a:r>
            <a:r>
              <a:rPr lang="en-US" sz="2800" dirty="0">
                <a:solidFill>
                  <a:srgbClr val="004AAD"/>
                </a:solidFill>
                <a:latin typeface="Lora Bold"/>
              </a:rPr>
              <a:t> </a:t>
            </a:r>
            <a:r>
              <a:rPr lang="en-US" sz="2800" dirty="0" err="1">
                <a:solidFill>
                  <a:srgbClr val="004AAD"/>
                </a:solidFill>
                <a:latin typeface="Lora Bold"/>
              </a:rPr>
              <a:t>тиімді</a:t>
            </a:r>
            <a:r>
              <a:rPr lang="en-US" sz="2800" dirty="0">
                <a:solidFill>
                  <a:srgbClr val="004AAD"/>
                </a:solidFill>
                <a:latin typeface="Lora Bold"/>
              </a:rPr>
              <a:t> </a:t>
            </a:r>
            <a:r>
              <a:rPr lang="en-US" sz="2800" dirty="0" err="1">
                <a:solidFill>
                  <a:srgbClr val="004AAD"/>
                </a:solidFill>
                <a:latin typeface="Lora Bold"/>
              </a:rPr>
              <a:t>енгізу</a:t>
            </a:r>
            <a:r>
              <a:rPr lang="en-US" sz="2800" dirty="0">
                <a:solidFill>
                  <a:srgbClr val="004AAD"/>
                </a:solidFill>
                <a:latin typeface="Lora Bold"/>
              </a:rPr>
              <a:t>» </a:t>
            </a:r>
            <a:r>
              <a:rPr lang="en-US" sz="2800" dirty="0" err="1">
                <a:solidFill>
                  <a:srgbClr val="004AAD"/>
                </a:solidFill>
                <a:latin typeface="Lora Bold"/>
              </a:rPr>
              <a:t>әлеуметтік</a:t>
            </a:r>
            <a:r>
              <a:rPr lang="en-US" sz="2800" dirty="0">
                <a:solidFill>
                  <a:srgbClr val="004AAD"/>
                </a:solidFill>
                <a:latin typeface="Lora Bold"/>
              </a:rPr>
              <a:t> </a:t>
            </a:r>
            <a:r>
              <a:rPr lang="en-US" sz="2800" dirty="0" err="1">
                <a:solidFill>
                  <a:srgbClr val="004AAD"/>
                </a:solidFill>
                <a:latin typeface="Lora Bold"/>
              </a:rPr>
              <a:t>жобасын</a:t>
            </a:r>
            <a:r>
              <a:rPr lang="en-US" sz="2800" dirty="0">
                <a:solidFill>
                  <a:srgbClr val="004AAD"/>
                </a:solidFill>
                <a:latin typeface="Lora Bold"/>
              </a:rPr>
              <a:t> </a:t>
            </a:r>
            <a:r>
              <a:rPr lang="en-US" sz="2800" dirty="0" err="1">
                <a:solidFill>
                  <a:srgbClr val="004AAD"/>
                </a:solidFill>
                <a:latin typeface="Lora Bold"/>
              </a:rPr>
              <a:t>Маңғыстау</a:t>
            </a:r>
            <a:r>
              <a:rPr lang="en-US" sz="2800" dirty="0">
                <a:solidFill>
                  <a:srgbClr val="004AAD"/>
                </a:solidFill>
                <a:latin typeface="Lora Bold"/>
              </a:rPr>
              <a:t> </a:t>
            </a:r>
            <a:r>
              <a:rPr lang="en-US" sz="2800" dirty="0" err="1">
                <a:solidFill>
                  <a:srgbClr val="004AAD"/>
                </a:solidFill>
                <a:latin typeface="Lora Bold"/>
              </a:rPr>
              <a:t>облысының</a:t>
            </a:r>
            <a:r>
              <a:rPr lang="en-US" sz="2800" dirty="0">
                <a:solidFill>
                  <a:srgbClr val="004AAD"/>
                </a:solidFill>
                <a:latin typeface="Lora Bold"/>
              </a:rPr>
              <a:t> </a:t>
            </a:r>
            <a:r>
              <a:rPr lang="en-US" sz="2800" dirty="0" err="1">
                <a:solidFill>
                  <a:srgbClr val="004AAD"/>
                </a:solidFill>
                <a:latin typeface="Lora Bold"/>
              </a:rPr>
              <a:t>білім</a:t>
            </a:r>
            <a:r>
              <a:rPr lang="en-US" sz="2800" dirty="0">
                <a:solidFill>
                  <a:srgbClr val="004AAD"/>
                </a:solidFill>
                <a:latin typeface="Lora Bold"/>
              </a:rPr>
              <a:t> </a:t>
            </a:r>
            <a:r>
              <a:rPr lang="en-US" sz="2800" dirty="0" err="1">
                <a:solidFill>
                  <a:srgbClr val="004AAD"/>
                </a:solidFill>
                <a:latin typeface="Lora Bold"/>
              </a:rPr>
              <a:t>беру</a:t>
            </a:r>
            <a:r>
              <a:rPr lang="en-US" sz="2800" dirty="0">
                <a:solidFill>
                  <a:srgbClr val="004AAD"/>
                </a:solidFill>
                <a:latin typeface="Lora Bold"/>
              </a:rPr>
              <a:t> </a:t>
            </a:r>
            <a:r>
              <a:rPr lang="en-US" sz="2800" dirty="0" err="1">
                <a:solidFill>
                  <a:srgbClr val="004AAD"/>
                </a:solidFill>
                <a:latin typeface="Lora Bold"/>
              </a:rPr>
              <a:t>ұйымдарында</a:t>
            </a:r>
            <a:r>
              <a:rPr lang="en-US" sz="2800" dirty="0">
                <a:solidFill>
                  <a:srgbClr val="004AAD"/>
                </a:solidFill>
                <a:latin typeface="Lora Bold"/>
              </a:rPr>
              <a:t> </a:t>
            </a:r>
            <a:r>
              <a:rPr lang="en-US" sz="2800" dirty="0" err="1">
                <a:solidFill>
                  <a:srgbClr val="004AAD"/>
                </a:solidFill>
                <a:latin typeface="Lora Bold"/>
              </a:rPr>
              <a:t>жүзеге</a:t>
            </a:r>
            <a:r>
              <a:rPr lang="en-US" sz="2800" dirty="0">
                <a:solidFill>
                  <a:srgbClr val="004AAD"/>
                </a:solidFill>
                <a:latin typeface="Lora Bold"/>
              </a:rPr>
              <a:t> </a:t>
            </a:r>
            <a:r>
              <a:rPr lang="en-US" sz="2800" dirty="0" err="1">
                <a:solidFill>
                  <a:srgbClr val="004AAD"/>
                </a:solidFill>
                <a:latin typeface="Lora Bold"/>
              </a:rPr>
              <a:t>асырды</a:t>
            </a:r>
            <a:r>
              <a:rPr lang="en-US" sz="2800" dirty="0">
                <a:solidFill>
                  <a:srgbClr val="004AAD"/>
                </a:solidFill>
                <a:latin typeface="Lora Bold"/>
              </a:rPr>
              <a:t>. </a:t>
            </a:r>
            <a:r>
              <a:rPr lang="en-US" sz="2800" dirty="0" err="1">
                <a:solidFill>
                  <a:srgbClr val="004AAD"/>
                </a:solidFill>
                <a:latin typeface="Lora Bold"/>
              </a:rPr>
              <a:t>Жоба</a:t>
            </a:r>
            <a:r>
              <a:rPr lang="en-US" sz="2800" dirty="0">
                <a:solidFill>
                  <a:srgbClr val="004AAD"/>
                </a:solidFill>
                <a:latin typeface="Lora Bold"/>
              </a:rPr>
              <a:t> </a:t>
            </a:r>
            <a:r>
              <a:rPr lang="en-US" sz="2800" dirty="0" err="1">
                <a:solidFill>
                  <a:srgbClr val="004AAD"/>
                </a:solidFill>
                <a:latin typeface="Lora Bold"/>
              </a:rPr>
              <a:t>аясында</a:t>
            </a:r>
            <a:r>
              <a:rPr lang="en-US" sz="2800" dirty="0">
                <a:solidFill>
                  <a:srgbClr val="004AAD"/>
                </a:solidFill>
                <a:latin typeface="Lora Bold"/>
              </a:rPr>
              <a:t> </a:t>
            </a:r>
            <a:r>
              <a:rPr lang="en-US" sz="2800" dirty="0" err="1">
                <a:solidFill>
                  <a:srgbClr val="004AAD"/>
                </a:solidFill>
                <a:latin typeface="Lora Bold"/>
              </a:rPr>
              <a:t>педагог-дефектолог</a:t>
            </a:r>
            <a:r>
              <a:rPr lang="en-US" sz="2800" dirty="0">
                <a:solidFill>
                  <a:srgbClr val="004AAD"/>
                </a:solidFill>
                <a:latin typeface="Lora Bold"/>
              </a:rPr>
              <a:t>, </a:t>
            </a:r>
            <a:r>
              <a:rPr lang="en-US" sz="2800" dirty="0" err="1">
                <a:solidFill>
                  <a:srgbClr val="004AAD"/>
                </a:solidFill>
                <a:latin typeface="Lora Bold"/>
              </a:rPr>
              <a:t>логопед</a:t>
            </a:r>
            <a:r>
              <a:rPr lang="en-US" sz="2800" dirty="0">
                <a:solidFill>
                  <a:srgbClr val="004AAD"/>
                </a:solidFill>
                <a:latin typeface="Lora Bold"/>
              </a:rPr>
              <a:t>, </a:t>
            </a:r>
            <a:r>
              <a:rPr lang="en-US" sz="2800" dirty="0" err="1">
                <a:solidFill>
                  <a:srgbClr val="004AAD"/>
                </a:solidFill>
                <a:latin typeface="Lora Bold"/>
              </a:rPr>
              <a:t>педагог-ассистент</a:t>
            </a:r>
            <a:r>
              <a:rPr lang="en-US" sz="2800" dirty="0">
                <a:solidFill>
                  <a:srgbClr val="004AAD"/>
                </a:solidFill>
                <a:latin typeface="Lora Bold"/>
              </a:rPr>
              <a:t>, </a:t>
            </a:r>
            <a:r>
              <a:rPr lang="en-US" sz="2800" dirty="0" err="1">
                <a:solidFill>
                  <a:srgbClr val="004AAD"/>
                </a:solidFill>
                <a:latin typeface="Lora Bold"/>
              </a:rPr>
              <a:t>пән</a:t>
            </a:r>
            <a:r>
              <a:rPr lang="en-US" sz="2800" dirty="0">
                <a:solidFill>
                  <a:srgbClr val="004AAD"/>
                </a:solidFill>
                <a:latin typeface="Lora Bold"/>
              </a:rPr>
              <a:t> </a:t>
            </a:r>
            <a:r>
              <a:rPr lang="en-US" sz="2800" dirty="0" err="1">
                <a:solidFill>
                  <a:srgbClr val="004AAD"/>
                </a:solidFill>
                <a:latin typeface="Lora Bold"/>
              </a:rPr>
              <a:t>мұғалімдеріне</a:t>
            </a:r>
            <a:r>
              <a:rPr lang="en-US" sz="2800" dirty="0">
                <a:solidFill>
                  <a:srgbClr val="004AAD"/>
                </a:solidFill>
                <a:latin typeface="Lora Bold"/>
              </a:rPr>
              <a:t> </a:t>
            </a:r>
            <a:r>
              <a:rPr lang="en-US" sz="2800" dirty="0" err="1">
                <a:solidFill>
                  <a:srgbClr val="004AAD"/>
                </a:solidFill>
                <a:latin typeface="Lora Bold"/>
              </a:rPr>
              <a:t>инклюзивті</a:t>
            </a:r>
            <a:r>
              <a:rPr lang="en-US" sz="2800" dirty="0">
                <a:solidFill>
                  <a:srgbClr val="004AAD"/>
                </a:solidFill>
                <a:latin typeface="Lora Bold"/>
              </a:rPr>
              <a:t> </a:t>
            </a:r>
            <a:r>
              <a:rPr lang="en-US" sz="2800" dirty="0" err="1">
                <a:solidFill>
                  <a:srgbClr val="004AAD"/>
                </a:solidFill>
                <a:latin typeface="Lora Bold"/>
              </a:rPr>
              <a:t>білім</a:t>
            </a:r>
            <a:r>
              <a:rPr lang="en-US" sz="2800" dirty="0">
                <a:solidFill>
                  <a:srgbClr val="004AAD"/>
                </a:solidFill>
                <a:latin typeface="Lora Bold"/>
              </a:rPr>
              <a:t> </a:t>
            </a:r>
            <a:r>
              <a:rPr lang="en-US" sz="2800" dirty="0" err="1">
                <a:solidFill>
                  <a:srgbClr val="004AAD"/>
                </a:solidFill>
                <a:latin typeface="Lora Bold"/>
              </a:rPr>
              <a:t>беру</a:t>
            </a:r>
            <a:r>
              <a:rPr lang="en-US" sz="2800" dirty="0">
                <a:solidFill>
                  <a:srgbClr val="004AAD"/>
                </a:solidFill>
                <a:latin typeface="Lora Bold"/>
              </a:rPr>
              <a:t> </a:t>
            </a:r>
            <a:r>
              <a:rPr lang="en-US" sz="2800" dirty="0" err="1">
                <a:solidFill>
                  <a:srgbClr val="004AAD"/>
                </a:solidFill>
                <a:latin typeface="Lora Bold"/>
              </a:rPr>
              <a:t>бойынша</a:t>
            </a:r>
            <a:r>
              <a:rPr lang="en-US" sz="2800" dirty="0">
                <a:solidFill>
                  <a:srgbClr val="004AAD"/>
                </a:solidFill>
                <a:latin typeface="Lora Bold"/>
              </a:rPr>
              <a:t> </a:t>
            </a:r>
            <a:r>
              <a:rPr lang="en-US" sz="2800" dirty="0" err="1">
                <a:solidFill>
                  <a:srgbClr val="004AAD"/>
                </a:solidFill>
                <a:latin typeface="Lora Bold"/>
              </a:rPr>
              <a:t>біліктілік</a:t>
            </a:r>
            <a:r>
              <a:rPr lang="en-US" sz="2800" dirty="0">
                <a:solidFill>
                  <a:srgbClr val="004AAD"/>
                </a:solidFill>
                <a:latin typeface="Lora Bold"/>
              </a:rPr>
              <a:t> </a:t>
            </a:r>
            <a:r>
              <a:rPr lang="en-US" sz="2800" dirty="0" err="1">
                <a:solidFill>
                  <a:srgbClr val="004AAD"/>
                </a:solidFill>
                <a:latin typeface="Lora Bold"/>
              </a:rPr>
              <a:t>арттыру</a:t>
            </a:r>
            <a:r>
              <a:rPr lang="en-US" sz="2800" dirty="0">
                <a:solidFill>
                  <a:srgbClr val="004AAD"/>
                </a:solidFill>
                <a:latin typeface="Lora Bold"/>
              </a:rPr>
              <a:t> </a:t>
            </a:r>
            <a:r>
              <a:rPr lang="en-US" sz="2800" dirty="0" err="1">
                <a:solidFill>
                  <a:srgbClr val="004AAD"/>
                </a:solidFill>
                <a:latin typeface="Lora Bold"/>
              </a:rPr>
              <a:t>курстарын</a:t>
            </a:r>
            <a:r>
              <a:rPr lang="en-US" sz="2800" dirty="0">
                <a:solidFill>
                  <a:srgbClr val="004AAD"/>
                </a:solidFill>
                <a:latin typeface="Lora Bold"/>
              </a:rPr>
              <a:t> </a:t>
            </a:r>
            <a:r>
              <a:rPr lang="en-US" sz="2800" dirty="0" err="1">
                <a:solidFill>
                  <a:srgbClr val="004AAD"/>
                </a:solidFill>
                <a:latin typeface="Lora Bold"/>
              </a:rPr>
              <a:t>ұйымдастырды</a:t>
            </a:r>
            <a:r>
              <a:rPr lang="en-US" sz="2800" dirty="0">
                <a:solidFill>
                  <a:srgbClr val="004AAD"/>
                </a:solidFill>
                <a:latin typeface="Lora Bold"/>
              </a:rPr>
              <a:t>.</a:t>
            </a:r>
          </a:p>
          <a:p>
            <a:pPr algn="just">
              <a:lnSpc>
                <a:spcPts val="4873"/>
              </a:lnSpc>
            </a:pPr>
            <a:r>
              <a:rPr lang="en-US" sz="2800" dirty="0" err="1">
                <a:solidFill>
                  <a:srgbClr val="004AAD"/>
                </a:solidFill>
                <a:latin typeface="Lora Bold"/>
              </a:rPr>
              <a:t>Ұйымдастырылған</a:t>
            </a:r>
            <a:r>
              <a:rPr lang="en-US" sz="2800" dirty="0">
                <a:solidFill>
                  <a:srgbClr val="004AAD"/>
                </a:solidFill>
                <a:latin typeface="Lora Bold"/>
              </a:rPr>
              <a:t> </a:t>
            </a:r>
            <a:r>
              <a:rPr lang="en-US" sz="2800" dirty="0" err="1">
                <a:solidFill>
                  <a:srgbClr val="004AAD"/>
                </a:solidFill>
                <a:latin typeface="Lora Bold"/>
              </a:rPr>
              <a:t>шаралаарға</a:t>
            </a:r>
            <a:r>
              <a:rPr lang="en-US" sz="2800" dirty="0">
                <a:solidFill>
                  <a:srgbClr val="004AAD"/>
                </a:solidFill>
                <a:latin typeface="Lora Bold"/>
              </a:rPr>
              <a:t> </a:t>
            </a:r>
            <a:r>
              <a:rPr lang="en-US" sz="2800" dirty="0" err="1">
                <a:solidFill>
                  <a:srgbClr val="004AAD"/>
                </a:solidFill>
                <a:latin typeface="Lora Bold"/>
              </a:rPr>
              <a:t>мектепке</a:t>
            </a:r>
            <a:r>
              <a:rPr lang="en-US" sz="2800" dirty="0">
                <a:solidFill>
                  <a:srgbClr val="004AAD"/>
                </a:solidFill>
                <a:latin typeface="Lora Bold"/>
              </a:rPr>
              <a:t> </a:t>
            </a:r>
            <a:r>
              <a:rPr lang="en-US" sz="2800" dirty="0" err="1">
                <a:solidFill>
                  <a:srgbClr val="004AAD"/>
                </a:solidFill>
                <a:latin typeface="Lora Bold"/>
              </a:rPr>
              <a:t>дейінгі</a:t>
            </a:r>
            <a:r>
              <a:rPr lang="en-US" sz="2800" dirty="0">
                <a:solidFill>
                  <a:srgbClr val="004AAD"/>
                </a:solidFill>
                <a:latin typeface="Lora Bold"/>
              </a:rPr>
              <a:t> </a:t>
            </a:r>
            <a:r>
              <a:rPr lang="en-US" sz="2800" dirty="0" err="1">
                <a:solidFill>
                  <a:srgbClr val="004AAD"/>
                </a:solidFill>
                <a:latin typeface="Lora Bold"/>
              </a:rPr>
              <a:t>және</a:t>
            </a:r>
            <a:r>
              <a:rPr lang="en-US" sz="2800" dirty="0">
                <a:solidFill>
                  <a:srgbClr val="004AAD"/>
                </a:solidFill>
                <a:latin typeface="Lora Bold"/>
              </a:rPr>
              <a:t> </a:t>
            </a:r>
            <a:r>
              <a:rPr lang="en-US" sz="2800" dirty="0" err="1">
                <a:solidFill>
                  <a:srgbClr val="004AAD"/>
                </a:solidFill>
                <a:latin typeface="Lora Bold"/>
              </a:rPr>
              <a:t>жалпы</a:t>
            </a:r>
            <a:r>
              <a:rPr lang="en-US" sz="2800" dirty="0">
                <a:solidFill>
                  <a:srgbClr val="004AAD"/>
                </a:solidFill>
                <a:latin typeface="Lora Bold"/>
              </a:rPr>
              <a:t> </a:t>
            </a:r>
            <a:r>
              <a:rPr lang="en-US" sz="2800" dirty="0" err="1">
                <a:solidFill>
                  <a:srgbClr val="004AAD"/>
                </a:solidFill>
                <a:latin typeface="Lora Bold"/>
              </a:rPr>
              <a:t>білім</a:t>
            </a:r>
            <a:r>
              <a:rPr lang="en-US" sz="2800" dirty="0">
                <a:solidFill>
                  <a:srgbClr val="004AAD"/>
                </a:solidFill>
                <a:latin typeface="Lora Bold"/>
              </a:rPr>
              <a:t> </a:t>
            </a:r>
            <a:r>
              <a:rPr lang="en-US" sz="2800" dirty="0" err="1">
                <a:solidFill>
                  <a:srgbClr val="004AAD"/>
                </a:solidFill>
                <a:latin typeface="Lora Bold"/>
              </a:rPr>
              <a:t>беру</a:t>
            </a:r>
            <a:r>
              <a:rPr lang="en-US" sz="2800" dirty="0">
                <a:solidFill>
                  <a:srgbClr val="004AAD"/>
                </a:solidFill>
                <a:latin typeface="Lora Bold"/>
              </a:rPr>
              <a:t> </a:t>
            </a:r>
            <a:r>
              <a:rPr lang="en-US" sz="2800" dirty="0" err="1">
                <a:solidFill>
                  <a:srgbClr val="004AAD"/>
                </a:solidFill>
                <a:latin typeface="Lora Bold"/>
              </a:rPr>
              <a:t>ұйымдарынан</a:t>
            </a:r>
            <a:r>
              <a:rPr lang="en-US" sz="2800" dirty="0">
                <a:solidFill>
                  <a:srgbClr val="004AAD"/>
                </a:solidFill>
                <a:latin typeface="Lora Bold"/>
              </a:rPr>
              <a:t> 299 </a:t>
            </a:r>
            <a:r>
              <a:rPr lang="en-US" sz="2800" dirty="0" err="1">
                <a:solidFill>
                  <a:srgbClr val="004AAD"/>
                </a:solidFill>
                <a:latin typeface="Lora Bold"/>
              </a:rPr>
              <a:t>педагог</a:t>
            </a:r>
            <a:r>
              <a:rPr lang="en-US" sz="2800" dirty="0">
                <a:solidFill>
                  <a:srgbClr val="004AAD"/>
                </a:solidFill>
                <a:latin typeface="Lora Bold"/>
              </a:rPr>
              <a:t> </a:t>
            </a:r>
            <a:r>
              <a:rPr lang="en-US" sz="2800" dirty="0" err="1">
                <a:solidFill>
                  <a:srgbClr val="004AAD"/>
                </a:solidFill>
                <a:latin typeface="Lora Bold"/>
              </a:rPr>
              <a:t>қатысты</a:t>
            </a:r>
            <a:r>
              <a:rPr lang="en-US" sz="2800" dirty="0">
                <a:solidFill>
                  <a:srgbClr val="004AAD"/>
                </a:solidFill>
                <a:latin typeface="Lora Bold"/>
              </a:rPr>
              <a:t>.</a:t>
            </a:r>
          </a:p>
          <a:p>
            <a:pPr algn="ctr">
              <a:lnSpc>
                <a:spcPts val="4453"/>
              </a:lnSpc>
              <a:spcBef>
                <a:spcPct val="0"/>
              </a:spcBef>
            </a:pPr>
            <a:endParaRPr lang="en-US" sz="3480" dirty="0">
              <a:solidFill>
                <a:srgbClr val="004AAD"/>
              </a:solidFill>
              <a:latin typeface="Lora Bo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2167878" y="2505378"/>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38924" r="-38924"/>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p:nvPr/>
        </p:nvGrpSpPr>
        <p:grpSpPr>
          <a:xfrm rot="5400000">
            <a:off x="-1309" y="1309"/>
            <a:ext cx="1635964" cy="1633346"/>
            <a:chOff x="0" y="0"/>
            <a:chExt cx="6350000" cy="6339840"/>
          </a:xfrm>
        </p:grpSpPr>
        <p:sp>
          <p:nvSpPr>
            <p:cNvPr id="14" name="Freeform 14"/>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5" name="TextBox 15"/>
          <p:cNvSpPr txBox="1"/>
          <p:nvPr/>
        </p:nvSpPr>
        <p:spPr>
          <a:xfrm>
            <a:off x="365024" y="658005"/>
            <a:ext cx="11090869" cy="9155919"/>
          </a:xfrm>
          <a:prstGeom prst="rect">
            <a:avLst/>
          </a:prstGeom>
        </p:spPr>
        <p:txBody>
          <a:bodyPr lIns="0" tIns="0" rIns="0" bIns="0" rtlCol="0" anchor="t">
            <a:spAutoFit/>
          </a:bodyPr>
          <a:lstStyle/>
          <a:p>
            <a:pPr algn="just">
              <a:lnSpc>
                <a:spcPts val="3753"/>
              </a:lnSpc>
            </a:pPr>
            <a:endParaRPr/>
          </a:p>
          <a:p>
            <a:pPr algn="just">
              <a:lnSpc>
                <a:spcPts val="4733"/>
              </a:lnSpc>
            </a:pPr>
            <a:r>
              <a:rPr lang="en-US" sz="3380">
                <a:solidFill>
                  <a:srgbClr val="2B4A9D"/>
                </a:solidFill>
                <a:latin typeface="Lora Bold"/>
              </a:rPr>
              <a:t>28 сәуір 2023 жылы Қазақстан Республикасы Ақпарат және қоғамдық даму министрлігінің және "Азаматтық бастамаларды қолдау орталығы" КЕАҚ қолдауымен «Луара" қоғамдық қоры Ш.Есенов университеттің Каспий Кәсіпкерлік орталығымен бірлесіп мемлекеттік грант шеңберінде мүгедектігі бар студенттер мен жас мамандар арасында Startup жобалар конкурсы ұйымдастырылды. Конкурстың мақсаты: Мүгедектігі бар жастарды жұмысқа орналастыруға қолдау көрсету және жұмыспен қамту. Конкурс жеңімпаздарына жобаны іске асыру үшін ақшалай сертификат берілді.</a:t>
            </a:r>
          </a:p>
          <a:p>
            <a:pPr algn="just">
              <a:lnSpc>
                <a:spcPts val="3753"/>
              </a:lnSpc>
            </a:pPr>
            <a:endParaRPr lang="en-US" sz="3380">
              <a:solidFill>
                <a:srgbClr val="2B4A9D"/>
              </a:solidFill>
              <a:latin typeface="Lora Bold"/>
            </a:endParaRPr>
          </a:p>
          <a:p>
            <a:pPr algn="just">
              <a:lnSpc>
                <a:spcPts val="3333"/>
              </a:lnSpc>
              <a:spcBef>
                <a:spcPct val="0"/>
              </a:spcBef>
            </a:pPr>
            <a:endParaRPr lang="en-US" sz="3380">
              <a:solidFill>
                <a:srgbClr val="2B4A9D"/>
              </a:solidFill>
              <a:latin typeface="Lora 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rot="-2700000">
            <a:off x="15004959" y="1860459"/>
            <a:ext cx="6566081" cy="6566081"/>
            <a:chOff x="0" y="0"/>
            <a:chExt cx="1913890" cy="1913890"/>
          </a:xfrm>
        </p:grpSpPr>
        <p:sp>
          <p:nvSpPr>
            <p:cNvPr id="3" name="Freeform 3"/>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5271FF"/>
            </a:solidFill>
          </p:spPr>
        </p:sp>
      </p:grpSp>
      <p:grpSp>
        <p:nvGrpSpPr>
          <p:cNvPr id="4" name="Group 4"/>
          <p:cNvGrpSpPr/>
          <p:nvPr/>
        </p:nvGrpSpPr>
        <p:grpSpPr>
          <a:xfrm rot="2700000">
            <a:off x="15361560" y="2217060"/>
            <a:ext cx="5852880" cy="5852880"/>
            <a:chOff x="0" y="0"/>
            <a:chExt cx="1913890" cy="1913890"/>
          </a:xfrm>
        </p:grpSpPr>
        <p:sp>
          <p:nvSpPr>
            <p:cNvPr id="5" name="Freeform 5"/>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6" name="Group 6"/>
          <p:cNvGrpSpPr/>
          <p:nvPr/>
        </p:nvGrpSpPr>
        <p:grpSpPr>
          <a:xfrm rot="2700000">
            <a:off x="11143419" y="8043030"/>
            <a:ext cx="6164339" cy="6164339"/>
            <a:chOff x="0" y="0"/>
            <a:chExt cx="1913890" cy="1913890"/>
          </a:xfrm>
        </p:grpSpPr>
        <p:sp>
          <p:nvSpPr>
            <p:cNvPr id="7" name="Freeform 7"/>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8" name="Group 8"/>
          <p:cNvGrpSpPr/>
          <p:nvPr/>
        </p:nvGrpSpPr>
        <p:grpSpPr>
          <a:xfrm rot="2700000">
            <a:off x="11143419" y="-3920369"/>
            <a:ext cx="6164339" cy="6164339"/>
            <a:chOff x="0" y="0"/>
            <a:chExt cx="1913890" cy="1913890"/>
          </a:xfrm>
        </p:grpSpPr>
        <p:sp>
          <p:nvSpPr>
            <p:cNvPr id="9" name="Freeform 9"/>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2B4A9D"/>
            </a:solidFill>
          </p:spPr>
        </p:sp>
      </p:grpSp>
      <p:grpSp>
        <p:nvGrpSpPr>
          <p:cNvPr id="10" name="Group 10"/>
          <p:cNvGrpSpPr>
            <a:grpSpLocks noChangeAspect="1"/>
          </p:cNvGrpSpPr>
          <p:nvPr/>
        </p:nvGrpSpPr>
        <p:grpSpPr>
          <a:xfrm>
            <a:off x="11869223" y="4510178"/>
            <a:ext cx="3963020" cy="5276243"/>
            <a:chOff x="0" y="0"/>
            <a:chExt cx="3663950" cy="4878070"/>
          </a:xfrm>
        </p:grpSpPr>
        <p:sp>
          <p:nvSpPr>
            <p:cNvPr id="11" name="Freeform 11"/>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2"/>
              <a:stretch>
                <a:fillRect l="-16860" r="-16860"/>
              </a:stretch>
            </a:blipFill>
          </p:spPr>
        </p:sp>
        <p:sp>
          <p:nvSpPr>
            <p:cNvPr id="12" name="Freeform 12"/>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grpSp>
        <p:nvGrpSpPr>
          <p:cNvPr id="13" name="Group 13"/>
          <p:cNvGrpSpPr/>
          <p:nvPr/>
        </p:nvGrpSpPr>
        <p:grpSpPr>
          <a:xfrm rot="5400000">
            <a:off x="-1309" y="1309"/>
            <a:ext cx="1635964" cy="1633346"/>
            <a:chOff x="0" y="0"/>
            <a:chExt cx="6350000" cy="6339840"/>
          </a:xfrm>
        </p:grpSpPr>
        <p:sp>
          <p:nvSpPr>
            <p:cNvPr id="14" name="Freeform 14"/>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15" name="TextBox 15"/>
          <p:cNvSpPr txBox="1"/>
          <p:nvPr/>
        </p:nvSpPr>
        <p:spPr>
          <a:xfrm>
            <a:off x="265472" y="1400175"/>
            <a:ext cx="11090869" cy="8886825"/>
          </a:xfrm>
          <a:prstGeom prst="rect">
            <a:avLst/>
          </a:prstGeom>
        </p:spPr>
        <p:txBody>
          <a:bodyPr lIns="0" tIns="0" rIns="0" bIns="0" rtlCol="0" anchor="t">
            <a:spAutoFit/>
          </a:bodyPr>
          <a:lstStyle/>
          <a:p>
            <a:pPr algn="just">
              <a:lnSpc>
                <a:spcPts val="4199"/>
              </a:lnSpc>
            </a:pPr>
            <a:r>
              <a:rPr lang="en-US" sz="2999">
                <a:solidFill>
                  <a:srgbClr val="2B4A9D"/>
                </a:solidFill>
                <a:latin typeface="Lora Bold"/>
              </a:rPr>
              <a:t>2023 жылдың 20 қазан күні инклюзивті білім беру бойынша облыстық оқыту семинары өтті.</a:t>
            </a:r>
          </a:p>
          <a:p>
            <a:pPr algn="just">
              <a:lnSpc>
                <a:spcPts val="4199"/>
              </a:lnSpc>
            </a:pPr>
            <a:r>
              <a:rPr lang="en-US" sz="2999">
                <a:solidFill>
                  <a:srgbClr val="2B4A9D"/>
                </a:solidFill>
                <a:latin typeface="Lora Bold"/>
              </a:rPr>
              <a:t>Семинар аясында облыстан ерекше білім беруге қажеттілігі бар балалармен жұмыс жасауда педагогтерді эмоционалдық тұрғыда дайындауда білім беру ұйымдарынан 150 педагогке (арнайы мамандар, пән мұғалімдері) Алматы қаласы, арнайы және инклюзивті білімді дамытудың ұлттық ғылыми-практикалық орталығының аға ғылыми қызметкері, «Азамат әлеуеті» жеке ҚҚ президенті А.Сейсенова, аталған орталықтың оқу-әдістемелік жұмысы бойынша орынбасары Г.Дербисалова және ЕДШ нұсқаушысы А.Токарева, және Ш.Есенов атындағы университеттің «Білім» факультетінің деканы Р.Озгамбаева, Л.Дюсембаева дәріс оқыды.</a:t>
            </a:r>
          </a:p>
          <a:p>
            <a:pPr algn="just">
              <a:lnSpc>
                <a:spcPts val="4199"/>
              </a:lnSpc>
            </a:pPr>
            <a:endParaRPr lang="en-US" sz="2999">
              <a:solidFill>
                <a:srgbClr val="2B4A9D"/>
              </a:solidFill>
              <a:latin typeface="Lora Bold"/>
            </a:endParaRPr>
          </a:p>
          <a:p>
            <a:pPr algn="just">
              <a:lnSpc>
                <a:spcPts val="4199"/>
              </a:lnSpc>
              <a:spcBef>
                <a:spcPct val="0"/>
              </a:spcBef>
            </a:pPr>
            <a:endParaRPr lang="en-US" sz="2999">
              <a:solidFill>
                <a:srgbClr val="2B4A9D"/>
              </a:solidFill>
              <a:latin typeface="Lora Bold"/>
            </a:endParaRPr>
          </a:p>
        </p:txBody>
      </p:sp>
      <p:grpSp>
        <p:nvGrpSpPr>
          <p:cNvPr id="16" name="Group 16"/>
          <p:cNvGrpSpPr>
            <a:grpSpLocks noChangeAspect="1"/>
          </p:cNvGrpSpPr>
          <p:nvPr/>
        </p:nvGrpSpPr>
        <p:grpSpPr>
          <a:xfrm>
            <a:off x="14149389" y="1028700"/>
            <a:ext cx="3963020" cy="5276243"/>
            <a:chOff x="0" y="0"/>
            <a:chExt cx="3663950" cy="4878070"/>
          </a:xfrm>
        </p:grpSpPr>
        <p:sp>
          <p:nvSpPr>
            <p:cNvPr id="17" name="Freeform 17"/>
            <p:cNvSpPr/>
            <p:nvPr/>
          </p:nvSpPr>
          <p:spPr>
            <a:xfrm>
              <a:off x="31750" y="31750"/>
              <a:ext cx="3600450" cy="4814570"/>
            </a:xfrm>
            <a:custGeom>
              <a:avLst/>
              <a:gdLst/>
              <a:ahLst/>
              <a:cxnLst/>
              <a:rect l="l" t="t" r="r" b="b"/>
              <a:pathLst>
                <a:path w="3600450" h="4814570">
                  <a:moveTo>
                    <a:pt x="0" y="0"/>
                  </a:moveTo>
                  <a:lnTo>
                    <a:pt x="3600450" y="0"/>
                  </a:lnTo>
                  <a:lnTo>
                    <a:pt x="3600450" y="4814570"/>
                  </a:lnTo>
                  <a:lnTo>
                    <a:pt x="0" y="4814570"/>
                  </a:lnTo>
                  <a:close/>
                </a:path>
              </a:pathLst>
            </a:custGeom>
            <a:blipFill>
              <a:blip r:embed="rId3"/>
              <a:stretch>
                <a:fillRect l="-16860" r="-16860"/>
              </a:stretch>
            </a:blipFill>
          </p:spPr>
        </p:sp>
        <p:sp>
          <p:nvSpPr>
            <p:cNvPr id="18" name="Freeform 18"/>
            <p:cNvSpPr/>
            <p:nvPr/>
          </p:nvSpPr>
          <p:spPr>
            <a:xfrm>
              <a:off x="0" y="0"/>
              <a:ext cx="3663950" cy="4878070"/>
            </a:xfrm>
            <a:custGeom>
              <a:avLst/>
              <a:gdLst/>
              <a:ahLst/>
              <a:cxnLst/>
              <a:rect l="l" t="t" r="r" b="b"/>
              <a:pathLst>
                <a:path w="3663950" h="4878070">
                  <a:moveTo>
                    <a:pt x="3663950" y="4878070"/>
                  </a:moveTo>
                  <a:lnTo>
                    <a:pt x="0" y="4878070"/>
                  </a:lnTo>
                  <a:lnTo>
                    <a:pt x="0" y="0"/>
                  </a:lnTo>
                  <a:lnTo>
                    <a:pt x="3663950" y="0"/>
                  </a:lnTo>
                  <a:lnTo>
                    <a:pt x="3663950" y="4878070"/>
                  </a:lnTo>
                  <a:close/>
                  <a:moveTo>
                    <a:pt x="63500" y="4814570"/>
                  </a:moveTo>
                  <a:lnTo>
                    <a:pt x="3600450" y="4814570"/>
                  </a:lnTo>
                  <a:lnTo>
                    <a:pt x="3600450" y="63500"/>
                  </a:lnTo>
                  <a:lnTo>
                    <a:pt x="63500" y="63500"/>
                  </a:lnTo>
                  <a:lnTo>
                    <a:pt x="63500" y="4814570"/>
                  </a:lnTo>
                  <a:close/>
                </a:path>
              </a:pathLst>
            </a:custGeom>
            <a:solidFill>
              <a:srgbClr val="5271FF"/>
            </a:solidFill>
          </p:spPr>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sp>
        <p:nvSpPr>
          <p:cNvPr id="2" name="Freeform 2"/>
          <p:cNvSpPr/>
          <p:nvPr/>
        </p:nvSpPr>
        <p:spPr>
          <a:xfrm>
            <a:off x="4017436" y="281533"/>
            <a:ext cx="10332365" cy="9799082"/>
          </a:xfrm>
          <a:custGeom>
            <a:avLst/>
            <a:gdLst/>
            <a:ahLst/>
            <a:cxnLst/>
            <a:rect l="l" t="t" r="r" b="b"/>
            <a:pathLst>
              <a:path w="10332365" h="9799082">
                <a:moveTo>
                  <a:pt x="0" y="0"/>
                </a:moveTo>
                <a:lnTo>
                  <a:pt x="10332365" y="0"/>
                </a:lnTo>
                <a:lnTo>
                  <a:pt x="10332365" y="9799081"/>
                </a:lnTo>
                <a:lnTo>
                  <a:pt x="0" y="9799081"/>
                </a:lnTo>
                <a:lnTo>
                  <a:pt x="0" y="0"/>
                </a:lnTo>
                <a:close/>
              </a:path>
            </a:pathLst>
          </a:custGeom>
          <a:blipFill>
            <a:blip r:embed="rId2"/>
            <a:stretch>
              <a:fillRect/>
            </a:stretch>
          </a:blipFill>
        </p:spPr>
      </p:sp>
      <p:grpSp>
        <p:nvGrpSpPr>
          <p:cNvPr id="3" name="Group 3"/>
          <p:cNvGrpSpPr/>
          <p:nvPr/>
        </p:nvGrpSpPr>
        <p:grpSpPr>
          <a:xfrm rot="-8100000">
            <a:off x="-1580822" y="-292307"/>
            <a:ext cx="3090723" cy="3090723"/>
            <a:chOff x="0" y="0"/>
            <a:chExt cx="1913890" cy="1913890"/>
          </a:xfrm>
        </p:grpSpPr>
        <p:sp>
          <p:nvSpPr>
            <p:cNvPr id="4" name="Freeform 4"/>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5" name="Group 5"/>
          <p:cNvGrpSpPr/>
          <p:nvPr/>
        </p:nvGrpSpPr>
        <p:grpSpPr>
          <a:xfrm rot="-2700000">
            <a:off x="-1412966" y="-124452"/>
            <a:ext cx="2755011" cy="2755011"/>
            <a:chOff x="0" y="0"/>
            <a:chExt cx="1913890" cy="1913890"/>
          </a:xfrm>
        </p:grpSpPr>
        <p:sp>
          <p:nvSpPr>
            <p:cNvPr id="6" name="Freeform 6"/>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grpSp>
        <p:nvGrpSpPr>
          <p:cNvPr id="7" name="Group 7"/>
          <p:cNvGrpSpPr/>
          <p:nvPr/>
        </p:nvGrpSpPr>
        <p:grpSpPr>
          <a:xfrm rot="-8100000">
            <a:off x="16778099" y="-292307"/>
            <a:ext cx="3090723" cy="3090723"/>
            <a:chOff x="0" y="0"/>
            <a:chExt cx="1913890" cy="1913890"/>
          </a:xfrm>
        </p:grpSpPr>
        <p:sp>
          <p:nvSpPr>
            <p:cNvPr id="8" name="Freeform 8"/>
            <p:cNvSpPr/>
            <p:nvPr/>
          </p:nvSpPr>
          <p:spPr>
            <a:xfrm>
              <a:off x="0" y="0"/>
              <a:ext cx="1913890" cy="1913890"/>
            </a:xfrm>
            <a:custGeom>
              <a:avLst/>
              <a:gdLst/>
              <a:ahLst/>
              <a:cxnLst/>
              <a:rect l="l" t="t" r="r" b="b"/>
              <a:pathLst>
                <a:path w="1913890" h="1913890">
                  <a:moveTo>
                    <a:pt x="0" y="0"/>
                  </a:moveTo>
                  <a:lnTo>
                    <a:pt x="1913890" y="0"/>
                  </a:lnTo>
                  <a:lnTo>
                    <a:pt x="1913890" y="1913890"/>
                  </a:lnTo>
                  <a:lnTo>
                    <a:pt x="0" y="1913890"/>
                  </a:lnTo>
                  <a:close/>
                </a:path>
              </a:pathLst>
            </a:custGeom>
            <a:solidFill>
              <a:srgbClr val="2B4A9D"/>
            </a:solidFill>
          </p:spPr>
        </p:sp>
      </p:grpSp>
      <p:grpSp>
        <p:nvGrpSpPr>
          <p:cNvPr id="9" name="Group 9"/>
          <p:cNvGrpSpPr/>
          <p:nvPr/>
        </p:nvGrpSpPr>
        <p:grpSpPr>
          <a:xfrm rot="-2700000">
            <a:off x="16945955" y="-124452"/>
            <a:ext cx="2755011" cy="2755011"/>
            <a:chOff x="0" y="0"/>
            <a:chExt cx="1913890" cy="1913890"/>
          </a:xfrm>
        </p:grpSpPr>
        <p:sp>
          <p:nvSpPr>
            <p:cNvPr id="10" name="Freeform 10"/>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FFFFFF"/>
            </a:solidFill>
          </p:spPr>
        </p:sp>
      </p:grpSp>
      <p:sp>
        <p:nvSpPr>
          <p:cNvPr id="11" name="TextBox 11"/>
          <p:cNvSpPr txBox="1"/>
          <p:nvPr/>
        </p:nvSpPr>
        <p:spPr>
          <a:xfrm>
            <a:off x="327972" y="3390932"/>
            <a:ext cx="4072578" cy="1019142"/>
          </a:xfrm>
          <a:prstGeom prst="rect">
            <a:avLst/>
          </a:prstGeom>
        </p:spPr>
        <p:txBody>
          <a:bodyPr lIns="0" tIns="0" rIns="0" bIns="0" rtlCol="0" anchor="t">
            <a:spAutoFit/>
          </a:bodyPr>
          <a:lstStyle/>
          <a:p>
            <a:pPr algn="ctr">
              <a:lnSpc>
                <a:spcPts val="7349"/>
              </a:lnSpc>
            </a:pPr>
            <a:r>
              <a:rPr lang="en-US" sz="6999" spc="349">
                <a:solidFill>
                  <a:srgbClr val="FFFFFF"/>
                </a:solidFill>
                <a:latin typeface="Poppins Heavy"/>
              </a:rPr>
              <a:t>Vision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BFB"/>
        </a:solidFill>
        <a:effectLst/>
      </p:bgPr>
    </p:bg>
    <p:spTree>
      <p:nvGrpSpPr>
        <p:cNvPr id="1" name=""/>
        <p:cNvGrpSpPr/>
        <p:nvPr/>
      </p:nvGrpSpPr>
      <p:grpSpPr>
        <a:xfrm>
          <a:off x="0" y="0"/>
          <a:ext cx="0" cy="0"/>
          <a:chOff x="0" y="0"/>
          <a:chExt cx="0" cy="0"/>
        </a:xfrm>
      </p:grpSpPr>
      <p:grpSp>
        <p:nvGrpSpPr>
          <p:cNvPr id="2" name="Group 2"/>
          <p:cNvGrpSpPr/>
          <p:nvPr/>
        </p:nvGrpSpPr>
        <p:grpSpPr>
          <a:xfrm>
            <a:off x="16069063" y="-2588414"/>
            <a:ext cx="5770168" cy="5770168"/>
            <a:chOff x="0" y="0"/>
            <a:chExt cx="6350000" cy="6350000"/>
          </a:xfrm>
        </p:grpSpPr>
        <p:sp>
          <p:nvSpPr>
            <p:cNvPr id="3" name="Freeform 3"/>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2B4A9D"/>
            </a:solidFill>
          </p:spPr>
        </p:sp>
      </p:grpSp>
      <p:grpSp>
        <p:nvGrpSpPr>
          <p:cNvPr id="4" name="Group 4"/>
          <p:cNvGrpSpPr/>
          <p:nvPr/>
        </p:nvGrpSpPr>
        <p:grpSpPr>
          <a:xfrm>
            <a:off x="619537" y="8172754"/>
            <a:ext cx="1635964" cy="1633346"/>
            <a:chOff x="0" y="0"/>
            <a:chExt cx="6350000" cy="6339840"/>
          </a:xfrm>
        </p:grpSpPr>
        <p:sp>
          <p:nvSpPr>
            <p:cNvPr id="5" name="Freeform 5"/>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grpSp>
        <p:nvGrpSpPr>
          <p:cNvPr id="6" name="Group 6"/>
          <p:cNvGrpSpPr/>
          <p:nvPr/>
        </p:nvGrpSpPr>
        <p:grpSpPr>
          <a:xfrm rot="5400000">
            <a:off x="618228" y="566151"/>
            <a:ext cx="1635964" cy="1633346"/>
            <a:chOff x="0" y="0"/>
            <a:chExt cx="6350000" cy="6339840"/>
          </a:xfrm>
        </p:grpSpPr>
        <p:sp>
          <p:nvSpPr>
            <p:cNvPr id="7" name="Freeform 7"/>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2B4A9D"/>
            </a:solidFill>
          </p:spPr>
        </p:sp>
      </p:grpSp>
      <p:sp>
        <p:nvSpPr>
          <p:cNvPr id="8" name="TextBox 8"/>
          <p:cNvSpPr txBox="1"/>
          <p:nvPr/>
        </p:nvSpPr>
        <p:spPr>
          <a:xfrm>
            <a:off x="1437519" y="933450"/>
            <a:ext cx="15556306" cy="8823180"/>
          </a:xfrm>
          <a:prstGeom prst="rect">
            <a:avLst/>
          </a:prstGeom>
        </p:spPr>
        <p:txBody>
          <a:bodyPr lIns="0" tIns="0" rIns="0" bIns="0" rtlCol="0" anchor="t">
            <a:spAutoFit/>
          </a:bodyPr>
          <a:lstStyle/>
          <a:p>
            <a:pPr algn="ctr">
              <a:lnSpc>
                <a:spcPts val="6972"/>
              </a:lnSpc>
              <a:spcBef>
                <a:spcPct val="0"/>
              </a:spcBef>
            </a:pPr>
            <a:r>
              <a:rPr lang="en-US" sz="4980">
                <a:solidFill>
                  <a:srgbClr val="5271FF"/>
                </a:solidFill>
                <a:latin typeface="Lora Bold"/>
              </a:rPr>
              <a:t>Қорытынды</a:t>
            </a:r>
          </a:p>
          <a:p>
            <a:pPr algn="just">
              <a:lnSpc>
                <a:spcPts val="5013"/>
              </a:lnSpc>
              <a:spcBef>
                <a:spcPct val="0"/>
              </a:spcBef>
            </a:pPr>
            <a:endParaRPr lang="en-US" sz="4980">
              <a:solidFill>
                <a:srgbClr val="5271FF"/>
              </a:solidFill>
              <a:latin typeface="Lora Bold"/>
            </a:endParaRPr>
          </a:p>
          <a:p>
            <a:pPr algn="just">
              <a:lnSpc>
                <a:spcPts val="5293"/>
              </a:lnSpc>
              <a:spcBef>
                <a:spcPct val="0"/>
              </a:spcBef>
            </a:pPr>
            <a:r>
              <a:rPr lang="en-US" sz="3780">
                <a:solidFill>
                  <a:srgbClr val="5271FF"/>
                </a:solidFill>
                <a:latin typeface="Lora Bold"/>
              </a:rPr>
              <a:t> Биылғы атқарылған жұмыстарды қорытындылай келе арнайы және жалпы білім беру ұйымдарындағы арнайы педагогтердің мәртебесін көтеру,  жұмыстарына қолдау көрсету, озық іс-тәжірибелерді зерттеу, жинақтау, тарату мақсатында алдағы 2024 жылға мамандар арасында байқау, семинарлар, кері байланыс вебинарлары және әдістемелік көмек күндерін, тікелей эфирлер, БАҚ беттерінде, әлеуметтік желілерде мақалалар жариялау, үздік педагогтермен кездесу өткізу, «Өрлеу» БАҰО, «Назарбаев Зияткерлік мектебі» ПШО-ға біліктілікті арттыру курстарын өткізуге ұсыныс беру жоспарланды.</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1533</Words>
  <Application>Microsoft Office PowerPoint</Application>
  <PresentationFormat>Произвольный</PresentationFormat>
  <Paragraphs>182</Paragraphs>
  <Slides>23</Slides>
  <Notes>0</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23</vt:i4>
      </vt:variant>
    </vt:vector>
  </HeadingPairs>
  <TitlesOfParts>
    <vt:vector size="35" baseType="lpstr">
      <vt:lpstr>Lora</vt:lpstr>
      <vt:lpstr>Poppins Bold</vt:lpstr>
      <vt:lpstr>Calibri</vt:lpstr>
      <vt:lpstr>Lora Bold</vt:lpstr>
      <vt:lpstr>DM Sans</vt:lpstr>
      <vt:lpstr>Open Sans Bold</vt:lpstr>
      <vt:lpstr>Marta Italics</vt:lpstr>
      <vt:lpstr>Arial</vt:lpstr>
      <vt:lpstr>Open Sans</vt:lpstr>
      <vt:lpstr>Poppins Heavy</vt:lpstr>
      <vt:lpstr>DM Sans Bold</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Elegant and Professional Company Business Proposal Presentation</dc:title>
  <dc:creator>Asus</dc:creator>
  <cp:lastModifiedBy>Asus</cp:lastModifiedBy>
  <cp:revision>5</cp:revision>
  <dcterms:created xsi:type="dcterms:W3CDTF">2006-08-16T00:00:00Z</dcterms:created>
  <dcterms:modified xsi:type="dcterms:W3CDTF">2024-01-05T10:36:40Z</dcterms:modified>
  <dc:identifier>DAF4_4-96u0</dc:identifier>
</cp:coreProperties>
</file>