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36" r:id="rId2"/>
  </p:sldMasterIdLst>
  <p:notesMasterIdLst>
    <p:notesMasterId r:id="rId25"/>
  </p:notesMasterIdLst>
  <p:sldIdLst>
    <p:sldId id="268" r:id="rId3"/>
    <p:sldId id="256" r:id="rId4"/>
    <p:sldId id="291" r:id="rId5"/>
    <p:sldId id="292" r:id="rId6"/>
    <p:sldId id="269" r:id="rId7"/>
    <p:sldId id="289" r:id="rId8"/>
    <p:sldId id="290" r:id="rId9"/>
    <p:sldId id="293" r:id="rId10"/>
    <p:sldId id="283" r:id="rId11"/>
    <p:sldId id="286" r:id="rId12"/>
    <p:sldId id="270" r:id="rId13"/>
    <p:sldId id="279" r:id="rId14"/>
    <p:sldId id="276" r:id="rId15"/>
    <p:sldId id="280" r:id="rId16"/>
    <p:sldId id="273" r:id="rId17"/>
    <p:sldId id="281" r:id="rId18"/>
    <p:sldId id="272" r:id="rId19"/>
    <p:sldId id="282" r:id="rId20"/>
    <p:sldId id="271" r:id="rId21"/>
    <p:sldId id="262" r:id="rId22"/>
    <p:sldId id="287" r:id="rId23"/>
    <p:sldId id="277"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18" autoAdjust="0"/>
  </p:normalViewPr>
  <p:slideViewPr>
    <p:cSldViewPr snapToGrid="0">
      <p:cViewPr>
        <p:scale>
          <a:sx n="70" d="100"/>
          <a:sy n="70" d="100"/>
        </p:scale>
        <p:origin x="-72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8F89F2-7EB0-4DDD-9A96-1CAB330086B8}" type="datetimeFigureOut">
              <a:rPr lang="ru-RU" smtClean="0"/>
              <a:pPr/>
              <a:t>15.08.2020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3CF217-1CEC-4AFE-B64E-DE7496EF1B49}" type="slidenum">
              <a:rPr lang="ru-RU" smtClean="0"/>
              <a:pPr/>
              <a:t>‹#›</a:t>
            </a:fld>
            <a:endParaRPr lang="ru-RU"/>
          </a:p>
        </p:txBody>
      </p:sp>
    </p:spTree>
    <p:extLst>
      <p:ext uri="{BB962C8B-B14F-4D97-AF65-F5344CB8AC3E}">
        <p14:creationId xmlns:p14="http://schemas.microsoft.com/office/powerpoint/2010/main" val="3090920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normAutofit/>
          </a:bodyPr>
          <a:lstStyle/>
          <a:p>
            <a:r>
              <a:rPr lang="ru-RU" dirty="0" smtClean="0"/>
              <a:t>Презентации</a:t>
            </a:r>
            <a:r>
              <a:rPr lang="ru-RU" baseline="0" dirty="0" smtClean="0"/>
              <a:t> на русском и казахском языках</a:t>
            </a:r>
            <a:r>
              <a:rPr lang="en-US" baseline="0" dirty="0" smtClean="0"/>
              <a:t>: </a:t>
            </a:r>
            <a:r>
              <a:rPr lang="en-US" dirty="0" smtClean="0"/>
              <a:t>http://yznaika.com/powerpoint</a:t>
            </a:r>
            <a:endParaRPr lang="ru-RU" dirty="0" smtClean="0"/>
          </a:p>
          <a:p>
            <a:r>
              <a:rPr lang="ru-RU" dirty="0" smtClean="0"/>
              <a:t>Правила</a:t>
            </a:r>
            <a:r>
              <a:rPr lang="ru-RU" baseline="0" dirty="0" smtClean="0"/>
              <a:t> казахского языка</a:t>
            </a:r>
            <a:r>
              <a:rPr lang="en-US" baseline="0" dirty="0" smtClean="0"/>
              <a:t>: http://yznaika.com/hints</a:t>
            </a:r>
            <a:endParaRPr lang="ru-RU" baseline="0" dirty="0" smtClean="0"/>
          </a:p>
          <a:p>
            <a:r>
              <a:rPr lang="ru-RU" baseline="0" dirty="0" smtClean="0"/>
              <a:t>Интересные факты</a:t>
            </a:r>
            <a:r>
              <a:rPr lang="en-US" baseline="0" dirty="0" smtClean="0"/>
              <a:t>: http://yznaika.com/interest</a:t>
            </a:r>
            <a:endParaRPr lang="ru-RU" dirty="0"/>
          </a:p>
        </p:txBody>
      </p:sp>
      <p:sp>
        <p:nvSpPr>
          <p:cNvPr id="4" name="Номер слайда 3"/>
          <p:cNvSpPr>
            <a:spLocks noGrp="1"/>
          </p:cNvSpPr>
          <p:nvPr>
            <p:ph type="sldNum" sz="quarter" idx="10"/>
          </p:nvPr>
        </p:nvSpPr>
        <p:spPr/>
        <p:txBody>
          <a:bodyPr/>
          <a:lstStyle/>
          <a:p>
            <a:fld id="{593CF217-1CEC-4AFE-B64E-DE7496EF1B49}" type="slidenum">
              <a:rPr lang="ru-RU" smtClean="0"/>
              <a:pPr/>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572085" y="3337560"/>
            <a:ext cx="8640064"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77400" y="1544812"/>
            <a:ext cx="8640064"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D49CFA9A-7223-41B6-B69B-452CD5E4A842}" type="datetime1">
              <a:rPr lang="ru-RU" smtClean="0"/>
              <a:pPr/>
              <a:t>15.08.2020</a:t>
            </a:fld>
            <a:endParaRPr lang="ru-RU"/>
          </a:p>
        </p:txBody>
      </p:sp>
      <p:sp>
        <p:nvSpPr>
          <p:cNvPr id="19" name="Нижний колонтитул 18"/>
          <p:cNvSpPr>
            <a:spLocks noGrp="1"/>
          </p:cNvSpPr>
          <p:nvPr>
            <p:ph type="ftr" sz="quarter" idx="11"/>
          </p:nvPr>
        </p:nvSpPr>
        <p:spPr/>
        <p:txBody>
          <a:bodyPr/>
          <a:lstStyle/>
          <a:p>
            <a:r>
              <a:rPr lang="en-US" smtClean="0"/>
              <a:t>(c) www.ZHARAR.com</a:t>
            </a:r>
            <a:endParaRPr lang="ru-RU"/>
          </a:p>
        </p:txBody>
      </p:sp>
      <p:sp>
        <p:nvSpPr>
          <p:cNvPr id="27" name="Номер слайда 26"/>
          <p:cNvSpPr>
            <a:spLocks noGrp="1"/>
          </p:cNvSpPr>
          <p:nvPr>
            <p:ph type="sldNum" sz="quarter" idx="12"/>
          </p:nvPr>
        </p:nvSpPr>
        <p:spPr/>
        <p:txBody>
          <a:bodyPr/>
          <a:lstStyle/>
          <a:p>
            <a:fld id="{9F42587F-DBB7-43EF-999E-7949F6C3AEE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F68E0A6-7986-4C1E-BB10-CA607967D55D}"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914400" y="3583838"/>
            <a:ext cx="88392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2485800"/>
            <a:ext cx="88392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270025E-FF47-476B-9FB4-D43C8472B2C8}"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9956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68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C1F766F-B390-4022-8E9F-87B966FEA339}" type="datetime1">
              <a:rPr lang="ru-RU" smtClean="0"/>
              <a:pPr/>
              <a:t>15.08.2020</a:t>
            </a:fld>
            <a:endParaRPr lang="ru-RU"/>
          </a:p>
        </p:txBody>
      </p:sp>
      <p:sp>
        <p:nvSpPr>
          <p:cNvPr id="6" name="Нижний колонтитул 5"/>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109728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5486400"/>
            <a:ext cx="5386917"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5486400"/>
            <a:ext cx="5389033"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1516912"/>
            <a:ext cx="5386917"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1516912"/>
            <a:ext cx="5389033"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C5EA9E9-B4E1-480C-9B83-5562A971B0EC}" type="datetime1">
              <a:rPr lang="ru-RU" smtClean="0"/>
              <a:pPr/>
              <a:t>15.08.2020</a:t>
            </a:fld>
            <a:endParaRPr lang="ru-RU"/>
          </a:p>
        </p:txBody>
      </p:sp>
      <p:sp>
        <p:nvSpPr>
          <p:cNvPr id="8" name="Нижний колонтитул 7"/>
          <p:cNvSpPr>
            <a:spLocks noGrp="1"/>
          </p:cNvSpPr>
          <p:nvPr>
            <p:ph type="ftr" sz="quarter" idx="11"/>
          </p:nvPr>
        </p:nvSpPr>
        <p:spPr/>
        <p:txBody>
          <a:bodyPr/>
          <a:lstStyle/>
          <a:p>
            <a:r>
              <a:rPr lang="en-US" smtClean="0"/>
              <a:t>(c) www.ZHARAR.com</a:t>
            </a:r>
            <a:endParaRPr lang="ru-RU"/>
          </a:p>
        </p:txBody>
      </p:sp>
      <p:sp>
        <p:nvSpPr>
          <p:cNvPr id="9" name="Номер слайда 8"/>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320"/>
            <a:ext cx="9960864"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FF4FDA4E-A620-44AD-943D-22D6DD9012EC}" type="datetime1">
              <a:rPr lang="ru-RU" smtClean="0"/>
              <a:pPr/>
              <a:t>15.08.2020</a:t>
            </a:fld>
            <a:endParaRPr lang="ru-RU"/>
          </a:p>
        </p:txBody>
      </p:sp>
      <p:sp>
        <p:nvSpPr>
          <p:cNvPr id="8" name="Номер слайда 7"/>
          <p:cNvSpPr>
            <a:spLocks noGrp="1"/>
          </p:cNvSpPr>
          <p:nvPr>
            <p:ph type="sldNum" sz="quarter" idx="11"/>
          </p:nvPr>
        </p:nvSpPr>
        <p:spPr/>
        <p:txBody>
          <a:bodyPr/>
          <a:lstStyle/>
          <a:p>
            <a:fld id="{9F42587F-DBB7-43EF-999E-7949F6C3AEEB}" type="slidenum">
              <a:rPr lang="ru-RU" smtClean="0"/>
              <a:pPr/>
              <a:t>‹#›</a:t>
            </a:fld>
            <a:endParaRPr lang="ru-RU"/>
          </a:p>
        </p:txBody>
      </p:sp>
      <p:sp>
        <p:nvSpPr>
          <p:cNvPr id="9" name="Нижний колонтитул 8"/>
          <p:cNvSpPr>
            <a:spLocks noGrp="1"/>
          </p:cNvSpPr>
          <p:nvPr>
            <p:ph type="ftr" sz="quarter" idx="12"/>
          </p:nvPr>
        </p:nvSpPr>
        <p:spPr/>
        <p:txBody>
          <a:bodyPr/>
          <a:lstStyle/>
          <a:p>
            <a:r>
              <a:rPr lang="en-US" smtClean="0"/>
              <a:t>(c) www.ZHARAR.com</a:t>
            </a:r>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8EE4CC1-3B2C-4F18-AB05-E4F7EF813943}" type="datetime1">
              <a:rPr lang="ru-RU" smtClean="0"/>
              <a:pPr/>
              <a:t>15.08.2020</a:t>
            </a:fld>
            <a:endParaRPr lang="ru-RU"/>
          </a:p>
        </p:txBody>
      </p:sp>
      <p:sp>
        <p:nvSpPr>
          <p:cNvPr id="3" name="Нижний колонтитул 2"/>
          <p:cNvSpPr>
            <a:spLocks noGrp="1"/>
          </p:cNvSpPr>
          <p:nvPr>
            <p:ph type="ftr" sz="quarter" idx="11"/>
          </p:nvPr>
        </p:nvSpPr>
        <p:spPr/>
        <p:txBody>
          <a:bodyPr/>
          <a:lstStyle/>
          <a:p>
            <a:r>
              <a:rPr lang="en-US" smtClean="0"/>
              <a:t>(c) www.ZHARAR.com</a:t>
            </a:r>
            <a:endParaRPr lang="ru-RU"/>
          </a:p>
        </p:txBody>
      </p:sp>
      <p:sp>
        <p:nvSpPr>
          <p:cNvPr id="4" name="Номер слайда 3"/>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1185528"/>
            <a:ext cx="42672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09600" y="214424"/>
            <a:ext cx="36576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609600" y="1981200"/>
            <a:ext cx="94488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7FA5FEC-AB5B-42A4-9D05-8E0268237444}" type="datetime1">
              <a:rPr lang="ru-RU" smtClean="0"/>
              <a:pPr/>
              <a:t>15.08.2020</a:t>
            </a:fld>
            <a:endParaRPr lang="ru-RU"/>
          </a:p>
        </p:txBody>
      </p:sp>
      <p:sp>
        <p:nvSpPr>
          <p:cNvPr id="6" name="Нижний колонтитул 5"/>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a:xfrm>
            <a:off x="10875264" y="6422065"/>
            <a:ext cx="1016000" cy="365125"/>
          </a:xfrm>
        </p:spPr>
        <p:txBody>
          <a:bodyPr/>
          <a:lstStyle/>
          <a:p>
            <a:fld id="{9F42587F-DBB7-43EF-999E-7949F6C3AEE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8976" y="1705709"/>
            <a:ext cx="4071824"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420837" y="1019907"/>
            <a:ext cx="54864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7408979" y="2998765"/>
            <a:ext cx="4071821"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609600" y="6422065"/>
            <a:ext cx="2844800" cy="365125"/>
          </a:xfrm>
        </p:spPr>
        <p:txBody>
          <a:bodyPr/>
          <a:lstStyle/>
          <a:p>
            <a:fld id="{C240AE94-810F-4AA8-87F3-14440470BA7D}" type="datetime1">
              <a:rPr lang="ru-RU" smtClean="0"/>
              <a:pPr/>
              <a:t>15.08.2020</a:t>
            </a:fld>
            <a:endParaRPr lang="ru-RU"/>
          </a:p>
        </p:txBody>
      </p:sp>
      <p:sp>
        <p:nvSpPr>
          <p:cNvPr id="6" name="Нижний колонтитул 5"/>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3723510-D8A3-49E7-BE3F-7FD4CAFF296C}"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522DC5E-CD65-4B3C-A4C7-522103B0C8BD}"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D49CFA9A-7223-41B6-B69B-452CD5E4A842}" type="datetime1">
              <a:rPr lang="ru-RU" smtClean="0"/>
              <a:pPr/>
              <a:t>15.08.2020</a:t>
            </a:fld>
            <a:endParaRPr lang="ru-RU"/>
          </a:p>
        </p:txBody>
      </p:sp>
      <p:sp>
        <p:nvSpPr>
          <p:cNvPr id="2" name="Нижний колонтитул 1"/>
          <p:cNvSpPr>
            <a:spLocks noGrp="1"/>
          </p:cNvSpPr>
          <p:nvPr>
            <p:ph type="ftr" sz="quarter" idx="11"/>
          </p:nvPr>
        </p:nvSpPr>
        <p:spPr/>
        <p:txBody>
          <a:bodyPr/>
          <a:lstStyle/>
          <a:p>
            <a:r>
              <a:rPr lang="en-US" smtClean="0"/>
              <a:t>(c) www.ZHARAR.com</a:t>
            </a: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fld id="{9F42587F-DBB7-43EF-999E-7949F6C3AEEB}"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AF68E0A6-7986-4C1E-BB10-CA607967D55D}" type="datetime1">
              <a:rPr lang="ru-RU" smtClean="0"/>
              <a:pPr/>
              <a:t>15.08.2020</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r>
              <a:rPr lang="en-US" smtClean="0"/>
              <a:t>(c) www.ZHARAR.com</a:t>
            </a: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fld id="{9F42587F-DBB7-43EF-999E-7949F6C3AEEB}"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2270025E-FF47-476B-9FB4-D43C8472B2C8}" type="datetime1">
              <a:rPr lang="ru-RU" smtClean="0"/>
              <a:pPr/>
              <a:t>15.08.2020</a:t>
            </a:fld>
            <a:endParaRPr lang="ru-RU"/>
          </a:p>
        </p:txBody>
      </p:sp>
      <p:sp>
        <p:nvSpPr>
          <p:cNvPr id="11" name="Нижний колонтитул 10"/>
          <p:cNvSpPr>
            <a:spLocks noGrp="1"/>
          </p:cNvSpPr>
          <p:nvPr>
            <p:ph type="ftr" sz="quarter" idx="11"/>
          </p:nvPr>
        </p:nvSpPr>
        <p:spPr/>
        <p:txBody>
          <a:bodyPr/>
          <a:lstStyle/>
          <a:p>
            <a:r>
              <a:rPr lang="en-US" smtClean="0"/>
              <a:t>(c) www.ZHARAR.com</a:t>
            </a:r>
            <a:endParaRPr lang="ru-RU"/>
          </a:p>
        </p:txBody>
      </p:sp>
      <p:sp>
        <p:nvSpPr>
          <p:cNvPr id="16" name="Номер слайда 15"/>
          <p:cNvSpPr>
            <a:spLocks noGrp="1"/>
          </p:cNvSpPr>
          <p:nvPr>
            <p:ph type="sldNum" sz="quarter" idx="12"/>
          </p:nvPr>
        </p:nvSpPr>
        <p:spPr/>
        <p:txBody>
          <a:bodyPr/>
          <a:lstStyle/>
          <a:p>
            <a:fld id="{9F42587F-DBB7-43EF-999E-7949F6C3AEEB}" type="slidenum">
              <a:rPr lang="ru-RU" smtClean="0"/>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DC1F766F-B390-4022-8E9F-87B966FEA339}" type="datetime1">
              <a:rPr lang="ru-RU" smtClean="0"/>
              <a:pPr/>
              <a:t>15.08.2020</a:t>
            </a:fld>
            <a:endParaRPr lang="ru-RU"/>
          </a:p>
        </p:txBody>
      </p:sp>
      <p:sp>
        <p:nvSpPr>
          <p:cNvPr id="10" name="Нижний колонтитул 9"/>
          <p:cNvSpPr>
            <a:spLocks noGrp="1"/>
          </p:cNvSpPr>
          <p:nvPr>
            <p:ph type="ftr" sz="quarter" idx="11"/>
          </p:nvPr>
        </p:nvSpPr>
        <p:spPr/>
        <p:txBody>
          <a:bodyPr/>
          <a:lstStyle/>
          <a:p>
            <a:r>
              <a:rPr lang="en-US" smtClean="0"/>
              <a:t>(c) www.ZHARAR.com</a:t>
            </a:r>
            <a:endParaRPr lang="ru-RU"/>
          </a:p>
        </p:txBody>
      </p:sp>
      <p:sp>
        <p:nvSpPr>
          <p:cNvPr id="31" name="Номер слайда 30"/>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6C5EA9E9-B4E1-480C-9B83-5562A971B0EC}" type="datetime1">
              <a:rPr lang="ru-RU" smtClean="0"/>
              <a:pPr/>
              <a:t>15.08.2020</a:t>
            </a:fld>
            <a:endParaRPr lang="ru-RU"/>
          </a:p>
        </p:txBody>
      </p:sp>
      <p:sp>
        <p:nvSpPr>
          <p:cNvPr id="6" name="Нижний колонтитул 5"/>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a:xfrm>
            <a:off x="10972800" y="6477000"/>
            <a:ext cx="1016000" cy="246888"/>
          </a:xfrm>
        </p:spPr>
        <p:txBody>
          <a:bodyPr/>
          <a:lstStyle/>
          <a:p>
            <a:fld id="{9F42587F-DBB7-43EF-999E-7949F6C3AEEB}" type="slidenum">
              <a:rPr lang="ru-RU" smtClean="0"/>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FF4FDA4E-A620-44AD-943D-22D6DD9012EC}" type="datetime1">
              <a:rPr lang="ru-RU" smtClean="0"/>
              <a:pPr/>
              <a:t>15.08.2020</a:t>
            </a:fld>
            <a:endParaRPr lang="ru-RU"/>
          </a:p>
        </p:txBody>
      </p:sp>
      <p:sp>
        <p:nvSpPr>
          <p:cNvPr id="21" name="Нижний колонтитул 20"/>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48EE4CC1-3B2C-4F18-AB05-E4F7EF813943}" type="datetime1">
              <a:rPr lang="ru-RU" smtClean="0"/>
              <a:pPr/>
              <a:t>15.08.2020</a:t>
            </a:fld>
            <a:endParaRPr lang="ru-RU"/>
          </a:p>
        </p:txBody>
      </p:sp>
      <p:sp>
        <p:nvSpPr>
          <p:cNvPr id="24" name="Нижний колонтитул 23"/>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47FA5FEC-AB5B-42A4-9D05-8E0268237444}" type="datetime1">
              <a:rPr lang="ru-RU" smtClean="0"/>
              <a:pPr/>
              <a:t>15.08.2020</a:t>
            </a:fld>
            <a:endParaRPr lang="ru-RU"/>
          </a:p>
        </p:txBody>
      </p:sp>
      <p:sp>
        <p:nvSpPr>
          <p:cNvPr id="29" name="Нижний колонтитул 28"/>
          <p:cNvSpPr>
            <a:spLocks noGrp="1"/>
          </p:cNvSpPr>
          <p:nvPr>
            <p:ph type="ftr" sz="quarter" idx="11"/>
          </p:nvPr>
        </p:nvSpPr>
        <p:spPr/>
        <p:txBody>
          <a:bodyPr/>
          <a:lstStyle/>
          <a:p>
            <a:r>
              <a:rPr lang="en-US" smtClean="0"/>
              <a:t>(c) www.ZHARAR.com</a:t>
            </a:r>
            <a:endParaRPr lang="ru-RU"/>
          </a:p>
        </p:txBody>
      </p:sp>
      <p:sp>
        <p:nvSpPr>
          <p:cNvPr id="7" name="Номер слайда 6"/>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C240AE94-810F-4AA8-87F3-14440470BA7D}"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31" name="Номер слайда 30"/>
          <p:cNvSpPr>
            <a:spLocks noGrp="1"/>
          </p:cNvSpPr>
          <p:nvPr>
            <p:ph type="sldNum" sz="quarter" idx="12"/>
          </p:nvPr>
        </p:nvSpPr>
        <p:spPr/>
        <p:txBody>
          <a:bodyPr/>
          <a:lstStyle/>
          <a:p>
            <a:fld id="{9F42587F-DBB7-43EF-999E-7949F6C3AEEB}" type="slidenum">
              <a:rPr lang="ru-RU" smtClean="0"/>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3723510-D8A3-49E7-BE3F-7FD4CAFF296C}"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522DC5E-CD65-4B3C-A4C7-522103B0C8BD}" type="datetime1">
              <a:rPr lang="ru-RU" smtClean="0"/>
              <a:pPr/>
              <a:t>15.08.2020</a:t>
            </a:fld>
            <a:endParaRPr lang="ru-RU"/>
          </a:p>
        </p:txBody>
      </p:sp>
      <p:sp>
        <p:nvSpPr>
          <p:cNvPr id="5" name="Нижний колонтитул 4"/>
          <p:cNvSpPr>
            <a:spLocks noGrp="1"/>
          </p:cNvSpPr>
          <p:nvPr>
            <p:ph type="ftr" sz="quarter" idx="11"/>
          </p:nvPr>
        </p:nvSpPr>
        <p:spPr/>
        <p:txBody>
          <a:bodyPr/>
          <a:lstStyle/>
          <a:p>
            <a:r>
              <a:rPr lang="en-US" smtClean="0"/>
              <a:t>(c) www.ZHARAR.com</a:t>
            </a:r>
            <a:endParaRPr lang="ru-RU"/>
          </a:p>
        </p:txBody>
      </p:sp>
      <p:sp>
        <p:nvSpPr>
          <p:cNvPr id="6" name="Номер слайда 5"/>
          <p:cNvSpPr>
            <a:spLocks noGrp="1"/>
          </p:cNvSpPr>
          <p:nvPr>
            <p:ph type="sldNum" sz="quarter" idx="12"/>
          </p:nvPr>
        </p:nvSpPr>
        <p:spPr/>
        <p:txBody>
          <a:bodyPr/>
          <a:lstStyle/>
          <a:p>
            <a:fld id="{9F42587F-DBB7-43EF-999E-7949F6C3AEE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9753600" y="0"/>
            <a:ext cx="24384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609600" y="274638"/>
            <a:ext cx="99568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600201"/>
            <a:ext cx="995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422065"/>
            <a:ext cx="28448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8A958DB-D17B-4F22-A7BC-11AF02F0004A}" type="datetime1">
              <a:rPr lang="ru-RU" smtClean="0"/>
              <a:pPr/>
              <a:t>15.08.2020</a:t>
            </a:fld>
            <a:endParaRPr lang="ru-RU"/>
          </a:p>
        </p:txBody>
      </p:sp>
      <p:sp>
        <p:nvSpPr>
          <p:cNvPr id="22" name="Нижний колонтитул 21"/>
          <p:cNvSpPr>
            <a:spLocks noGrp="1"/>
          </p:cNvSpPr>
          <p:nvPr>
            <p:ph type="ftr" sz="quarter" idx="3"/>
          </p:nvPr>
        </p:nvSpPr>
        <p:spPr>
          <a:xfrm>
            <a:off x="4165600" y="6422065"/>
            <a:ext cx="38608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r>
              <a:rPr lang="en-US" smtClean="0"/>
              <a:t>(c) www.ZHARAR.com</a:t>
            </a:r>
            <a:endParaRPr lang="ru-RU"/>
          </a:p>
        </p:txBody>
      </p:sp>
      <p:sp>
        <p:nvSpPr>
          <p:cNvPr id="18" name="Номер слайда 17"/>
          <p:cNvSpPr>
            <a:spLocks noGrp="1"/>
          </p:cNvSpPr>
          <p:nvPr>
            <p:ph type="sldNum" sz="quarter" idx="4"/>
          </p:nvPr>
        </p:nvSpPr>
        <p:spPr>
          <a:xfrm>
            <a:off x="10871200" y="6422065"/>
            <a:ext cx="1016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9F42587F-DBB7-43EF-999E-7949F6C3AEEB}"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hf sldNum="0" hd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68A958DB-D17B-4F22-A7BC-11AF02F0004A}" type="datetime1">
              <a:rPr lang="ru-RU" smtClean="0"/>
              <a:pPr/>
              <a:t>15.08.2020</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r>
              <a:rPr lang="en-US" smtClean="0"/>
              <a:t>(c) www.ZHARAR.com</a:t>
            </a: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F42587F-DBB7-43EF-999E-7949F6C3AEEB}" type="slidenum">
              <a:rPr lang="ru-RU" smtClean="0"/>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hyperlink" Target="http://yznaika.co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8.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0.png"/><Relationship Id="rId2" Type="http://schemas.openxmlformats.org/officeDocument/2006/relationships/image" Target="../media/image16.jpeg"/><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8.xml"/><Relationship Id="rId6" Type="http://schemas.openxmlformats.org/officeDocument/2006/relationships/hyperlink" Target="http://yznaika.com/" TargetMode="External"/><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1026"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sp>
        <p:nvSpPr>
          <p:cNvPr id="1028" name="AutoShape 4" descr="blob:https://web.whatsapp.com/131f5845-d2c6-49da-a55e-8c0e23b405d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blob:https://web.whatsapp.com/131f5845-d2c6-49da-a55e-8c0e23b405d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31" name="Picture 7" descr="C:\Users\Айдана\Downloads\WhatsApp Image 2020-08-13 at 13.22.06.jpeg"/>
          <p:cNvPicPr>
            <a:picLocks noChangeAspect="1" noChangeArrowheads="1"/>
          </p:cNvPicPr>
          <p:nvPr/>
        </p:nvPicPr>
        <p:blipFill>
          <a:blip r:embed="rId3" cstate="print"/>
          <a:srcRect/>
          <a:stretch>
            <a:fillRect/>
          </a:stretch>
        </p:blipFill>
        <p:spPr bwMode="auto">
          <a:xfrm>
            <a:off x="7282198" y="839201"/>
            <a:ext cx="3813434" cy="4626726"/>
          </a:xfrm>
          <a:prstGeom prst="rect">
            <a:avLst/>
          </a:prstGeom>
          <a:ln>
            <a:noFill/>
          </a:ln>
          <a:effectLst>
            <a:softEdge rad="112500"/>
          </a:effectLst>
        </p:spPr>
      </p:pic>
      <p:sp>
        <p:nvSpPr>
          <p:cNvPr id="7" name="Прямоугольник 6"/>
          <p:cNvSpPr/>
          <p:nvPr/>
        </p:nvSpPr>
        <p:spPr>
          <a:xfrm>
            <a:off x="395785" y="1329604"/>
            <a:ext cx="6550926" cy="3970318"/>
          </a:xfrm>
          <a:prstGeom prst="rect">
            <a:avLst/>
          </a:prstGeom>
        </p:spPr>
        <p:txBody>
          <a:bodyPr wrap="square">
            <a:spAutoFit/>
          </a:bodyPr>
          <a:lstStyle/>
          <a:p>
            <a:pPr algn="ctr"/>
            <a:r>
              <a:rPr lang="kk-KZ" sz="3600" b="1" i="1" dirty="0" smtClean="0">
                <a:solidFill>
                  <a:srgbClr val="002060"/>
                </a:solidFill>
                <a:latin typeface="Times New Roman" pitchFamily="18" charset="0"/>
                <a:cs typeface="Times New Roman" pitchFamily="18" charset="0"/>
              </a:rPr>
              <a:t>Бейнеу ауданы,Сарға селосы</a:t>
            </a:r>
          </a:p>
          <a:p>
            <a:pPr algn="ctr"/>
            <a:r>
              <a:rPr lang="kk-KZ" sz="3600" b="1" i="1" dirty="0" smtClean="0">
                <a:solidFill>
                  <a:srgbClr val="002060"/>
                </a:solidFill>
                <a:latin typeface="Times New Roman" pitchFamily="18" charset="0"/>
                <a:cs typeface="Times New Roman" pitchFamily="18" charset="0"/>
              </a:rPr>
              <a:t>«Бейнеу </a:t>
            </a:r>
            <a:r>
              <a:rPr lang="kk-KZ" sz="3600" b="1" i="1" dirty="0">
                <a:solidFill>
                  <a:srgbClr val="002060"/>
                </a:solidFill>
                <a:latin typeface="Times New Roman" pitchFamily="18" charset="0"/>
                <a:cs typeface="Times New Roman" pitchFamily="18" charset="0"/>
              </a:rPr>
              <a:t>мектеп-интернаты» КММ </a:t>
            </a:r>
            <a:r>
              <a:rPr lang="kk-KZ" sz="3600" b="1" i="1" dirty="0" smtClean="0">
                <a:solidFill>
                  <a:srgbClr val="002060"/>
                </a:solidFill>
                <a:latin typeface="Times New Roman" pitchFamily="18" charset="0"/>
                <a:cs typeface="Times New Roman" pitchFamily="18" charset="0"/>
              </a:rPr>
              <a:t>-нің</a:t>
            </a:r>
            <a:r>
              <a:rPr lang="kk-KZ" sz="3600" b="1" i="1" dirty="0">
                <a:solidFill>
                  <a:srgbClr val="002060"/>
                </a:solidFill>
                <a:latin typeface="Times New Roman" pitchFamily="18" charset="0"/>
                <a:cs typeface="Times New Roman" pitchFamily="18" charset="0"/>
              </a:rPr>
              <a:t/>
            </a:r>
            <a:br>
              <a:rPr lang="kk-KZ" sz="3600" b="1" i="1" dirty="0">
                <a:solidFill>
                  <a:srgbClr val="002060"/>
                </a:solidFill>
                <a:latin typeface="Times New Roman" pitchFamily="18" charset="0"/>
                <a:cs typeface="Times New Roman" pitchFamily="18" charset="0"/>
              </a:rPr>
            </a:br>
            <a:r>
              <a:rPr lang="kk-KZ" sz="3600" b="1" i="1" dirty="0">
                <a:solidFill>
                  <a:srgbClr val="002060"/>
                </a:solidFill>
                <a:latin typeface="Times New Roman" pitchFamily="18" charset="0"/>
                <a:cs typeface="Times New Roman" pitchFamily="18" charset="0"/>
              </a:rPr>
              <a:t>Музыка пәні мұғалімі</a:t>
            </a:r>
            <a:endParaRPr lang="ru-RU" sz="3600" i="1" dirty="0">
              <a:solidFill>
                <a:srgbClr val="002060"/>
              </a:solidFill>
              <a:latin typeface="Times New Roman" pitchFamily="18" charset="0"/>
              <a:cs typeface="Times New Roman" pitchFamily="18" charset="0"/>
            </a:endParaRPr>
          </a:p>
          <a:p>
            <a:pPr algn="ctr"/>
            <a:r>
              <a:rPr lang="kk-KZ" sz="3600" b="1" i="1" dirty="0" smtClean="0">
                <a:solidFill>
                  <a:srgbClr val="002060"/>
                </a:solidFill>
                <a:latin typeface="Times New Roman" pitchFamily="18" charset="0"/>
                <a:cs typeface="Times New Roman" pitchFamily="18" charset="0"/>
              </a:rPr>
              <a:t>Талпақова Ақмарал Сұлтанқызы</a:t>
            </a:r>
            <a:br>
              <a:rPr lang="kk-KZ" sz="3600" b="1" i="1" dirty="0" smtClean="0">
                <a:solidFill>
                  <a:srgbClr val="002060"/>
                </a:solidFill>
                <a:latin typeface="Times New Roman" pitchFamily="18" charset="0"/>
                <a:cs typeface="Times New Roman" pitchFamily="18" charset="0"/>
              </a:rPr>
            </a:br>
            <a:endParaRPr lang="ru-RU" sz="3600" i="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18434" name="Picture 2" descr="http://shalkarfm.softdeco.net/images/media/pages/51420aa7dd54fa39de97e3e8da5c475d.jpg"/>
          <p:cNvPicPr>
            <a:picLocks noChangeAspect="1" noChangeArrowheads="1"/>
          </p:cNvPicPr>
          <p:nvPr/>
        </p:nvPicPr>
        <p:blipFill>
          <a:blip r:embed="rId3" cstate="print"/>
          <a:srcRect/>
          <a:stretch>
            <a:fillRect/>
          </a:stretch>
        </p:blipFill>
        <p:spPr bwMode="auto">
          <a:xfrm>
            <a:off x="0" y="-166328"/>
            <a:ext cx="12192000" cy="7024328"/>
          </a:xfrm>
          <a:prstGeom prst="rect">
            <a:avLst/>
          </a:prstGeom>
          <a:noFill/>
        </p:spPr>
      </p:pic>
      <p:sp>
        <p:nvSpPr>
          <p:cNvPr id="9" name="WordArt 12"/>
          <p:cNvSpPr>
            <a:spLocks noChangeArrowheads="1" noChangeShapeType="1" noTextEdit="1"/>
          </p:cNvSpPr>
          <p:nvPr/>
        </p:nvSpPr>
        <p:spPr bwMode="auto">
          <a:xfrm>
            <a:off x="403324" y="161218"/>
            <a:ext cx="10754436" cy="1722172"/>
          </a:xfrm>
          <a:prstGeom prst="rect">
            <a:avLst/>
          </a:prstGeom>
        </p:spPr>
        <p:style>
          <a:lnRef idx="2">
            <a:schemeClr val="dk1"/>
          </a:lnRef>
          <a:fillRef idx="1">
            <a:schemeClr val="lt1"/>
          </a:fillRef>
          <a:effectRef idx="0">
            <a:schemeClr val="dk1"/>
          </a:effectRef>
          <a:fontRef idx="minor">
            <a:schemeClr val="dk1"/>
          </a:fontRef>
        </p:style>
        <p:txBody>
          <a:bodyPr wrap="none" fromWordArt="1">
            <a:prstTxWarp prst="textPlain">
              <a:avLst>
                <a:gd name="adj" fmla="val 50000"/>
              </a:avLst>
            </a:prstTxWarp>
          </a:bodyPr>
          <a:lstStyle/>
          <a:p>
            <a:pPr algn="ctr"/>
            <a:r>
              <a:rPr lang="ru-RU" sz="6600" b="1" dirty="0" smtClean="0"/>
              <a:t/>
            </a:r>
            <a:br>
              <a:rPr lang="ru-RU" sz="6600" b="1" dirty="0" smtClean="0"/>
            </a:br>
            <a:r>
              <a:rPr lang="kk-KZ" sz="85700" b="1" dirty="0" smtClean="0">
                <a:latin typeface="Times New Roman" pitchFamily="18" charset="0"/>
                <a:cs typeface="Times New Roman" pitchFamily="18" charset="0"/>
              </a:rPr>
              <a:t>«</a:t>
            </a:r>
            <a:r>
              <a:rPr lang="ru-RU" sz="85700" b="1" dirty="0" smtClean="0">
                <a:latin typeface="Times New Roman" pitchFamily="18" charset="0"/>
                <a:cs typeface="Times New Roman" pitchFamily="18" charset="0"/>
              </a:rPr>
              <a:t>О</a:t>
            </a:r>
            <a:r>
              <a:rPr lang="kk-KZ" sz="85700" b="1" dirty="0" smtClean="0">
                <a:latin typeface="Times New Roman" pitchFamily="18" charset="0"/>
                <a:cs typeface="Times New Roman" pitchFamily="18" charset="0"/>
              </a:rPr>
              <a:t>қушылардың музыкалық сауаттылығын </a:t>
            </a:r>
          </a:p>
          <a:p>
            <a:pPr algn="ctr"/>
            <a:r>
              <a:rPr lang="kk-KZ" sz="85700" b="1" dirty="0" smtClean="0">
                <a:latin typeface="Times New Roman" pitchFamily="18" charset="0"/>
                <a:cs typeface="Times New Roman" pitchFamily="18" charset="0"/>
              </a:rPr>
              <a:t>арттыруда ұлттық </a:t>
            </a:r>
            <a:endParaRPr lang="en-US" sz="85700" b="1" dirty="0" smtClean="0">
              <a:latin typeface="Times New Roman" pitchFamily="18" charset="0"/>
              <a:cs typeface="Times New Roman" pitchFamily="18" charset="0"/>
            </a:endParaRPr>
          </a:p>
          <a:p>
            <a:pPr algn="ctr"/>
            <a:r>
              <a:rPr lang="kk-KZ" sz="85700" b="1" dirty="0" smtClean="0">
                <a:latin typeface="Times New Roman" pitchFamily="18" charset="0"/>
                <a:cs typeface="Times New Roman" pitchFamily="18" charset="0"/>
              </a:rPr>
              <a:t>құндылықтардың пайдасы»</a:t>
            </a:r>
            <a:endParaRPr lang="ru-RU" sz="6600" b="1" kern="10" dirty="0">
              <a:ln w="17780" cmpd="sng">
                <a:solidFill>
                  <a:srgbClr val="FFFFFF"/>
                </a:solidFill>
                <a:prstDash val="solid"/>
                <a:miter lim="800000"/>
              </a:ln>
              <a:effectLst>
                <a:outerShdw blurRad="50800" algn="tl" rotWithShape="0">
                  <a:srgbClr val="000000"/>
                </a:outerShdw>
              </a:effectLst>
              <a:latin typeface="Times New Roman" pitchFamily="18" charset="0"/>
              <a:cs typeface="Times New Roman" pitchFamily="18" charset="0"/>
            </a:endParaRPr>
          </a:p>
        </p:txBody>
      </p:sp>
      <p:pic>
        <p:nvPicPr>
          <p:cNvPr id="11" name="Picture 2" descr="C:\Users\User\Desktop\Рисунок1.png">
            <a:hlinkClick r:id="rId4"/>
          </p:cNvPr>
          <p:cNvPicPr>
            <a:picLocks noChangeAspect="1" noChangeArrowheads="1"/>
          </p:cNvPicPr>
          <p:nvPr/>
        </p:nvPicPr>
        <p:blipFill>
          <a:blip r:embed="rId5" cstate="print"/>
          <a:srcRect/>
          <a:stretch>
            <a:fillRect/>
          </a:stretch>
        </p:blipFill>
        <p:spPr bwMode="auto">
          <a:xfrm>
            <a:off x="9877442" y="6257947"/>
            <a:ext cx="2560637" cy="536575"/>
          </a:xfrm>
          <a:prstGeom prst="rect">
            <a:avLst/>
          </a:prstGeom>
          <a:noFill/>
        </p:spPr>
      </p:pic>
    </p:spTree>
    <p:extLst>
      <p:ext uri="{BB962C8B-B14F-4D97-AF65-F5344CB8AC3E}">
        <p14:creationId xmlns:p14="http://schemas.microsoft.com/office/powerpoint/2010/main" val="36453399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Нижний колонтитул 2"/>
          <p:cNvSpPr>
            <a:spLocks noGrp="1"/>
          </p:cNvSpPr>
          <p:nvPr>
            <p:ph type="ftr" sz="quarter" idx="11"/>
          </p:nvPr>
        </p:nvSpPr>
        <p:spPr/>
        <p:txBody>
          <a:bodyPr/>
          <a:lstStyle/>
          <a:p>
            <a:r>
              <a:rPr lang="en-US" smtClean="0"/>
              <a:t>(c) www.ZHARAR.com</a:t>
            </a:r>
            <a:endParaRPr lang="ru-RU"/>
          </a:p>
        </p:txBody>
      </p:sp>
      <p:pic>
        <p:nvPicPr>
          <p:cNvPr id="4"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pic>
        <p:nvPicPr>
          <p:cNvPr id="4098" name="Picture 2" descr="C:\Users\ItClass\Downloads\12042018171325_ke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2049" y="1259005"/>
            <a:ext cx="9279818" cy="52347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830553" y="525015"/>
            <a:ext cx="2544351" cy="707886"/>
          </a:xfrm>
          <a:prstGeom prst="rect">
            <a:avLst/>
          </a:prstGeom>
          <a:noFill/>
        </p:spPr>
        <p:txBody>
          <a:bodyPr wrap="none" rtlCol="0">
            <a:spAutoFit/>
          </a:bodyPr>
          <a:lstStyle/>
          <a:p>
            <a:r>
              <a:rPr lang="kk-KZ" sz="4000" b="1" i="1" dirty="0" smtClean="0">
                <a:solidFill>
                  <a:srgbClr val="002060"/>
                </a:solidFill>
                <a:latin typeface="Times New Roman" panose="02020603050405020304" pitchFamily="18" charset="0"/>
                <a:cs typeface="Times New Roman" panose="02020603050405020304" pitchFamily="18" charset="0"/>
              </a:rPr>
              <a:t>Қыз ұзату</a:t>
            </a:r>
            <a:endParaRPr lang="ru-RU" sz="40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2949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sp>
        <p:nvSpPr>
          <p:cNvPr id="3" name="Нижний колонтитул 2"/>
          <p:cNvSpPr>
            <a:spLocks noGrp="1"/>
          </p:cNvSpPr>
          <p:nvPr>
            <p:ph type="ftr" sz="quarter" idx="11"/>
          </p:nvPr>
        </p:nvSpPr>
        <p:spPr/>
        <p:txBody>
          <a:bodyPr/>
          <a:lstStyle/>
          <a:p>
            <a:r>
              <a:rPr lang="en-US" smtClean="0"/>
              <a:t>(c) www.ZHARAR.com</a:t>
            </a:r>
            <a:endParaRPr lang="ru-RU"/>
          </a:p>
        </p:txBody>
      </p:sp>
      <p:pic>
        <p:nvPicPr>
          <p:cNvPr id="5122" name="Picture 2" descr="C:\Users\ItClass\Downloads\1584883688_1584860649_maxresdefaul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072" y="1430454"/>
            <a:ext cx="9648968" cy="542754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44703" y="573202"/>
            <a:ext cx="2755754" cy="830997"/>
          </a:xfrm>
          <a:prstGeom prst="rect">
            <a:avLst/>
          </a:prstGeom>
          <a:noFill/>
        </p:spPr>
        <p:txBody>
          <a:bodyPr wrap="none" rtlCol="0">
            <a:spAutoFit/>
          </a:bodyPr>
          <a:lstStyle/>
          <a:p>
            <a:r>
              <a:rPr lang="kk-KZ" sz="4800" b="1" i="1" dirty="0" smtClean="0">
                <a:solidFill>
                  <a:srgbClr val="002060"/>
                </a:solidFill>
                <a:latin typeface="Times New Roman" panose="02020603050405020304" pitchFamily="18" charset="0"/>
                <a:cs typeface="Times New Roman" panose="02020603050405020304" pitchFamily="18" charset="0"/>
              </a:rPr>
              <a:t>Беташар</a:t>
            </a:r>
            <a:endParaRPr lang="ru-RU" sz="48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1849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endParaRPr lang="ru-RU"/>
          </a:p>
        </p:txBody>
      </p:sp>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3"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pic>
        <p:nvPicPr>
          <p:cNvPr id="1026" name="Picture 2" descr="C:\Users\ItClass\Downloads\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3997" y="1101311"/>
            <a:ext cx="7620000" cy="50768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712192" y="177981"/>
            <a:ext cx="3875741" cy="923330"/>
          </a:xfrm>
          <a:prstGeom prst="rect">
            <a:avLst/>
          </a:prstGeom>
          <a:noFill/>
        </p:spPr>
        <p:txBody>
          <a:bodyPr wrap="none" rtlCol="0">
            <a:spAutoFit/>
          </a:bodyPr>
          <a:lstStyle/>
          <a:p>
            <a:r>
              <a:rPr lang="kk-KZ" sz="5400" b="1" i="1" dirty="0" smtClean="0">
                <a:solidFill>
                  <a:srgbClr val="002060"/>
                </a:solidFill>
                <a:latin typeface="Times New Roman" panose="02020603050405020304" pitchFamily="18" charset="0"/>
                <a:cs typeface="Times New Roman" panose="02020603050405020304" pitchFamily="18" charset="0"/>
              </a:rPr>
              <a:t>Бесікке салу</a:t>
            </a:r>
            <a:endParaRPr lang="ru-RU" sz="5400" b="1" i="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Нижний колонтитул 2"/>
          <p:cNvSpPr>
            <a:spLocks noGrp="1"/>
          </p:cNvSpPr>
          <p:nvPr>
            <p:ph type="ftr" sz="quarter" idx="11"/>
          </p:nvPr>
        </p:nvSpPr>
        <p:spPr/>
        <p:txBody>
          <a:bodyPr/>
          <a:lstStyle/>
          <a:p>
            <a:r>
              <a:rPr lang="en-US" smtClean="0"/>
              <a:t>(c) www.ZHARAR.com</a:t>
            </a:r>
            <a:endParaRPr lang="ru-RU"/>
          </a:p>
        </p:txBody>
      </p:sp>
      <p:pic>
        <p:nvPicPr>
          <p:cNvPr id="4"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pic>
        <p:nvPicPr>
          <p:cNvPr id="2050" name="Picture 2" descr="C:\Users\ItClass\Downloads\s1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6352" y="1023864"/>
            <a:ext cx="7550367" cy="503609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99984" y="213479"/>
            <a:ext cx="2870145" cy="769441"/>
          </a:xfrm>
          <a:prstGeom prst="rect">
            <a:avLst/>
          </a:prstGeom>
          <a:noFill/>
        </p:spPr>
        <p:txBody>
          <a:bodyPr wrap="none" rtlCol="0">
            <a:spAutoFit/>
          </a:bodyPr>
          <a:lstStyle/>
          <a:p>
            <a:r>
              <a:rPr lang="kk-KZ" sz="4400" b="1" dirty="0" smtClean="0">
                <a:solidFill>
                  <a:srgbClr val="002060"/>
                </a:solidFill>
                <a:latin typeface="Times New Roman" panose="02020603050405020304" pitchFamily="18" charset="0"/>
                <a:cs typeface="Times New Roman" panose="02020603050405020304" pitchFamily="18" charset="0"/>
              </a:rPr>
              <a:t>Тұсау кесу</a:t>
            </a:r>
            <a:endParaRPr lang="ru-RU" sz="4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5815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Нижний колонтитул 2"/>
          <p:cNvSpPr>
            <a:spLocks noGrp="1"/>
          </p:cNvSpPr>
          <p:nvPr>
            <p:ph type="ftr" sz="quarter" idx="11"/>
          </p:nvPr>
        </p:nvSpPr>
        <p:spPr/>
        <p:txBody>
          <a:bodyPr/>
          <a:lstStyle/>
          <a:p>
            <a:r>
              <a:rPr lang="en-US" smtClean="0"/>
              <a:t>(c) www.ZHARAR.com</a:t>
            </a:r>
            <a:endParaRPr lang="ru-RU"/>
          </a:p>
        </p:txBody>
      </p:sp>
      <p:pic>
        <p:nvPicPr>
          <p:cNvPr id="4"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pic>
        <p:nvPicPr>
          <p:cNvPr id="3074" name="Picture 2" descr="C:\Users\ItClass\Downloads\9570149246281835_f3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0687" y="1094118"/>
            <a:ext cx="7438029" cy="57638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50398" y="409433"/>
            <a:ext cx="4321504" cy="646331"/>
          </a:xfrm>
          <a:prstGeom prst="rect">
            <a:avLst/>
          </a:prstGeom>
          <a:noFill/>
        </p:spPr>
        <p:txBody>
          <a:bodyPr wrap="none" rtlCol="0">
            <a:spAutoFit/>
          </a:bodyPr>
          <a:lstStyle/>
          <a:p>
            <a:r>
              <a:rPr lang="kk-KZ" sz="3600" b="1" i="1" dirty="0" smtClean="0">
                <a:solidFill>
                  <a:srgbClr val="002060"/>
                </a:solidFill>
                <a:latin typeface="Times New Roman" panose="02020603050405020304" pitchFamily="18" charset="0"/>
                <a:cs typeface="Times New Roman" panose="02020603050405020304" pitchFamily="18" charset="0"/>
              </a:rPr>
              <a:t>Сүндетке отырғызу</a:t>
            </a:r>
            <a:endParaRPr lang="ru-RU" sz="36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8264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Нижний колонтитул 2"/>
          <p:cNvSpPr>
            <a:spLocks noGrp="1"/>
          </p:cNvSpPr>
          <p:nvPr>
            <p:ph type="ftr" sz="quarter" idx="11"/>
          </p:nvPr>
        </p:nvSpPr>
        <p:spPr/>
        <p:txBody>
          <a:bodyPr/>
          <a:lstStyle/>
          <a:p>
            <a:r>
              <a:rPr lang="en-US" smtClean="0"/>
              <a:t>(c) www.ZHARAR.com</a:t>
            </a:r>
            <a:endParaRPr lang="ru-RU"/>
          </a:p>
        </p:txBody>
      </p:sp>
      <p:pic>
        <p:nvPicPr>
          <p:cNvPr id="4"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pic>
        <p:nvPicPr>
          <p:cNvPr id="6146" name="Picture 2" descr="C:\Users\ItClass\Downloads\1426754289_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149824"/>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299045" y="245659"/>
            <a:ext cx="3122971" cy="769441"/>
          </a:xfrm>
          <a:prstGeom prst="rect">
            <a:avLst/>
          </a:prstGeom>
          <a:noFill/>
        </p:spPr>
        <p:txBody>
          <a:bodyPr wrap="none" rtlCol="0">
            <a:spAutoFit/>
          </a:bodyPr>
          <a:lstStyle/>
          <a:p>
            <a:r>
              <a:rPr lang="kk-KZ" sz="4400" b="1" i="1" dirty="0" smtClean="0">
                <a:solidFill>
                  <a:srgbClr val="002060"/>
                </a:solidFill>
                <a:latin typeface="Times New Roman" panose="02020603050405020304" pitchFamily="18" charset="0"/>
                <a:cs typeface="Times New Roman" panose="02020603050405020304" pitchFamily="18" charset="0"/>
              </a:rPr>
              <a:t>Алтыбақан</a:t>
            </a:r>
            <a:endParaRPr lang="ru-RU" sz="44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2176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3074" name="Picture 2" descr="C:\Users\ItClass\Desktop\Новая папка (2)\Screenshot_20200814-160616_Gallery.jpg"/>
          <p:cNvPicPr>
            <a:picLocks noChangeAspect="1" noChangeArrowheads="1"/>
          </p:cNvPicPr>
          <p:nvPr/>
        </p:nvPicPr>
        <p:blipFill rotWithShape="1">
          <a:blip r:embed="rId3">
            <a:extLst>
              <a:ext uri="{28A0092B-C50C-407E-A947-70E740481C1C}">
                <a14:useLocalDpi xmlns:a14="http://schemas.microsoft.com/office/drawing/2010/main" val="0"/>
              </a:ext>
            </a:extLst>
          </a:blip>
          <a:srcRect t="25676" b="26886"/>
          <a:stretch/>
        </p:blipFill>
        <p:spPr bwMode="auto">
          <a:xfrm>
            <a:off x="163770" y="163774"/>
            <a:ext cx="5604323" cy="4626590"/>
          </a:xfrm>
          <a:prstGeom prst="rect">
            <a:avLst/>
          </a:prstGeom>
          <a:ln>
            <a:noFill/>
          </a:ln>
          <a:effectLst>
            <a:glow rad="228600">
              <a:schemeClr val="accent2">
                <a:satMod val="175000"/>
                <a:alpha val="40000"/>
              </a:schemeClr>
            </a:glow>
            <a:softEdge rad="112500"/>
          </a:effectLst>
          <a:extLst>
            <a:ext uri="{909E8E84-426E-40DD-AFC4-6F175D3DCCD1}">
              <a14:hiddenFill xmlns:a14="http://schemas.microsoft.com/office/drawing/2010/main">
                <a:solidFill>
                  <a:srgbClr val="FFFFFF"/>
                </a:solidFill>
              </a14:hiddenFill>
            </a:ext>
          </a:extLst>
        </p:spPr>
      </p:pic>
      <p:pic>
        <p:nvPicPr>
          <p:cNvPr id="4" name="Picture 2" descr="C:\Users\ItClass\Desktop\Новая папка (2)\IMG-20191211-WA015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8093" y="2251880"/>
            <a:ext cx="6381775" cy="44901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6385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3" name="Picture 2" descr="https://go.imgsmail.ru/imgpreview?key=742d689a415fc21a&amp;mb=imgdb_preview_exp"/>
          <p:cNvPicPr>
            <a:picLocks noChangeAspect="1" noChangeArrowheads="1"/>
          </p:cNvPicPr>
          <p:nvPr/>
        </p:nvPicPr>
        <p:blipFill>
          <a:blip r:embed="rId2" cstate="print"/>
          <a:srcRect/>
          <a:stretch>
            <a:fillRect/>
          </a:stretch>
        </p:blipFill>
        <p:spPr bwMode="auto">
          <a:xfrm>
            <a:off x="1" y="0"/>
            <a:ext cx="12191999" cy="6858000"/>
          </a:xfrm>
          <a:prstGeom prst="rect">
            <a:avLst/>
          </a:prstGeom>
          <a:noFill/>
        </p:spPr>
      </p:pic>
      <p:sp>
        <p:nvSpPr>
          <p:cNvPr id="5" name="Rectangle 3"/>
          <p:cNvSpPr>
            <a:spLocks noChangeArrowheads="1"/>
          </p:cNvSpPr>
          <p:nvPr/>
        </p:nvSpPr>
        <p:spPr bwMode="auto">
          <a:xfrm>
            <a:off x="791571" y="1714296"/>
            <a:ext cx="10863618"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kk-KZ" sz="4000" b="1" dirty="0" smtClean="0">
                <a:solidFill>
                  <a:srgbClr val="002060"/>
                </a:solidFill>
                <a:latin typeface="Times New Roman" pitchFamily="18" charset="0"/>
                <a:ea typeface="Calibri" pitchFamily="34" charset="0"/>
                <a:cs typeface="Times New Roman" pitchFamily="18" charset="0"/>
              </a:rPr>
              <a:t>Музыка сабағында қазақтың ұлттық аспаптарын оқушыларға таныстыра отырып, оқушыларды шығармашылыққа баулу оқушы білімінің бастамасы болып табылады.</a:t>
            </a:r>
            <a:endPar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2333992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45059" name="Rectangle 3"/>
          <p:cNvSpPr>
            <a:spLocks noChangeArrowheads="1"/>
          </p:cNvSpPr>
          <p:nvPr/>
        </p:nvSpPr>
        <p:spPr bwMode="auto">
          <a:xfrm>
            <a:off x="791571" y="175416"/>
            <a:ext cx="10863618"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Енді</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құрметті әріптестер қазір </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мен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сіздермен</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кері</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байланыс</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жасап</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жібергім</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келіп</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отыр</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b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Барлығымыз </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да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ат</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салысып</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қатысып отырайық</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742950" marR="0" lvl="0" indent="-742950" algn="l" defTabSz="914400" rtl="0" eaLnBrk="0" fontAlgn="base" latinLnBrk="0" hangingPunct="0">
              <a:lnSpc>
                <a:spcPct val="100000"/>
              </a:lnSpc>
              <a:spcBef>
                <a:spcPct val="0"/>
              </a:spcBef>
              <a:spcAft>
                <a:spcPct val="0"/>
              </a:spcAft>
              <a:buClrTx/>
              <a:buSzTx/>
              <a:buFontTx/>
              <a:buAutoNum type="arabicPeriod"/>
              <a:tabLst/>
            </a:pP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Ұлттық аспаптың түрінен үрмелі аспапты</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742950" marR="0" lvl="0" indent="-742950" algn="l" defTabSz="914400" rtl="0" eaLnBrk="0" fontAlgn="base" latinLnBrk="0" hangingPunct="0">
              <a:lnSpc>
                <a:spcPct val="100000"/>
              </a:lnSpc>
              <a:spcBef>
                <a:spcPct val="0"/>
              </a:spcBef>
              <a:spcAft>
                <a:spcPct val="0"/>
              </a:spcAft>
              <a:buClrTx/>
              <a:buSzTx/>
              <a:tabLst/>
            </a:pP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табындар</a:t>
            </a: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домбыра</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B.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сыбызғы</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C.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дауылпаз</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D. </a:t>
            </a:r>
            <a:r>
              <a:rPr kumimoji="0" lang="ru-RU" sz="4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жетіген</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2" descr="http://allart.kz/wp-content/uploads/2019/05/snimok-4.png"/>
          <p:cNvPicPr>
            <a:picLocks noChangeAspect="1" noChangeArrowheads="1"/>
          </p:cNvPicPr>
          <p:nvPr/>
        </p:nvPicPr>
        <p:blipFill>
          <a:blip r:embed="rId3" cstate="print"/>
          <a:srcRect/>
          <a:stretch>
            <a:fillRect/>
          </a:stretch>
        </p:blipFill>
        <p:spPr bwMode="auto">
          <a:xfrm>
            <a:off x="0" y="0"/>
            <a:ext cx="12192000" cy="6858000"/>
          </a:xfrm>
          <a:prstGeom prst="rect">
            <a:avLst/>
          </a:prstGeom>
          <a:noFill/>
        </p:spPr>
      </p:pic>
      <p:sp>
        <p:nvSpPr>
          <p:cNvPr id="2" name="Прямоугольник 1"/>
          <p:cNvSpPr/>
          <p:nvPr/>
        </p:nvSpPr>
        <p:spPr>
          <a:xfrm>
            <a:off x="0" y="50259"/>
            <a:ext cx="6373504" cy="3477875"/>
          </a:xfrm>
          <a:prstGeom prst="rect">
            <a:avLst/>
          </a:prstGeom>
        </p:spPr>
        <p:txBody>
          <a:bodyPr wrap="square">
            <a:spAutoFit/>
          </a:bodyPr>
          <a:lstStyle/>
          <a:p>
            <a:pPr algn="just"/>
            <a:r>
              <a:rPr lang="kk-KZ" sz="2200" b="1" i="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Сыбызғы - </a:t>
            </a:r>
            <a:r>
              <a:rPr lang="kk-KZ" sz="2200" b="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қазақтың үрмелі көне музыкалық аспабы. Қурайдан, ағаштан, кейде жезден де жасалады. Ұзындығы 600 - 650 см не 700 - 800см болады. 3 - 4 ойықты. Сыбызғы ойықтарынан демді жай немесе күшті шығару арқылы түрлі дыбыс әуендері туады. Сыбызғы негізінен бақташылар арасында кең тараған. Бұл аспаптың жетілдірілген түрі фольклорлық - этнографиялық </a:t>
            </a:r>
            <a:r>
              <a:rPr lang="kk-KZ" sz="2200" b="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ансамбльдер </a:t>
            </a:r>
            <a:r>
              <a:rPr lang="kk-KZ" sz="2200" b="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мен оркестрлерде қолданылады. </a:t>
            </a:r>
            <a:endParaRPr lang="kk-KZ" sz="2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cstate="print"/>
          <a:stretch>
            <a:fillRect/>
          </a:stretch>
        </p:blipFill>
        <p:spPr>
          <a:xfrm>
            <a:off x="419100" y="3794079"/>
            <a:ext cx="4131546" cy="2511187"/>
          </a:xfrm>
          <a:prstGeom prst="rect">
            <a:avLst/>
          </a:prstGeom>
          <a:ln>
            <a:noFill/>
          </a:ln>
          <a:effectLst>
            <a:softEdge rad="112500"/>
          </a:effectLst>
        </p:spPr>
      </p:pic>
      <p:pic>
        <p:nvPicPr>
          <p:cNvPr id="4" name="Рисунок 3"/>
          <p:cNvPicPr>
            <a:picLocks noChangeAspect="1"/>
          </p:cNvPicPr>
          <p:nvPr/>
        </p:nvPicPr>
        <p:blipFill>
          <a:blip r:embed="rId5" cstate="print"/>
          <a:stretch>
            <a:fillRect/>
          </a:stretch>
        </p:blipFill>
        <p:spPr>
          <a:xfrm>
            <a:off x="4793633" y="3848664"/>
            <a:ext cx="3608079" cy="2700905"/>
          </a:xfrm>
          <a:prstGeom prst="rect">
            <a:avLst/>
          </a:prstGeom>
          <a:ln>
            <a:noFill/>
          </a:ln>
          <a:effectLst>
            <a:softEdge rad="112500"/>
          </a:effectLst>
        </p:spPr>
      </p:pic>
      <p:pic>
        <p:nvPicPr>
          <p:cNvPr id="5" name="Рисунок 4"/>
          <p:cNvPicPr>
            <a:picLocks noChangeAspect="1"/>
          </p:cNvPicPr>
          <p:nvPr/>
        </p:nvPicPr>
        <p:blipFill>
          <a:blip r:embed="rId6" cstate="print"/>
          <a:stretch>
            <a:fillRect/>
          </a:stretch>
        </p:blipFill>
        <p:spPr>
          <a:xfrm>
            <a:off x="6514532" y="350685"/>
            <a:ext cx="5677469" cy="3035268"/>
          </a:xfrm>
          <a:prstGeom prst="rect">
            <a:avLst/>
          </a:prstGeom>
          <a:ln>
            <a:noFill/>
          </a:ln>
          <a:effectLst>
            <a:softEdge rad="112500"/>
          </a:effectLst>
        </p:spPr>
      </p:pic>
      <p:pic>
        <p:nvPicPr>
          <p:cNvPr id="6" name="Рисунок 5"/>
          <p:cNvPicPr>
            <a:picLocks noChangeAspect="1"/>
          </p:cNvPicPr>
          <p:nvPr/>
        </p:nvPicPr>
        <p:blipFill>
          <a:blip r:embed="rId7" cstate="print"/>
          <a:stretch>
            <a:fillRect/>
          </a:stretch>
        </p:blipFill>
        <p:spPr>
          <a:xfrm>
            <a:off x="8679976" y="3794079"/>
            <a:ext cx="3029804" cy="2727797"/>
          </a:xfrm>
          <a:prstGeom prst="rect">
            <a:avLst/>
          </a:prstGeom>
          <a:ln>
            <a:noFill/>
          </a:ln>
          <a:effectLst>
            <a:softEdge rad="112500"/>
          </a:effectLst>
        </p:spPr>
      </p:pic>
    </p:spTree>
    <p:extLst>
      <p:ext uri="{BB962C8B-B14F-4D97-AF65-F5344CB8AC3E}">
        <p14:creationId xmlns:p14="http://schemas.microsoft.com/office/powerpoint/2010/main" val="4059914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47105" name="Rectangle 1"/>
          <p:cNvSpPr>
            <a:spLocks noChangeArrowheads="1"/>
          </p:cNvSpPr>
          <p:nvPr/>
        </p:nvSpPr>
        <p:spPr bwMode="auto">
          <a:xfrm>
            <a:off x="163773" y="586814"/>
            <a:ext cx="11599009" cy="452431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Жеті</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ішекті</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шертпелі</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музыка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аспабын</a:t>
            </a:r>
            <a:endPar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табыңдар.</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домбыра</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B.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сыбызғы</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C.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дауылпаз</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D.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жетіген</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 name="Picture 2" descr="http://allart.kz/wp-content/uploads/2019/05/snimok-4.png"/>
          <p:cNvPicPr>
            <a:picLocks noChangeAspect="1" noChangeArrowheads="1"/>
          </p:cNvPicPr>
          <p:nvPr/>
        </p:nvPicPr>
        <p:blipFill>
          <a:blip r:embed="rId3" cstate="print"/>
          <a:srcRect/>
          <a:stretch>
            <a:fillRect/>
          </a:stretch>
        </p:blipFill>
        <p:spPr bwMode="auto">
          <a:xfrm>
            <a:off x="0" y="0"/>
            <a:ext cx="12192000" cy="6858000"/>
          </a:xfrm>
          <a:prstGeom prst="rect">
            <a:avLst/>
          </a:prstGeom>
          <a:noFill/>
        </p:spPr>
      </p:pic>
      <p:sp>
        <p:nvSpPr>
          <p:cNvPr id="2" name="Прямоугольник 1"/>
          <p:cNvSpPr/>
          <p:nvPr/>
        </p:nvSpPr>
        <p:spPr>
          <a:xfrm>
            <a:off x="163773" y="147695"/>
            <a:ext cx="5832802" cy="6494085"/>
          </a:xfrm>
          <a:prstGeom prst="rect">
            <a:avLst/>
          </a:prstGeom>
        </p:spPr>
        <p:txBody>
          <a:bodyPr wrap="square">
            <a:spAutoFit/>
          </a:bodyPr>
          <a:lstStyle/>
          <a:p>
            <a:r>
              <a:rPr lang="kk-KZ" sz="2600" b="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Жетіген – (жеті ішекті) көп ішекті шертіп ойналатын музыкалық аспап. Жалпы тұрқы ұзынша, жәшік тәріздес, бетіне жұқа тақтайдан қақпақ жабылып, үн беретін ойықтары салынады. Жетіген аспабының жасалуы да, ойнау әдіс - тәсілі де өте күрделі. Ертеректе ел арасында сақталған көне жетігеннің ішегі аттың қылынан тағылып, тиектің орнына асықтар пайдаланылатын болған. Аспаптың құлақ күйі осы асықтарды әрлі - берлі жылжыту арқылы келтірілген. Ішек сандары жетеу болғандықтан, аспап жетіген аталған. </a:t>
            </a:r>
            <a:endParaRPr lang="kk-KZ" sz="2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6575" y="1"/>
            <a:ext cx="5403376" cy="3407675"/>
          </a:xfrm>
          <a:prstGeom prst="rect">
            <a:avLst/>
          </a:prstGeom>
          <a:ln>
            <a:noFill/>
          </a:ln>
          <a:effectLst>
            <a:softEdge rad="112500"/>
          </a:effectLst>
        </p:spPr>
      </p:pic>
      <p:pic>
        <p:nvPicPr>
          <p:cNvPr id="14338" name="Picture 2" descr="http://massaget.kz/userdata/%20007_1.jpg"/>
          <p:cNvPicPr>
            <a:picLocks noChangeAspect="1" noChangeArrowheads="1"/>
          </p:cNvPicPr>
          <p:nvPr/>
        </p:nvPicPr>
        <p:blipFill>
          <a:blip r:embed="rId5" cstate="print"/>
          <a:srcRect/>
          <a:stretch>
            <a:fillRect/>
          </a:stretch>
        </p:blipFill>
        <p:spPr bwMode="auto">
          <a:xfrm>
            <a:off x="6108700" y="3849687"/>
            <a:ext cx="5715000" cy="2011363"/>
          </a:xfrm>
          <a:prstGeom prst="rect">
            <a:avLst/>
          </a:prstGeom>
          <a:ln>
            <a:noFill/>
          </a:ln>
          <a:effectLst>
            <a:softEdge rad="112500"/>
          </a:effectLst>
        </p:spPr>
      </p:pic>
      <p:pic>
        <p:nvPicPr>
          <p:cNvPr id="7" name="Picture 2" descr="C:\Users\User\Desktop\Рисунок1.png">
            <a:hlinkClick r:id="rId6"/>
          </p:cNvPr>
          <p:cNvPicPr>
            <a:picLocks noChangeAspect="1" noChangeArrowheads="1"/>
          </p:cNvPicPr>
          <p:nvPr/>
        </p:nvPicPr>
        <p:blipFill>
          <a:blip r:embed="rId7" cstate="print"/>
          <a:srcRect/>
          <a:stretch>
            <a:fillRect/>
          </a:stretch>
        </p:blipFill>
        <p:spPr bwMode="auto">
          <a:xfrm>
            <a:off x="9877442" y="6257947"/>
            <a:ext cx="2560637" cy="536575"/>
          </a:xfrm>
          <a:prstGeom prst="rect">
            <a:avLst/>
          </a:prstGeom>
          <a:noFill/>
        </p:spPr>
      </p:pic>
    </p:spTree>
    <p:extLst>
      <p:ext uri="{BB962C8B-B14F-4D97-AF65-F5344CB8AC3E}">
        <p14:creationId xmlns:p14="http://schemas.microsoft.com/office/powerpoint/2010/main" val="13623421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50177" name="Rectangle 1"/>
          <p:cNvSpPr>
            <a:spLocks noChangeArrowheads="1"/>
          </p:cNvSpPr>
          <p:nvPr/>
        </p:nvSpPr>
        <p:spPr bwMode="auto">
          <a:xfrm>
            <a:off x="382138" y="586814"/>
            <a:ext cx="8848897" cy="452431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5.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Қазақтың ұлттық аспабына</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жатпайтынын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табындар</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48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домбыра</a:t>
            </a:r>
            <a:endParaRPr kumimoji="0" lang="ru-RU" sz="48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B. баян</a:t>
            </a:r>
            <a:endParaRPr kumimoji="0" lang="ru-RU" sz="48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C.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сазсырнай</a:t>
            </a:r>
            <a:endParaRPr kumimoji="0" lang="ru-RU" sz="48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D.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жетіген</a:t>
            </a:r>
            <a:endParaRPr kumimoji="0" lang="ru-RU" sz="4800" b="1" i="0"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1026" name="Picture 2" descr="https://im0-tub-kz.yandex.net/i?id=d90f460285b36ca5f80e977475737c49-l&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161" y="429913"/>
            <a:ext cx="10577015" cy="6122220"/>
          </a:xfrm>
          <a:prstGeom prst="roundRect">
            <a:avLst>
              <a:gd name="adj" fmla="val 8594"/>
            </a:avLst>
          </a:prstGeom>
          <a:solidFill>
            <a:srgbClr val="FFFFFF">
              <a:shade val="85000"/>
            </a:srgbClr>
          </a:solidFill>
          <a:ln>
            <a:noFill/>
          </a:ln>
          <a:effectLst>
            <a:glow rad="228600">
              <a:schemeClr val="accent6">
                <a:satMod val="175000"/>
                <a:alpha val="40000"/>
              </a:schemeClr>
            </a:glow>
            <a:reflection blurRad="12700" stA="38000" endPos="28000" dist="5000" dir="5400000" sy="-100000" algn="bl" rotWithShape="0"/>
          </a:effectLst>
          <a:extLst/>
        </p:spPr>
      </p:pic>
    </p:spTree>
    <p:extLst>
      <p:ext uri="{BB962C8B-B14F-4D97-AF65-F5344CB8AC3E}">
        <p14:creationId xmlns:p14="http://schemas.microsoft.com/office/powerpoint/2010/main" val="36853913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51201" name="Rectangle 1"/>
          <p:cNvSpPr>
            <a:spLocks noChangeArrowheads="1"/>
          </p:cNvSpPr>
          <p:nvPr/>
        </p:nvSpPr>
        <p:spPr bwMode="auto">
          <a:xfrm>
            <a:off x="341194" y="80162"/>
            <a:ext cx="11041039"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6.Қазақтың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аңға шыққанда, жауынгерлік</a:t>
            </a:r>
            <a:endPar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жорықтарда пайдаланған ұрмалы</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аспаптарын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тап:</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А.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дабыл</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кепшік</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шыңдауыл </a:t>
            </a:r>
            <a:b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Ә.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сақпан, қоңырау</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r>
            <a:b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мүйіз сырнай</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ұран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r>
            <a:b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сазсырнай</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үскірік.</a:t>
            </a: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2050" name="Picture 2" descr="https://ds04.infourok.ru/uploads/ex/00f3/00127782-d130e6d3/img52.jpg"/>
          <p:cNvPicPr>
            <a:picLocks noChangeAspect="1" noChangeArrowheads="1"/>
          </p:cNvPicPr>
          <p:nvPr/>
        </p:nvPicPr>
        <p:blipFill rotWithShape="1">
          <a:blip r:embed="rId2">
            <a:extLst>
              <a:ext uri="{28A0092B-C50C-407E-A947-70E740481C1C}">
                <a14:useLocalDpi xmlns:a14="http://schemas.microsoft.com/office/drawing/2010/main" val="0"/>
              </a:ext>
            </a:extLst>
          </a:blip>
          <a:srcRect l="3352"/>
          <a:stretch/>
        </p:blipFill>
        <p:spPr bwMode="auto">
          <a:xfrm>
            <a:off x="1" y="0"/>
            <a:ext cx="12192000" cy="6862932"/>
          </a:xfrm>
          <a:prstGeom prst="rect">
            <a:avLst/>
          </a:prstGeom>
          <a:ln>
            <a:noFill/>
          </a:ln>
          <a:effectLst>
            <a:softEdge rad="112500"/>
          </a:effectLst>
          <a:extLst/>
        </p:spPr>
      </p:pic>
    </p:spTree>
    <p:extLst>
      <p:ext uri="{BB962C8B-B14F-4D97-AF65-F5344CB8AC3E}">
        <p14:creationId xmlns:p14="http://schemas.microsoft.com/office/powerpoint/2010/main" val="12572286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52225" name="Rectangle 1"/>
          <p:cNvSpPr>
            <a:spLocks noChangeArrowheads="1"/>
          </p:cNvSpPr>
          <p:nvPr/>
        </p:nvSpPr>
        <p:spPr bwMode="auto">
          <a:xfrm>
            <a:off x="395784" y="750588"/>
            <a:ext cx="1034500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7.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Қазақтың үрлеп ойналатын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музыкалық аспаптарын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ата</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b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А.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сақпан,тайтұяқ</a:t>
            </a:r>
            <a:endPar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Ә.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үскірік, сазсырнай,тастауық</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r>
            <a:b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Б.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кепшік</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сазген</a:t>
            </a: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r>
            <a:b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br>
            <a:r>
              <a:rPr kumimoji="0" lang="ru-RU" sz="48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В. </a:t>
            </a:r>
            <a:r>
              <a:rPr kumimoji="0" lang="ru-RU" sz="48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шертер,қоңырау</a:t>
            </a:r>
            <a:r>
              <a:rPr kumimoji="0" lang="ru-RU" sz="4800" b="1" i="0" u="none" strike="noStrike" cap="none" normalizeH="0" baseline="0" dirty="0" smtClean="0">
                <a:ln>
                  <a:noFill/>
                </a:ln>
                <a:solidFill>
                  <a:srgbClr val="00206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a:stretch>
        </a:blipFill>
        <a:effectLst/>
      </p:bgPr>
    </p:bg>
    <p:spTree>
      <p:nvGrpSpPr>
        <p:cNvPr id="1" name=""/>
        <p:cNvGrpSpPr/>
        <p:nvPr/>
      </p:nvGrpSpPr>
      <p:grpSpPr>
        <a:xfrm>
          <a:off x="0" y="0"/>
          <a:ext cx="0" cy="0"/>
          <a:chOff x="0" y="0"/>
          <a:chExt cx="0" cy="0"/>
        </a:xfrm>
      </p:grpSpPr>
      <p:pic>
        <p:nvPicPr>
          <p:cNvPr id="5" name="Picture 2" descr="http://allart.kz/wp-content/uploads/2019/05/snimok-4.png"/>
          <p:cNvPicPr>
            <a:picLocks noChangeAspect="1" noChangeArrowheads="1"/>
          </p:cNvPicPr>
          <p:nvPr/>
        </p:nvPicPr>
        <p:blipFill>
          <a:blip r:embed="rId3" cstate="print"/>
          <a:srcRect/>
          <a:stretch>
            <a:fillRect/>
          </a:stretch>
        </p:blipFill>
        <p:spPr bwMode="auto">
          <a:xfrm>
            <a:off x="0" y="0"/>
            <a:ext cx="12192000" cy="6858000"/>
          </a:xfrm>
          <a:prstGeom prst="rect">
            <a:avLst/>
          </a:prstGeom>
          <a:noFill/>
        </p:spPr>
      </p:pic>
      <p:sp>
        <p:nvSpPr>
          <p:cNvPr id="2" name="Прямоугольник 1"/>
          <p:cNvSpPr/>
          <p:nvPr/>
        </p:nvSpPr>
        <p:spPr>
          <a:xfrm>
            <a:off x="277505" y="283782"/>
            <a:ext cx="6710151" cy="6370975"/>
          </a:xfrm>
          <a:prstGeom prst="rect">
            <a:avLst/>
          </a:prstGeom>
        </p:spPr>
        <p:txBody>
          <a:bodyPr wrap="square">
            <a:spAutoFit/>
          </a:bodyPr>
          <a:lstStyle/>
          <a:p>
            <a:r>
              <a:rPr lang="kk-KZ" sz="2400" b="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Сазсырнай</a:t>
            </a:r>
            <a:r>
              <a:rPr lang="kk-KZ" sz="2400"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үрлемелі аспап. Сазсырнай ысқырып ойналатын флейталар тобына жатады. Кейбір сазсырнайдың ысқырғыш тетігі болмайды. Оған қазақ халқының сазсырнайы мысал. Сазсырнайға ұқсас аспаптар көптеген халықтарда кездеседі. Атауы әр халықтың өз тілінде айтылатын аспаптың пішіні де әр түрлі. Оның пішінін шеберлер құсқа, балыққа, көп басты атқа, жұмыртқаға ұқсатып жасай берген. Сазсырнайдың дыбыс диапазоны терция, кейде октаваға шейін барады. 1971 жылы Отырарда жүргізілген қазба жұмыстарда саздан жасалған қаздың жұмыртқасындай музыкалық аспап табылған. Аспаптанушылардың зерттеуінен өткен бұл сазсырнай үш дыбыс шығарады. Олар екінші октаваның “ми - бемоль”, “фа”, “соль” ноталары. (үнтаспа) </a:t>
            </a:r>
            <a:endParaRPr lang="kk-KZ" sz="24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4431" y="283783"/>
            <a:ext cx="4513712" cy="3185487"/>
          </a:xfrm>
          <a:prstGeom prst="rect">
            <a:avLst/>
          </a:prstGeom>
          <a:ln>
            <a:noFill/>
          </a:ln>
          <a:effectLst>
            <a:softEdge rad="112500"/>
          </a:effectLst>
        </p:spPr>
      </p:pic>
      <p:pic>
        <p:nvPicPr>
          <p:cNvPr id="4" name="Рисунок 3"/>
          <p:cNvPicPr>
            <a:picLocks noChangeAspect="1"/>
          </p:cNvPicPr>
          <p:nvPr/>
        </p:nvPicPr>
        <p:blipFill>
          <a:blip r:embed="rId5" cstate="print"/>
          <a:stretch>
            <a:fillRect/>
          </a:stretch>
        </p:blipFill>
        <p:spPr>
          <a:xfrm>
            <a:off x="7293723" y="3469268"/>
            <a:ext cx="4634420" cy="3076825"/>
          </a:xfrm>
          <a:prstGeom prst="rect">
            <a:avLst/>
          </a:prstGeom>
          <a:ln>
            <a:noFill/>
          </a:ln>
          <a:effectLst>
            <a:softEdge rad="112500"/>
          </a:effectLst>
        </p:spPr>
      </p:pic>
    </p:spTree>
    <p:extLst>
      <p:ext uri="{BB962C8B-B14F-4D97-AF65-F5344CB8AC3E}">
        <p14:creationId xmlns:p14="http://schemas.microsoft.com/office/powerpoint/2010/main" val="30454379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45058" name="Picture 2" descr="http://allart.kz/wp-content/uploads/2019/05/snimok-4.pn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52225" name="Rectangle 1"/>
          <p:cNvSpPr>
            <a:spLocks noChangeArrowheads="1"/>
          </p:cNvSpPr>
          <p:nvPr/>
        </p:nvSpPr>
        <p:spPr bwMode="auto">
          <a:xfrm>
            <a:off x="395784" y="-726738"/>
            <a:ext cx="10345004" cy="747897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kumimoji="0" lang="kk-KZ" sz="4800" b="1" i="0" u="none" strike="noStrike" cap="none" normalizeH="0" baseline="0" dirty="0" smtClean="0">
              <a:ln>
                <a:noFill/>
              </a:ln>
              <a:solidFill>
                <a:srgbClr val="002060"/>
              </a:solidFill>
              <a:effectLst/>
              <a:latin typeface="Times New Roman" pitchFamily="18" charset="0"/>
              <a:cs typeface="Times New Roman" pitchFamily="18" charset="0"/>
            </a:endParaRPr>
          </a:p>
          <a:p>
            <a:pPr algn="ctr" fontAlgn="base">
              <a:spcBef>
                <a:spcPct val="0"/>
              </a:spcBef>
              <a:spcAft>
                <a:spcPct val="0"/>
              </a:spcAft>
            </a:pPr>
            <a:endParaRPr lang="kk-KZ" sz="4800" b="1" dirty="0">
              <a:solidFill>
                <a:srgbClr val="002060"/>
              </a:solidFill>
              <a:latin typeface="Times New Roman" pitchFamily="18" charset="0"/>
              <a:cs typeface="Times New Roman" pitchFamily="18" charset="0"/>
            </a:endParaRPr>
          </a:p>
          <a:p>
            <a:pPr algn="ctr" fontAlgn="base">
              <a:spcBef>
                <a:spcPct val="0"/>
              </a:spcBef>
              <a:spcAft>
                <a:spcPct val="0"/>
              </a:spcAft>
            </a:pPr>
            <a:endParaRPr kumimoji="0" lang="kk-KZ" sz="4800" b="1" i="0" u="none" strike="noStrike" cap="none" normalizeH="0" baseline="0" dirty="0" smtClean="0">
              <a:ln>
                <a:noFill/>
              </a:ln>
              <a:solidFill>
                <a:srgbClr val="002060"/>
              </a:solidFill>
              <a:effectLst/>
              <a:latin typeface="Times New Roman" pitchFamily="18" charset="0"/>
              <a:cs typeface="Times New Roman" pitchFamily="18" charset="0"/>
            </a:endParaRPr>
          </a:p>
          <a:p>
            <a:pPr algn="ctr" fontAlgn="base">
              <a:spcBef>
                <a:spcPct val="0"/>
              </a:spcBef>
              <a:spcAft>
                <a:spcPct val="0"/>
              </a:spcAft>
            </a:pPr>
            <a:r>
              <a:rPr kumimoji="0" lang="kk-KZ" sz="4800" b="1" i="0" u="none" strike="noStrike" cap="none" normalizeH="0" baseline="0" dirty="0" smtClean="0">
                <a:ln>
                  <a:noFill/>
                </a:ln>
                <a:solidFill>
                  <a:srgbClr val="002060"/>
                </a:solidFill>
                <a:effectLst/>
                <a:latin typeface="Times New Roman" pitchFamily="18" charset="0"/>
                <a:cs typeface="Times New Roman" pitchFamily="18" charset="0"/>
              </a:rPr>
              <a:t>«Жаман мұғалім ақиқатты өзі айтып береді, ал жақсы мұғалім оқушының өзін</a:t>
            </a:r>
            <a:r>
              <a:rPr kumimoji="0" lang="kk-KZ" sz="4800" b="1" i="0" u="none" strike="noStrike" cap="none" normalizeH="0" dirty="0" smtClean="0">
                <a:ln>
                  <a:noFill/>
                </a:ln>
                <a:solidFill>
                  <a:srgbClr val="002060"/>
                </a:solidFill>
                <a:effectLst/>
                <a:latin typeface="Times New Roman" pitchFamily="18" charset="0"/>
                <a:cs typeface="Times New Roman" pitchFamily="18" charset="0"/>
              </a:rPr>
              <a:t> ізденуге жетелейді, ойға үйретеді</a:t>
            </a:r>
            <a:r>
              <a:rPr kumimoji="0" lang="kk-KZ" sz="4800" b="1" i="0" u="none" strike="noStrike" cap="none" normalizeH="0" baseline="0" dirty="0" smtClean="0">
                <a:ln>
                  <a:noFill/>
                </a:ln>
                <a:solidFill>
                  <a:srgbClr val="002060"/>
                </a:solidFill>
                <a:effectLst/>
                <a:latin typeface="Times New Roman" pitchFamily="18" charset="0"/>
                <a:cs typeface="Times New Roman" pitchFamily="18" charset="0"/>
              </a:rPr>
              <a:t>»</a:t>
            </a:r>
            <a:r>
              <a:rPr lang="kk-KZ" sz="4800" b="1" dirty="0">
                <a:solidFill>
                  <a:srgbClr val="002060"/>
                </a:solidFill>
                <a:latin typeface="Times New Roman" pitchFamily="18" charset="0"/>
                <a:cs typeface="Times New Roman" pitchFamily="18" charset="0"/>
              </a:rPr>
              <a:t> </a:t>
            </a:r>
            <a:endParaRPr lang="kk-KZ" sz="4800" b="1" dirty="0" smtClean="0">
              <a:solidFill>
                <a:srgbClr val="002060"/>
              </a:solidFill>
              <a:latin typeface="Times New Roman" pitchFamily="18" charset="0"/>
              <a:cs typeface="Times New Roman" pitchFamily="18" charset="0"/>
            </a:endParaRPr>
          </a:p>
          <a:p>
            <a:pPr fontAlgn="base">
              <a:spcBef>
                <a:spcPct val="0"/>
              </a:spcBef>
              <a:spcAft>
                <a:spcPct val="0"/>
              </a:spcAft>
            </a:pPr>
            <a:endParaRPr lang="kk-KZ" sz="4800" b="1" dirty="0">
              <a:solidFill>
                <a:srgbClr val="002060"/>
              </a:solidFill>
              <a:latin typeface="Times New Roman" pitchFamily="18" charset="0"/>
              <a:cs typeface="Times New Roman" pitchFamily="18" charset="0"/>
            </a:endParaRPr>
          </a:p>
          <a:p>
            <a:pPr fontAlgn="base">
              <a:spcBef>
                <a:spcPct val="0"/>
              </a:spcBef>
              <a:spcAft>
                <a:spcPct val="0"/>
              </a:spcAft>
            </a:pPr>
            <a:r>
              <a:rPr lang="kk-KZ" sz="4800" b="1" dirty="0" smtClean="0">
                <a:solidFill>
                  <a:srgbClr val="002060"/>
                </a:solidFill>
                <a:latin typeface="Times New Roman" pitchFamily="18" charset="0"/>
                <a:cs typeface="Times New Roman" pitchFamily="18" charset="0"/>
              </a:rPr>
              <a:t>                                  А.Дейстберг</a:t>
            </a:r>
            <a:endParaRPr lang="kk-KZ" sz="4800" b="1" dirty="0">
              <a:solidFill>
                <a:srgbClr val="002060"/>
              </a:solidFill>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48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2830584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r>
              <a:rPr lang="en-US" smtClean="0"/>
              <a:t>(c) www.ZHARAR.com</a:t>
            </a:r>
            <a:endParaRPr lang="ru-RU"/>
          </a:p>
        </p:txBody>
      </p:sp>
      <p:pic>
        <p:nvPicPr>
          <p:cNvPr id="53250" name="Picture 2" descr="https://ds02.infourok.ru/uploads/ex/061b/0001dada-4d4749e5/img15.jpg"/>
          <p:cNvPicPr>
            <a:picLocks noChangeAspect="1" noChangeArrowheads="1"/>
          </p:cNvPicPr>
          <p:nvPr/>
        </p:nvPicPr>
        <p:blipFill>
          <a:blip r:embed="rId2" cstate="print"/>
          <a:srcRect/>
          <a:stretch>
            <a:fillRect/>
          </a:stretch>
        </p:blipFill>
        <p:spPr bwMode="auto">
          <a:xfrm>
            <a:off x="0" y="-1"/>
            <a:ext cx="12192000" cy="6858001"/>
          </a:xfrm>
          <a:prstGeom prst="rect">
            <a:avLst/>
          </a:prstGeom>
          <a:noFill/>
        </p:spPr>
      </p:pic>
      <p:sp>
        <p:nvSpPr>
          <p:cNvPr id="4" name="Табличка 3"/>
          <p:cNvSpPr/>
          <p:nvPr/>
        </p:nvSpPr>
        <p:spPr>
          <a:xfrm>
            <a:off x="1073623" y="3428999"/>
            <a:ext cx="10044753" cy="2644256"/>
          </a:xfrm>
          <a:prstGeom prst="plaque">
            <a:avLst/>
          </a:prstGeom>
          <a:solidFill>
            <a:srgbClr val="00B0F0"/>
          </a:solidFill>
        </p:spPr>
        <p:style>
          <a:lnRef idx="3">
            <a:schemeClr val="lt1"/>
          </a:lnRef>
          <a:fillRef idx="1">
            <a:schemeClr val="accent1"/>
          </a:fillRef>
          <a:effectRef idx="1">
            <a:schemeClr val="accent1"/>
          </a:effectRef>
          <a:fontRef idx="minor">
            <a:schemeClr val="lt1"/>
          </a:fontRef>
        </p:style>
        <p:txBody>
          <a:bodyPr rtlCol="0" anchor="ctr"/>
          <a:lstStyle/>
          <a:p>
            <a:pPr algn="ctr"/>
            <a:r>
              <a:rPr lang="kk-KZ" sz="6600" dirty="0" smtClean="0">
                <a:solidFill>
                  <a:srgbClr val="FF0000"/>
                </a:solidFill>
                <a:latin typeface="Times New Roman" pitchFamily="18" charset="0"/>
                <a:cs typeface="Times New Roman" pitchFamily="18" charset="0"/>
              </a:rPr>
              <a:t>  </a:t>
            </a:r>
            <a:r>
              <a:rPr lang="kk-KZ" sz="7100" b="1" dirty="0" smtClean="0">
                <a:solidFill>
                  <a:srgbClr val="002060"/>
                </a:solidFill>
                <a:latin typeface="Times New Roman" pitchFamily="18" charset="0"/>
                <a:cs typeface="Times New Roman" pitchFamily="18" charset="0"/>
              </a:rPr>
              <a:t>Тыңдағандарыңызға</a:t>
            </a:r>
            <a:r>
              <a:rPr lang="kk-KZ" sz="7100" b="1" dirty="0">
                <a:solidFill>
                  <a:srgbClr val="002060"/>
                </a:solidFill>
                <a:latin typeface="Times New Roman" pitchFamily="18" charset="0"/>
                <a:cs typeface="Times New Roman" pitchFamily="18" charset="0"/>
              </a:rPr>
              <a:t> </a:t>
            </a:r>
            <a:r>
              <a:rPr lang="kk-KZ" sz="7100" b="1" dirty="0" smtClean="0">
                <a:solidFill>
                  <a:srgbClr val="002060"/>
                </a:solidFill>
                <a:latin typeface="Times New Roman" pitchFamily="18" charset="0"/>
                <a:cs typeface="Times New Roman" pitchFamily="18" charset="0"/>
              </a:rPr>
              <a:t>көп рақмет!!!</a:t>
            </a:r>
            <a:endParaRPr lang="ru-RU" sz="71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171</TotalTime>
  <Words>501</Words>
  <Application>Microsoft Office PowerPoint</Application>
  <PresentationFormat>Произвольный</PresentationFormat>
  <Paragraphs>72</Paragraphs>
  <Slides>22</Slides>
  <Notes>1</Notes>
  <HiddenSlides>0</HiddenSlides>
  <MMClips>0</MMClips>
  <ScaleCrop>false</ScaleCrop>
  <HeadingPairs>
    <vt:vector size="4" baseType="variant">
      <vt:variant>
        <vt:lpstr>Тема</vt:lpstr>
      </vt:variant>
      <vt:variant>
        <vt:i4>2</vt:i4>
      </vt:variant>
      <vt:variant>
        <vt:lpstr>Заголовки слайдов</vt:lpstr>
      </vt:variant>
      <vt:variant>
        <vt:i4>22</vt:i4>
      </vt:variant>
    </vt:vector>
  </HeadingPairs>
  <TitlesOfParts>
    <vt:vector size="24" baseType="lpstr">
      <vt:lpstr>1_Техническая</vt:lpstr>
      <vt:lpstr>Трек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Национальные инструменты</dc:title>
  <dc:creator>yznaika.com</dc:creator>
  <cp:keywords>на казахском языке</cp:keywords>
  <cp:lastModifiedBy>Пользователь Windows</cp:lastModifiedBy>
  <cp:revision>29</cp:revision>
  <dcterms:created xsi:type="dcterms:W3CDTF">2015-12-03T16:43:31Z</dcterms:created>
  <dcterms:modified xsi:type="dcterms:W3CDTF">2020-08-15T06:06:28Z</dcterms:modified>
</cp:coreProperties>
</file>