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350367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639931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837405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277533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686405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619755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684463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640025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k-KZ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658085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730904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45280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8ACF4-2739-47CB-BF07-BA881F1176B0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EA69A-DF25-42C4-A715-3C5FA31921F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458122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28185"/>
            <a:ext cx="9610165" cy="60298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6859" y="0"/>
            <a:ext cx="11053482" cy="1311555"/>
          </a:xfrm>
        </p:spPr>
        <p:txBody>
          <a:bodyPr>
            <a:normAutofit fontScale="90000"/>
          </a:bodyPr>
          <a:lstStyle/>
          <a:p>
            <a:r>
              <a:rPr lang="kk-KZ" sz="75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Мәліметтер түрлері С++</a:t>
            </a:r>
            <a:endParaRPr lang="kk-KZ" sz="75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k-KZ" dirty="0"/>
          </a:p>
        </p:txBody>
      </p:sp>
    </p:spTree>
    <p:extLst>
      <p:ext uri="{BB962C8B-B14F-4D97-AF65-F5344CB8AC3E}">
        <p14:creationId xmlns:p14="http://schemas.microsoft.com/office/powerpoint/2010/main" val="2346680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412" y="257550"/>
            <a:ext cx="10515600" cy="1504016"/>
          </a:xfrm>
        </p:spPr>
        <p:txBody>
          <a:bodyPr>
            <a:noAutofit/>
          </a:bodyPr>
          <a:lstStyle/>
          <a:p>
            <a:pPr algn="just"/>
            <a:r>
              <a:rPr lang="ru-RU" sz="2500" dirty="0" err="1" smtClean="0"/>
              <a:t>Кез-келген</a:t>
            </a:r>
            <a:r>
              <a:rPr lang="ru-RU" sz="2500" dirty="0" smtClean="0"/>
              <a:t> </a:t>
            </a:r>
            <a:r>
              <a:rPr lang="ru-RU" sz="2500" dirty="0" err="1" smtClean="0"/>
              <a:t>бағдарлама</a:t>
            </a:r>
            <a:r>
              <a:rPr lang="ru-RU" sz="2500" dirty="0" smtClean="0"/>
              <a:t> </a:t>
            </a:r>
            <a:r>
              <a:rPr lang="ru-RU" sz="2500" dirty="0" err="1" smtClean="0"/>
              <a:t>жұмыс</a:t>
            </a:r>
            <a:r>
              <a:rPr lang="ru-RU" sz="2500" dirty="0" smtClean="0"/>
              <a:t> </a:t>
            </a:r>
            <a:r>
              <a:rPr lang="ru-RU" sz="2500" dirty="0" err="1" smtClean="0"/>
              <a:t>барысында</a:t>
            </a:r>
            <a:r>
              <a:rPr lang="ru-RU" sz="2500" dirty="0" smtClean="0"/>
              <a:t> </a:t>
            </a:r>
            <a:r>
              <a:rPr lang="ru-RU" sz="2500" dirty="0" err="1" smtClean="0"/>
              <a:t>мәліметтермен</a:t>
            </a:r>
            <a:r>
              <a:rPr lang="ru-RU" sz="2500" dirty="0" smtClean="0"/>
              <a:t> </a:t>
            </a:r>
            <a:r>
              <a:rPr lang="ru-RU" sz="2500" dirty="0" err="1" smtClean="0"/>
              <a:t>жұмыс</a:t>
            </a:r>
            <a:r>
              <a:rPr lang="ru-RU" sz="2500" dirty="0" smtClean="0"/>
              <a:t> </a:t>
            </a:r>
            <a:r>
              <a:rPr lang="ru-RU" sz="2500" dirty="0" err="1" smtClean="0"/>
              <a:t>жасайды</a:t>
            </a:r>
            <a:r>
              <a:rPr lang="ru-RU" sz="2500" dirty="0" smtClean="0"/>
              <a:t>. </a:t>
            </a:r>
            <a:r>
              <a:rPr lang="ru-RU" sz="2500" dirty="0" err="1" smtClean="0"/>
              <a:t>Мәліметтерді</a:t>
            </a:r>
            <a:r>
              <a:rPr lang="ru-RU" sz="2500" dirty="0" smtClean="0"/>
              <a:t> </a:t>
            </a:r>
            <a:r>
              <a:rPr lang="ru-RU" sz="2500" dirty="0" err="1" smtClean="0"/>
              <a:t>сақтау</a:t>
            </a:r>
            <a:r>
              <a:rPr lang="ru-RU" sz="2500" dirty="0" smtClean="0"/>
              <a:t> </a:t>
            </a:r>
            <a:r>
              <a:rPr lang="ru-RU" sz="2500" dirty="0" err="1" smtClean="0"/>
              <a:t>және</a:t>
            </a:r>
            <a:r>
              <a:rPr lang="ru-RU" sz="2500" dirty="0" smtClean="0"/>
              <a:t> </a:t>
            </a:r>
            <a:r>
              <a:rPr lang="ru-RU" sz="2500" dirty="0" err="1" smtClean="0"/>
              <a:t>қайта</a:t>
            </a:r>
            <a:r>
              <a:rPr lang="ru-RU" sz="2500" dirty="0" smtClean="0"/>
              <a:t> </a:t>
            </a:r>
            <a:r>
              <a:rPr lang="ru-RU" sz="2500" dirty="0" err="1" smtClean="0"/>
              <a:t>істеу</a:t>
            </a:r>
            <a:r>
              <a:rPr lang="ru-RU" sz="2500" dirty="0" smtClean="0"/>
              <a:t> </a:t>
            </a:r>
            <a:r>
              <a:rPr lang="ru-RU" sz="2500" dirty="0" err="1" smtClean="0"/>
              <a:t>олардың</a:t>
            </a:r>
            <a:r>
              <a:rPr lang="ru-RU" sz="2500" dirty="0" smtClean="0"/>
              <a:t> </a:t>
            </a:r>
            <a:r>
              <a:rPr lang="ru-RU" sz="2500" dirty="0" err="1" smtClean="0"/>
              <a:t>түрлеріне</a:t>
            </a:r>
            <a:r>
              <a:rPr lang="ru-RU" sz="2500" dirty="0" smtClean="0"/>
              <a:t> </a:t>
            </a:r>
            <a:r>
              <a:rPr lang="ru-RU" sz="2500" dirty="0" err="1" smtClean="0"/>
              <a:t>байланысты</a:t>
            </a:r>
            <a:r>
              <a:rPr lang="ru-RU" sz="2500" dirty="0" smtClean="0"/>
              <a:t>. </a:t>
            </a:r>
            <a:r>
              <a:rPr lang="ru-RU" sz="2500" dirty="0" err="1" smtClean="0"/>
              <a:t>Әрбір</a:t>
            </a:r>
            <a:r>
              <a:rPr lang="ru-RU" sz="2500" dirty="0" smtClean="0"/>
              <a:t> </a:t>
            </a:r>
            <a:r>
              <a:rPr lang="ru-RU" sz="2500" dirty="0" err="1" smtClean="0"/>
              <a:t>тұрақты</a:t>
            </a:r>
            <a:r>
              <a:rPr lang="ru-RU" sz="2500" dirty="0" smtClean="0"/>
              <a:t>, </a:t>
            </a:r>
            <a:r>
              <a:rPr lang="ru-RU" sz="2500" dirty="0" err="1" smtClean="0"/>
              <a:t>айнымалы</a:t>
            </a:r>
            <a:r>
              <a:rPr lang="ru-RU" sz="2500" dirty="0" smtClean="0"/>
              <a:t>,  функция </a:t>
            </a:r>
            <a:r>
              <a:rPr lang="ru-RU" sz="2500" dirty="0" err="1" smtClean="0"/>
              <a:t>немесе</a:t>
            </a:r>
            <a:r>
              <a:rPr lang="ru-RU" sz="2500" dirty="0" smtClean="0"/>
              <a:t> </a:t>
            </a:r>
            <a:r>
              <a:rPr lang="ru-RU" sz="2500" dirty="0" err="1" smtClean="0"/>
              <a:t>өрнекті</a:t>
            </a:r>
            <a:r>
              <a:rPr lang="ru-RU" sz="2500" dirty="0" smtClean="0"/>
              <a:t> </a:t>
            </a:r>
            <a:r>
              <a:rPr lang="ru-RU" sz="2500" dirty="0" err="1" smtClean="0"/>
              <a:t>есептеудің</a:t>
            </a:r>
            <a:r>
              <a:rPr lang="ru-RU" sz="2500" dirty="0" smtClean="0"/>
              <a:t> </a:t>
            </a:r>
            <a:r>
              <a:rPr lang="ru-RU" sz="2500" dirty="0" err="1" smtClean="0"/>
              <a:t>нәтижесі</a:t>
            </a:r>
            <a:r>
              <a:rPr lang="ru-RU" sz="2500" dirty="0" smtClean="0"/>
              <a:t> </a:t>
            </a:r>
            <a:r>
              <a:rPr lang="ru-RU" sz="2500" dirty="0" err="1" smtClean="0"/>
              <a:t>белгіленген</a:t>
            </a:r>
            <a:r>
              <a:rPr lang="ru-RU" sz="2500" dirty="0" smtClean="0"/>
              <a:t> </a:t>
            </a:r>
            <a:r>
              <a:rPr lang="ru-RU" sz="2500" dirty="0" err="1" smtClean="0"/>
              <a:t>бір</a:t>
            </a:r>
            <a:r>
              <a:rPr lang="ru-RU" sz="2500" dirty="0" smtClean="0"/>
              <a:t> </a:t>
            </a:r>
            <a:r>
              <a:rPr lang="ru-RU" sz="2500" dirty="0" err="1" smtClean="0"/>
              <a:t>түрге</a:t>
            </a:r>
            <a:r>
              <a:rPr lang="ru-RU" sz="2500" dirty="0" smtClean="0"/>
              <a:t> </a:t>
            </a:r>
            <a:r>
              <a:rPr lang="ru-RU" sz="2500" dirty="0" err="1" smtClean="0"/>
              <a:t>ие</a:t>
            </a:r>
            <a:r>
              <a:rPr lang="ru-RU" sz="2500" dirty="0" smtClean="0"/>
              <a:t> </a:t>
            </a:r>
            <a:r>
              <a:rPr lang="ru-RU" sz="2500" dirty="0" err="1" smtClean="0"/>
              <a:t>болуы</a:t>
            </a:r>
            <a:r>
              <a:rPr lang="ru-RU" sz="2500" dirty="0" smtClean="0"/>
              <a:t> </a:t>
            </a:r>
            <a:r>
              <a:rPr lang="ru-RU" sz="2500" dirty="0" err="1" smtClean="0"/>
              <a:t>керек</a:t>
            </a:r>
            <a:r>
              <a:rPr lang="ru-RU" sz="2500" dirty="0" smtClean="0"/>
              <a:t>. </a:t>
            </a:r>
            <a:endParaRPr lang="kk-KZ" sz="25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84412" y="2090826"/>
            <a:ext cx="10515600" cy="21987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5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Мәлімет</a:t>
            </a:r>
            <a:r>
              <a:rPr lang="ru-RU" sz="2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5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түрлері</a:t>
            </a:r>
            <a:r>
              <a:rPr lang="ru-RU" sz="2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5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мыналарды</a:t>
            </a:r>
            <a:r>
              <a:rPr lang="ru-RU" sz="2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5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анықтайды</a:t>
            </a:r>
            <a:r>
              <a:rPr lang="ru-RU" sz="2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lvl="0" indent="-457200" fontAlgn="base">
              <a:buFontTx/>
              <a:buChar char="-"/>
            </a:pPr>
            <a:r>
              <a:rPr lang="ru-RU" sz="2800" dirty="0" err="1" smtClean="0"/>
              <a:t>мәліметтердің</a:t>
            </a:r>
            <a:r>
              <a:rPr lang="ru-RU" sz="2800" dirty="0" smtClean="0"/>
              <a:t> компьютер </a:t>
            </a:r>
            <a:r>
              <a:rPr lang="ru-RU" sz="2800" dirty="0" err="1" smtClean="0"/>
              <a:t>жадында</a:t>
            </a:r>
            <a:r>
              <a:rPr lang="ru-RU" sz="2800" dirty="0" smtClean="0"/>
              <a:t> </a:t>
            </a:r>
            <a:r>
              <a:rPr lang="ru-RU" sz="2800" dirty="0" err="1" smtClean="0"/>
              <a:t>қалыптасуы</a:t>
            </a:r>
            <a:r>
              <a:rPr lang="ru-RU" sz="2800" dirty="0" smtClean="0"/>
              <a:t>;</a:t>
            </a:r>
          </a:p>
          <a:p>
            <a:pPr marL="457200" lvl="0" indent="-457200" fontAlgn="base">
              <a:buFontTx/>
              <a:buChar char="-"/>
            </a:pPr>
            <a:r>
              <a:rPr lang="ru-RU" sz="2800" dirty="0" err="1" smtClean="0"/>
              <a:t>берілген</a:t>
            </a:r>
            <a:r>
              <a:rPr lang="ru-RU" sz="2800" dirty="0" smtClean="0"/>
              <a:t> </a:t>
            </a:r>
            <a:r>
              <a:rPr lang="ru-RU" sz="2800" dirty="0" err="1" smtClean="0"/>
              <a:t>түрдің</a:t>
            </a:r>
            <a:r>
              <a:rPr lang="ru-RU" sz="2800" dirty="0" smtClean="0"/>
              <a:t> </a:t>
            </a:r>
            <a:r>
              <a:rPr lang="ru-RU" sz="2800" dirty="0" err="1" smtClean="0"/>
              <a:t>қандай</a:t>
            </a:r>
            <a:r>
              <a:rPr lang="ru-RU" sz="2800" dirty="0" smtClean="0"/>
              <a:t> </a:t>
            </a:r>
            <a:r>
              <a:rPr lang="ru-RU" sz="2800" dirty="0" err="1" smtClean="0"/>
              <a:t>мәндерді</a:t>
            </a:r>
            <a:r>
              <a:rPr lang="ru-RU" sz="2800" dirty="0" smtClean="0"/>
              <a:t> </a:t>
            </a:r>
            <a:r>
              <a:rPr lang="ru-RU" sz="2800" dirty="0" err="1" smtClean="0"/>
              <a:t>қабылдайтынын</a:t>
            </a:r>
            <a:r>
              <a:rPr lang="ru-RU" sz="2800" dirty="0" smtClean="0"/>
              <a:t>;</a:t>
            </a:r>
          </a:p>
          <a:p>
            <a:pPr marL="457200" lvl="0" indent="-457200" fontAlgn="base">
              <a:buFontTx/>
              <a:buChar char="-"/>
            </a:pPr>
            <a:r>
              <a:rPr lang="ru-RU" sz="2800" dirty="0" err="1" smtClean="0"/>
              <a:t>бұл</a:t>
            </a:r>
            <a:r>
              <a:rPr lang="ru-RU" sz="2800" dirty="0" smtClean="0"/>
              <a:t> </a:t>
            </a:r>
            <a:r>
              <a:rPr lang="ru-RU" sz="2800" dirty="0" err="1" smtClean="0"/>
              <a:t>түрдегі</a:t>
            </a:r>
            <a:r>
              <a:rPr lang="ru-RU" sz="2800" dirty="0" smtClean="0"/>
              <a:t> </a:t>
            </a:r>
            <a:r>
              <a:rPr lang="ru-RU" sz="2800" dirty="0" err="1" smtClean="0"/>
              <a:t>шамамен</a:t>
            </a:r>
            <a:r>
              <a:rPr lang="ru-RU" sz="2800" dirty="0" smtClean="0"/>
              <a:t> </a:t>
            </a:r>
            <a:r>
              <a:rPr lang="ru-RU" sz="2800" dirty="0" err="1" smtClean="0"/>
              <a:t>қандай</a:t>
            </a:r>
            <a:r>
              <a:rPr lang="ru-RU" sz="2800" dirty="0" smtClean="0"/>
              <a:t> </a:t>
            </a:r>
            <a:r>
              <a:rPr lang="ru-RU" sz="2800" dirty="0" err="1" smtClean="0"/>
              <a:t>амалдарды</a:t>
            </a:r>
            <a:r>
              <a:rPr lang="ru-RU" sz="2800" dirty="0" smtClean="0"/>
              <a:t> </a:t>
            </a:r>
            <a:r>
              <a:rPr lang="ru-RU" sz="2800" dirty="0" err="1" smtClean="0"/>
              <a:t>және</a:t>
            </a:r>
            <a:r>
              <a:rPr lang="ru-RU" sz="2800" dirty="0" smtClean="0"/>
              <a:t> </a:t>
            </a:r>
            <a:r>
              <a:rPr lang="ru-RU" sz="2800" dirty="0" err="1" smtClean="0"/>
              <a:t>функцияларды</a:t>
            </a:r>
            <a:r>
              <a:rPr lang="ru-RU" sz="2800" dirty="0" smtClean="0"/>
              <a:t> </a:t>
            </a:r>
            <a:r>
              <a:rPr lang="ru-RU" sz="2800" dirty="0" err="1" smtClean="0"/>
              <a:t>орындауға</a:t>
            </a:r>
            <a:r>
              <a:rPr lang="ru-RU" sz="2800" dirty="0" smtClean="0"/>
              <a:t> </a:t>
            </a:r>
            <a:r>
              <a:rPr lang="ru-RU" sz="2800" dirty="0" err="1" smtClean="0"/>
              <a:t>болатындығын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29550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4753" y="136526"/>
            <a:ext cx="10515600" cy="737534"/>
          </a:xfrm>
        </p:spPr>
        <p:txBody>
          <a:bodyPr>
            <a:noAutofit/>
          </a:bodyPr>
          <a:lstStyle/>
          <a:p>
            <a:pPr algn="ctr"/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Негізгі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мәлімет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түрлері</a:t>
            </a:r>
            <a:endParaRPr lang="kk-KZ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1613965"/>
              </p:ext>
            </p:extLst>
          </p:nvPr>
        </p:nvGraphicFramePr>
        <p:xfrm>
          <a:off x="824753" y="978460"/>
          <a:ext cx="10515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3505200"/>
                <a:gridCol w="3505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C++ </a:t>
                      </a:r>
                      <a:r>
                        <a:rPr lang="kk-KZ" dirty="0" smtClean="0"/>
                        <a:t>тілінде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Мәлімет түрлері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Pascal </a:t>
                      </a:r>
                      <a:r>
                        <a:rPr lang="kk-KZ" dirty="0" smtClean="0"/>
                        <a:t>тілінде</a:t>
                      </a:r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int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Бүтін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integer</a:t>
                      </a:r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char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Символдық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char</a:t>
                      </a:r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wchar_t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Кеңейтілген символдық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bool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Логикалық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boolean</a:t>
                      </a:r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float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Нақты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Real</a:t>
                      </a:r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double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Екі еселенген нақты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double</a:t>
                      </a:r>
                      <a:endParaRPr lang="kk-K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824753" y="3959967"/>
            <a:ext cx="10515600" cy="21987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lnSpc>
                <a:spcPct val="120000"/>
              </a:lnSpc>
            </a:pPr>
            <a:r>
              <a:rPr lang="kk-KZ" sz="2800" dirty="0" smtClean="0"/>
              <a:t>Стандартты түрлердің қалыптасуын және мәндер диапазонын анықтауда түрдің төрт спецификаторы қолданылады</a:t>
            </a:r>
            <a:r>
              <a:rPr lang="ru-RU" sz="2800" dirty="0" smtClean="0"/>
              <a:t>:</a:t>
            </a:r>
            <a:endParaRPr lang="ru-RU" sz="2800" dirty="0"/>
          </a:p>
          <a:p>
            <a:pPr lvl="0" fontAlgn="base">
              <a:lnSpc>
                <a:spcPct val="120000"/>
              </a:lnSpc>
            </a:pPr>
            <a:r>
              <a:rPr lang="ru-RU" sz="2800" b="1" dirty="0" err="1"/>
              <a:t>short</a:t>
            </a:r>
            <a:r>
              <a:rPr lang="ru-RU" sz="2800" dirty="0"/>
              <a:t> </a:t>
            </a:r>
            <a:r>
              <a:rPr lang="ru-RU" sz="2800" dirty="0" smtClean="0"/>
              <a:t>(</a:t>
            </a:r>
            <a:r>
              <a:rPr lang="ru-RU" sz="2800" dirty="0" err="1" smtClean="0"/>
              <a:t>қысқа</a:t>
            </a:r>
            <a:r>
              <a:rPr lang="ru-RU" sz="2800" dirty="0" smtClean="0"/>
              <a:t>);</a:t>
            </a:r>
            <a:endParaRPr lang="ru-RU" sz="2800" dirty="0"/>
          </a:p>
          <a:p>
            <a:pPr lvl="0" fontAlgn="base">
              <a:lnSpc>
                <a:spcPct val="120000"/>
              </a:lnSpc>
            </a:pPr>
            <a:r>
              <a:rPr lang="ru-RU" sz="2800" b="1" dirty="0" err="1"/>
              <a:t>long</a:t>
            </a:r>
            <a:r>
              <a:rPr lang="ru-RU" sz="2800" dirty="0"/>
              <a:t> </a:t>
            </a:r>
            <a:r>
              <a:rPr lang="ru-RU" sz="2800" dirty="0" smtClean="0"/>
              <a:t>(</a:t>
            </a:r>
            <a:r>
              <a:rPr lang="ru-RU" sz="2800" dirty="0" err="1" smtClean="0"/>
              <a:t>ұзын</a:t>
            </a:r>
            <a:r>
              <a:rPr lang="ru-RU" sz="2800" dirty="0" smtClean="0"/>
              <a:t>);</a:t>
            </a:r>
            <a:endParaRPr lang="ru-RU" sz="2800" dirty="0"/>
          </a:p>
          <a:p>
            <a:pPr lvl="0" fontAlgn="base">
              <a:lnSpc>
                <a:spcPct val="120000"/>
              </a:lnSpc>
            </a:pPr>
            <a:r>
              <a:rPr lang="ru-RU" sz="2800" b="1" dirty="0" err="1"/>
              <a:t>signed</a:t>
            </a:r>
            <a:r>
              <a:rPr lang="ru-RU" sz="2800" dirty="0"/>
              <a:t> </a:t>
            </a:r>
            <a:r>
              <a:rPr lang="ru-RU" sz="2800" dirty="0" smtClean="0"/>
              <a:t>(</a:t>
            </a:r>
            <a:r>
              <a:rPr lang="ru-RU" sz="2800" dirty="0" err="1" smtClean="0"/>
              <a:t>белгілі</a:t>
            </a:r>
            <a:r>
              <a:rPr lang="ru-RU" sz="2800" dirty="0" smtClean="0"/>
              <a:t>);</a:t>
            </a:r>
            <a:endParaRPr lang="ru-RU" sz="2800" dirty="0"/>
          </a:p>
          <a:p>
            <a:pPr lvl="0" fontAlgn="base">
              <a:lnSpc>
                <a:spcPct val="120000"/>
              </a:lnSpc>
            </a:pPr>
            <a:r>
              <a:rPr lang="ru-RU" sz="2800" b="1" dirty="0" err="1"/>
              <a:t>unsigned</a:t>
            </a:r>
            <a:r>
              <a:rPr lang="ru-RU" sz="2800" b="1" dirty="0"/>
              <a:t> </a:t>
            </a:r>
            <a:r>
              <a:rPr lang="ru-RU" sz="2800" dirty="0" smtClean="0"/>
              <a:t>(</a:t>
            </a:r>
            <a:r>
              <a:rPr lang="ru-RU" sz="2800" dirty="0" err="1" smtClean="0"/>
              <a:t>белгісіз</a:t>
            </a:r>
            <a:r>
              <a:rPr lang="ru-RU" sz="2800" dirty="0" smtClean="0"/>
              <a:t>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78510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4753" y="0"/>
            <a:ext cx="10515600" cy="8316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Түрлердің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көлемі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және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диапазоны</a:t>
            </a:r>
            <a:endParaRPr lang="kk-KZ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974319"/>
              </p:ext>
            </p:extLst>
          </p:nvPr>
        </p:nvGraphicFramePr>
        <p:xfrm>
          <a:off x="824753" y="831663"/>
          <a:ext cx="10515600" cy="52103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83976"/>
                <a:gridCol w="847165"/>
                <a:gridCol w="2393577"/>
                <a:gridCol w="5490882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Тип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Размер (байт)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Диапазон значений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Замечания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bool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true</a:t>
                      </a:r>
                      <a:r>
                        <a:rPr lang="ru-RU" sz="1600" dirty="0">
                          <a:effectLst/>
                        </a:rPr>
                        <a:t>, </a:t>
                      </a:r>
                      <a:r>
                        <a:rPr lang="ru-RU" sz="1600" dirty="0" err="1">
                          <a:effectLst/>
                        </a:rPr>
                        <a:t>false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07000"/>
                        </a:lnSpc>
                        <a:spcAft>
                          <a:spcPts val="840"/>
                        </a:spcAft>
                      </a:pPr>
                      <a:r>
                        <a:rPr lang="ru-RU" sz="1600" dirty="0">
                          <a:effectLst/>
                        </a:rPr>
                        <a:t>Внутренняя форма представления значения </a:t>
                      </a:r>
                      <a:r>
                        <a:rPr lang="ru-RU" sz="1600" dirty="0" err="1">
                          <a:effectLst/>
                        </a:rPr>
                        <a:t>false</a:t>
                      </a:r>
                      <a:r>
                        <a:rPr lang="ru-RU" sz="1600" dirty="0">
                          <a:effectLst/>
                        </a:rPr>
                        <a:t> - 0. Любое другое значение интерпретируется как </a:t>
                      </a:r>
                      <a:r>
                        <a:rPr lang="ru-RU" sz="1600" dirty="0" err="1">
                          <a:effectLst/>
                        </a:rPr>
                        <a:t>true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signed char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-128 ... 127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rowSpan="2">
                  <a:txBody>
                    <a:bodyPr/>
                    <a:lstStyle/>
                    <a:p>
                      <a:pPr algn="just" fontAlgn="base">
                        <a:lnSpc>
                          <a:spcPct val="107000"/>
                        </a:lnSpc>
                        <a:spcAft>
                          <a:spcPts val="840"/>
                        </a:spcAft>
                      </a:pPr>
                      <a:r>
                        <a:rPr lang="ru-RU" sz="1600" dirty="0">
                          <a:effectLst/>
                        </a:rPr>
                        <a:t>Используются для хранения 8-разрядных ASCII-символов либо любых других 8-разрядных значений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unsigned char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0 ... 255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signed short int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-32768 ... 32767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rowSpan="4">
                  <a:txBody>
                    <a:bodyPr/>
                    <a:lstStyle/>
                    <a:p>
                      <a:pPr algn="just" fontAlgn="base">
                        <a:lnSpc>
                          <a:spcPct val="107000"/>
                        </a:lnSpc>
                        <a:spcAft>
                          <a:spcPts val="840"/>
                        </a:spcAft>
                      </a:pPr>
                      <a:r>
                        <a:rPr lang="ru-RU" sz="1600">
                          <a:effectLst/>
                        </a:rPr>
                        <a:t>Спецификатор signed указывает рассматривать старший бит числа как знаковый (0 - положительное число, 1 - отрицательное). По умолчанию целочисленные типы считаются знаковыми (спецификатор signed можно опускать). При использовании спецификатора unsigned старший разряд рассматривается как часть кода числа, поэтому представляются только положительные числа.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unsigned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short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int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0 ... 65535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signed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long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int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-2 147 483 648 ...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>
                          <a:effectLst/>
                        </a:rPr>
                        <a:t>2 147 483 647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unsigned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long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int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0 ... 4 294 967 295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float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3.4e-38 ... 3.4e+38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rowSpan="3">
                  <a:txBody>
                    <a:bodyPr/>
                    <a:lstStyle/>
                    <a:p>
                      <a:pPr algn="just" fontAlgn="base">
                        <a:lnSpc>
                          <a:spcPct val="107000"/>
                        </a:lnSpc>
                        <a:spcAft>
                          <a:spcPts val="840"/>
                        </a:spcAft>
                      </a:pPr>
                      <a:r>
                        <a:rPr lang="ru-RU" sz="1600" dirty="0">
                          <a:effectLst/>
                        </a:rPr>
                        <a:t>Типы данных с плавающей точкой. Эти типы хранятся в памяти компьютера иначе, чем целочисленные: представление вещественного числа состоит из двух частей — мантиссы и порядка. Константы с плавающей точкой имеют по умолчанию тип </a:t>
                      </a:r>
                      <a:r>
                        <a:rPr lang="ru-RU" sz="1600" dirty="0" err="1">
                          <a:effectLst/>
                        </a:rPr>
                        <a:t>double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double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1.7e-308 ... 1.7e+308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long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double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3.4e-4932 ... 3.4e+4932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3808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kk-KZ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0986942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301</Words>
  <Application>Microsoft Office PowerPoint</Application>
  <PresentationFormat>Широкоэкранный</PresentationFormat>
  <Paragraphs>71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Мәліметтер түрлері С++</vt:lpstr>
      <vt:lpstr>Кез-келген бағдарлама жұмыс барысында мәліметтермен жұмыс жасайды. Мәліметтерді сақтау және қайта істеу олардың түрлеріне байланысты. Әрбір тұрақты, айнымалы,  функция немесе өрнекті есептеудің нәтижесі белгіленген бір түрге ие болуы керек. </vt:lpstr>
      <vt:lpstr>Негізгі мәлімет түрлері</vt:lpstr>
      <vt:lpstr>Түрлердің көлемі және диапазоны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Мәліметтер түрлері С++</dc:title>
  <dc:creator>Ауданов_МК</dc:creator>
  <cp:lastModifiedBy>Ауданов_МК</cp:lastModifiedBy>
  <cp:revision>6</cp:revision>
  <dcterms:created xsi:type="dcterms:W3CDTF">2019-05-05T08:56:14Z</dcterms:created>
  <dcterms:modified xsi:type="dcterms:W3CDTF">2019-05-05T10:26:32Z</dcterms:modified>
</cp:coreProperties>
</file>