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66" r:id="rId3"/>
    <p:sldId id="256" r:id="rId4"/>
    <p:sldId id="258" r:id="rId5"/>
    <p:sldId id="259" r:id="rId6"/>
    <p:sldId id="260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3211D-F1B1-4431-98E0-CB2A819A11B3}" type="datetimeFigureOut">
              <a:rPr lang="ru-RU" smtClean="0"/>
              <a:t>12.08.2020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5915B7D7-AF66-48EB-897B-389893EE32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847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3211D-F1B1-4431-98E0-CB2A819A11B3}" type="datetimeFigureOut">
              <a:rPr lang="ru-RU" smtClean="0"/>
              <a:t>12.08.2020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B7D7-AF66-48EB-897B-389893EE32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872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3211D-F1B1-4431-98E0-CB2A819A11B3}" type="datetimeFigureOut">
              <a:rPr lang="ru-RU" smtClean="0"/>
              <a:t>12.08.2020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5915B7D7-AF66-48EB-897B-389893EE32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9337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3211D-F1B1-4431-98E0-CB2A819A11B3}" type="datetimeFigureOut">
              <a:rPr lang="ru-RU" smtClean="0"/>
              <a:t>12.08.2020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5915B7D7-AF66-48EB-897B-389893EE32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1153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3211D-F1B1-4431-98E0-CB2A819A11B3}" type="datetimeFigureOut">
              <a:rPr lang="ru-RU" smtClean="0"/>
              <a:t>12.08.2020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5915B7D7-AF66-48EB-897B-389893EE32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09146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3211D-F1B1-4431-98E0-CB2A819A11B3}" type="datetimeFigureOut">
              <a:rPr lang="ru-RU" smtClean="0"/>
              <a:t>12.08.2020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B7D7-AF66-48EB-897B-389893EE32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23975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3211D-F1B1-4431-98E0-CB2A819A11B3}" type="datetimeFigureOut">
              <a:rPr lang="ru-RU" smtClean="0"/>
              <a:t>12.08.2020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B7D7-AF66-48EB-897B-389893EE32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40209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3211D-F1B1-4431-98E0-CB2A819A11B3}" type="datetimeFigureOut">
              <a:rPr lang="ru-RU" smtClean="0"/>
              <a:t>12.08.2020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B7D7-AF66-48EB-897B-389893EE32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55512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3211D-F1B1-4431-98E0-CB2A819A11B3}" type="datetimeFigureOut">
              <a:rPr lang="ru-RU" smtClean="0"/>
              <a:t>12.08.2020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915B7D7-AF66-48EB-897B-389893EE32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6101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3211D-F1B1-4431-98E0-CB2A819A11B3}" type="datetimeFigureOut">
              <a:rPr lang="ru-RU" smtClean="0"/>
              <a:t>12.08.2020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5915B7D7-AF66-48EB-897B-389893EE32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80172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3211D-F1B1-4431-98E0-CB2A819A11B3}" type="datetimeFigureOut">
              <a:rPr lang="ru-RU" smtClean="0"/>
              <a:t>12.08.2020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5915B7D7-AF66-48EB-897B-389893EE3239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104905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3211D-F1B1-4431-98E0-CB2A819A11B3}" type="datetimeFigureOut">
              <a:rPr lang="ru-RU" smtClean="0"/>
              <a:t>12.08.2020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915B7D7-AF66-48EB-897B-389893EE32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62873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3211D-F1B1-4431-98E0-CB2A819A11B3}" type="datetimeFigureOut">
              <a:rPr lang="ru-RU" smtClean="0"/>
              <a:t>12.08.2020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915B7D7-AF66-48EB-897B-389893EE3239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665011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3211D-F1B1-4431-98E0-CB2A819A11B3}" type="datetimeFigureOut">
              <a:rPr lang="ru-RU" smtClean="0"/>
              <a:t>12.08.2020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915B7D7-AF66-48EB-897B-389893EE32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09592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3211D-F1B1-4431-98E0-CB2A819A11B3}" type="datetimeFigureOut">
              <a:rPr lang="ru-RU" smtClean="0"/>
              <a:t>12.08.2020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B7D7-AF66-48EB-897B-389893EE32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41716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3211D-F1B1-4431-98E0-CB2A819A11B3}" type="datetimeFigureOut">
              <a:rPr lang="ru-RU" smtClean="0"/>
              <a:t>12.08.2020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B7D7-AF66-48EB-897B-389893EE32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15612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63211D-F1B1-4431-98E0-CB2A819A11B3}" type="datetimeFigureOut">
              <a:rPr lang="ru-RU" smtClean="0"/>
              <a:t>12.08.2020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5915B7D7-AF66-48EB-897B-389893EE32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74051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marinakurvits.com/kak_organizovat_distancionnoe_obuchenie/#Opredelite_kakie_cifrovye_servisy_budete_ispolzovat" TargetMode="External"/><Relationship Id="rId13" Type="http://schemas.openxmlformats.org/officeDocument/2006/relationships/hyperlink" Target="http://marinakurvits.com/kak_organizovat_distancionnoe_obuchenie/#Obratnaa_svaz" TargetMode="External"/><Relationship Id="rId3" Type="http://schemas.openxmlformats.org/officeDocument/2006/relationships/hyperlink" Target="http://marinakurvits.com/kak_organizovat_distancionnoe_obuchenie/#Splanirujte_rabotu" TargetMode="External"/><Relationship Id="rId7" Type="http://schemas.openxmlformats.org/officeDocument/2006/relationships/hyperlink" Target="http://marinakurvits.com/kak_organizovat_distancionnoe_obuchenie/#Starajtes_izbezat_etih_osibok" TargetMode="External"/><Relationship Id="rId12" Type="http://schemas.openxmlformats.org/officeDocument/2006/relationships/hyperlink" Target="http://marinakurvits.com/kak_organizovat_distancionnoe_obuchenie/#Monitoring" TargetMode="External"/><Relationship Id="rId2" Type="http://schemas.openxmlformats.org/officeDocument/2006/relationships/hyperlink" Target="http://marinakurvits.com/kak_organizovat_distancionnoe_obuchenie/#Opredelite_kak_budete_provodit_distancionnoe_obuceni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marinakurvits.com/kak_organizovat_distancionnoe_obuchenie/#Uctite_vyzovy_s_kotorymi_mozem_stolknutsa" TargetMode="External"/><Relationship Id="rId11" Type="http://schemas.openxmlformats.org/officeDocument/2006/relationships/hyperlink" Target="http://marinakurvits.com/kak_organizovat_distancionnoe_obuchenie/#Testy_dla_samoproverki" TargetMode="External"/><Relationship Id="rId5" Type="http://schemas.openxmlformats.org/officeDocument/2006/relationships/hyperlink" Target="http://marinakurvits.com/kak_organizovat_distancionnoe_obuchenie/#Nacnite_sozdavat_ucebnye_materialy" TargetMode="External"/><Relationship Id="rId10" Type="http://schemas.openxmlformats.org/officeDocument/2006/relationships/hyperlink" Target="http://marinakurvits.com/kak_organizovat_distancionnoe_obuchenie/#Peredaca_ucebnogo_soderzania" TargetMode="External"/><Relationship Id="rId4" Type="http://schemas.openxmlformats.org/officeDocument/2006/relationships/hyperlink" Target="http://marinakurvits.com/kak_organizovat_distancionnoe_obuchenie/#Opredelite_kak_budete_svazyvatsa_s_ucenikami" TargetMode="External"/><Relationship Id="rId9" Type="http://schemas.openxmlformats.org/officeDocument/2006/relationships/hyperlink" Target="http://marinakurvits.com/kak_organizovat_distancionnoe_obuchenie/#Onlajn-vstreci_s_ucenikami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ubbu.com/" TargetMode="External"/><Relationship Id="rId2" Type="http://schemas.openxmlformats.org/officeDocument/2006/relationships/hyperlink" Target="https://learningapps.org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quizizz.com/" TargetMode="External"/><Relationship Id="rId4" Type="http://schemas.openxmlformats.org/officeDocument/2006/relationships/hyperlink" Target="https://quizle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BE951C5-C3B3-4554-9E72-7A0619EA16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3602038"/>
          </a:xfrm>
        </p:spPr>
        <p:txBody>
          <a:bodyPr>
            <a:normAutofit fontScale="90000"/>
          </a:bodyPr>
          <a:lstStyle/>
          <a:p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r>
              <a:rPr lang="ru-RU" sz="4900" i="1" dirty="0">
                <a:solidFill>
                  <a:srgbClr val="002060"/>
                </a:solidFill>
                <a:latin typeface="+mn-lt"/>
              </a:rPr>
              <a:t>Тема: Виды образовательных ресурсов при обучении русскому языку  и литературе</a:t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6A886E0-9357-4864-AFB6-95EE4C3D0B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2714356"/>
          </a:xfrm>
        </p:spPr>
        <p:txBody>
          <a:bodyPr>
            <a:normAutofit/>
          </a:bodyPr>
          <a:lstStyle/>
          <a:p>
            <a:r>
              <a:rPr lang="ru-RU" sz="2800" i="1" dirty="0">
                <a:solidFill>
                  <a:srgbClr val="002060"/>
                </a:solidFill>
              </a:rPr>
              <a:t>Доклад подготовила: учитель русского языка и литературы</a:t>
            </a:r>
            <a:br>
              <a:rPr lang="ru-RU" sz="2800" i="1" dirty="0">
                <a:solidFill>
                  <a:srgbClr val="002060"/>
                </a:solidFill>
              </a:rPr>
            </a:br>
            <a:r>
              <a:rPr lang="ru-RU" sz="2800" i="1" dirty="0">
                <a:solidFill>
                  <a:srgbClr val="002060"/>
                </a:solidFill>
              </a:rPr>
              <a:t>  </a:t>
            </a:r>
            <a:r>
              <a:rPr lang="ru-RU" sz="2800" i="1" dirty="0" err="1">
                <a:solidFill>
                  <a:srgbClr val="002060"/>
                </a:solidFill>
              </a:rPr>
              <a:t>Мурзабекова</a:t>
            </a:r>
            <a:r>
              <a:rPr lang="ru-RU" sz="2800" i="1" dirty="0">
                <a:solidFill>
                  <a:srgbClr val="002060"/>
                </a:solidFill>
              </a:rPr>
              <a:t> А.Б. </a:t>
            </a:r>
          </a:p>
          <a:p>
            <a:r>
              <a:rPr lang="ru-RU" sz="2800" i="1" dirty="0">
                <a:solidFill>
                  <a:srgbClr val="002060"/>
                </a:solidFill>
              </a:rPr>
              <a:t>Областная школа-интернат для одаренных детей с углубленным изучением различных предметов</a:t>
            </a:r>
          </a:p>
        </p:txBody>
      </p:sp>
    </p:spTree>
    <p:extLst>
      <p:ext uri="{BB962C8B-B14F-4D97-AF65-F5344CB8AC3E}">
        <p14:creationId xmlns:p14="http://schemas.microsoft.com/office/powerpoint/2010/main" val="412510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5DA20E-06DC-4B4E-8760-B2149B33D2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      </a:t>
            </a:r>
            <a:r>
              <a:rPr lang="ru-RU" b="1" i="1" dirty="0">
                <a:solidFill>
                  <a:srgbClr val="002060"/>
                </a:solidFill>
              </a:rPr>
              <a:t>Содержание доклада:</a:t>
            </a:r>
            <a:br>
              <a:rPr lang="ru-RU" i="1" dirty="0">
                <a:solidFill>
                  <a:srgbClr val="002060"/>
                </a:solidFill>
              </a:rPr>
            </a:br>
            <a:endParaRPr lang="ru-RU" i="1" dirty="0">
              <a:solidFill>
                <a:srgbClr val="00206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A72E0B0-6B9E-4E96-8A15-549D994D6B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1659989"/>
            <a:ext cx="8915400" cy="4783014"/>
          </a:xfrm>
        </p:spPr>
        <p:txBody>
          <a:bodyPr>
            <a:normAutofit fontScale="85000" lnSpcReduction="10000"/>
          </a:bodyPr>
          <a:lstStyle/>
          <a:p>
            <a:pPr fontAlgn="base"/>
            <a:r>
              <a:rPr lang="ru-RU" sz="2400" b="1" i="1" u="sng" dirty="0">
                <a:solidFill>
                  <a:srgbClr val="00206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Определите, как будете проводить дистанционное обучение</a:t>
            </a:r>
            <a:endParaRPr lang="ru-RU" sz="2400" b="1" i="1" dirty="0">
              <a:solidFill>
                <a:srgbClr val="002060"/>
              </a:solidFill>
            </a:endParaRPr>
          </a:p>
          <a:p>
            <a:pPr fontAlgn="base"/>
            <a:r>
              <a:rPr lang="ru-RU" sz="2400" b="1" i="1" u="sng" dirty="0">
                <a:solidFill>
                  <a:srgbClr val="00206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Спланируйте работу</a:t>
            </a:r>
            <a:endParaRPr lang="ru-RU" sz="2400" b="1" i="1" dirty="0">
              <a:solidFill>
                <a:srgbClr val="002060"/>
              </a:solidFill>
            </a:endParaRPr>
          </a:p>
          <a:p>
            <a:pPr fontAlgn="base"/>
            <a:r>
              <a:rPr lang="ru-RU" sz="2400" b="1" i="1" u="sng" dirty="0">
                <a:solidFill>
                  <a:srgbClr val="00206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Определите, как будете связываться с учениками</a:t>
            </a:r>
            <a:endParaRPr lang="ru-RU" sz="2400" b="1" i="1" dirty="0">
              <a:solidFill>
                <a:srgbClr val="002060"/>
              </a:solidFill>
            </a:endParaRPr>
          </a:p>
          <a:p>
            <a:pPr fontAlgn="base"/>
            <a:r>
              <a:rPr lang="ru-RU" sz="2400" b="1" i="1" u="sng" dirty="0">
                <a:solidFill>
                  <a:srgbClr val="002060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Начните создавать учебные материалы</a:t>
            </a:r>
            <a:endParaRPr lang="ru-RU" sz="2400" b="1" i="1" dirty="0">
              <a:solidFill>
                <a:srgbClr val="002060"/>
              </a:solidFill>
            </a:endParaRPr>
          </a:p>
          <a:p>
            <a:pPr fontAlgn="base"/>
            <a:r>
              <a:rPr lang="ru-RU" sz="2400" b="1" i="1" u="sng" dirty="0">
                <a:solidFill>
                  <a:srgbClr val="002060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Учтите вызовы, с которыми можем столкнуться</a:t>
            </a:r>
            <a:endParaRPr lang="ru-RU" sz="2400" b="1" i="1" dirty="0">
              <a:solidFill>
                <a:srgbClr val="002060"/>
              </a:solidFill>
            </a:endParaRPr>
          </a:p>
          <a:p>
            <a:pPr fontAlgn="base"/>
            <a:r>
              <a:rPr lang="ru-RU" sz="2400" b="1" i="1" u="sng" dirty="0">
                <a:solidFill>
                  <a:srgbClr val="002060"/>
                </a:solidFill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Старайтесь избежать этих ошибок</a:t>
            </a:r>
            <a:endParaRPr lang="ru-RU" sz="2400" b="1" i="1" dirty="0">
              <a:solidFill>
                <a:srgbClr val="002060"/>
              </a:solidFill>
            </a:endParaRPr>
          </a:p>
          <a:p>
            <a:pPr fontAlgn="base"/>
            <a:r>
              <a:rPr lang="ru-RU" sz="2400" b="1" i="1" u="sng" dirty="0">
                <a:solidFill>
                  <a:srgbClr val="002060"/>
                </a:solidFill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Определите, какие цифровые сервисы будете использовать</a:t>
            </a:r>
            <a:endParaRPr lang="ru-RU" sz="2400" b="1" i="1" dirty="0">
              <a:solidFill>
                <a:srgbClr val="002060"/>
              </a:solidFill>
            </a:endParaRPr>
          </a:p>
          <a:p>
            <a:pPr fontAlgn="base"/>
            <a:r>
              <a:rPr lang="ru-RU" sz="2400" b="1" i="1" u="sng" dirty="0">
                <a:solidFill>
                  <a:srgbClr val="002060"/>
                </a:solidFill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Онлайн-встречи с учениками</a:t>
            </a:r>
            <a:endParaRPr lang="ru-RU" sz="2400" b="1" i="1" dirty="0">
              <a:solidFill>
                <a:srgbClr val="002060"/>
              </a:solidFill>
            </a:endParaRPr>
          </a:p>
          <a:p>
            <a:pPr fontAlgn="base"/>
            <a:r>
              <a:rPr lang="ru-RU" sz="2400" b="1" i="1" u="sng" dirty="0">
                <a:solidFill>
                  <a:srgbClr val="002060"/>
                </a:solidFill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Передача учебного содержания</a:t>
            </a:r>
            <a:endParaRPr lang="ru-RU" sz="2400" b="1" i="1" dirty="0">
              <a:solidFill>
                <a:srgbClr val="002060"/>
              </a:solidFill>
            </a:endParaRPr>
          </a:p>
          <a:p>
            <a:pPr fontAlgn="base"/>
            <a:r>
              <a:rPr lang="ru-RU" sz="2400" b="1" i="1" u="sng" dirty="0">
                <a:solidFill>
                  <a:srgbClr val="002060"/>
                </a:solidFill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Тесты для самопроверки</a:t>
            </a:r>
            <a:endParaRPr lang="ru-RU" sz="2400" b="1" i="1" dirty="0">
              <a:solidFill>
                <a:srgbClr val="002060"/>
              </a:solidFill>
            </a:endParaRPr>
          </a:p>
          <a:p>
            <a:pPr fontAlgn="base"/>
            <a:r>
              <a:rPr lang="ru-RU" sz="2400" b="1" i="1" u="sng" dirty="0">
                <a:solidFill>
                  <a:srgbClr val="002060"/>
                </a:solidFill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Мониторинг</a:t>
            </a:r>
            <a:endParaRPr lang="ru-RU" sz="2400" b="1" i="1" dirty="0">
              <a:solidFill>
                <a:srgbClr val="002060"/>
              </a:solidFill>
            </a:endParaRPr>
          </a:p>
          <a:p>
            <a:pPr fontAlgn="base"/>
            <a:r>
              <a:rPr lang="ru-RU" sz="2400" b="1" i="1" u="sng" dirty="0">
                <a:solidFill>
                  <a:srgbClr val="002060"/>
                </a:solidFill>
                <a:hlinkClick r:id="rId1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Обратная связь</a:t>
            </a:r>
            <a:endParaRPr lang="ru-RU" sz="2400" b="1" i="1" dirty="0">
              <a:solidFill>
                <a:srgbClr val="002060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810123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6A61E88-C83E-48F2-922C-26FB0276DE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22031"/>
            <a:ext cx="9144000" cy="1406769"/>
          </a:xfrm>
        </p:spPr>
        <p:txBody>
          <a:bodyPr>
            <a:normAutofit fontScale="90000"/>
          </a:bodyPr>
          <a:lstStyle/>
          <a:p>
            <a:br>
              <a:rPr lang="ru-RU" b="1" i="1" dirty="0">
                <a:solidFill>
                  <a:srgbClr val="002060"/>
                </a:solidFill>
              </a:rPr>
            </a:br>
            <a:br>
              <a:rPr lang="ru-RU" b="1" i="1" dirty="0">
                <a:solidFill>
                  <a:srgbClr val="002060"/>
                </a:solidFill>
              </a:rPr>
            </a:br>
            <a:r>
              <a:rPr lang="ru-RU" b="1" i="1" dirty="0">
                <a:solidFill>
                  <a:srgbClr val="002060"/>
                </a:solidFill>
              </a:rPr>
              <a:t>Задайте себе три вопроса:</a:t>
            </a:r>
            <a:br>
              <a:rPr lang="ru-RU" b="1" i="1" dirty="0">
                <a:solidFill>
                  <a:srgbClr val="002060"/>
                </a:solidFill>
              </a:rPr>
            </a:br>
            <a:endParaRPr lang="ru-RU" b="1" i="1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1F51FCD-F1B3-44FB-A5C4-59BF6B909DB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645919"/>
            <a:ext cx="9144000" cy="4431323"/>
          </a:xfrm>
        </p:spPr>
        <p:txBody>
          <a:bodyPr>
            <a:normAutofit/>
          </a:bodyPr>
          <a:lstStyle/>
          <a:p>
            <a:pPr lvl="0" fontAlgn="base"/>
            <a:r>
              <a:rPr lang="en-US" sz="3200" b="1" i="1" dirty="0">
                <a:solidFill>
                  <a:srgbClr val="002060"/>
                </a:solidFill>
                <a:latin typeface="Bahnschrift SemiBold" panose="020B0502040204020203" pitchFamily="34" charset="0"/>
              </a:rPr>
              <a:t>1</a:t>
            </a:r>
            <a:r>
              <a:rPr lang="ru-RU" sz="3200" b="1" i="1" dirty="0">
                <a:solidFill>
                  <a:srgbClr val="002060"/>
                </a:solidFill>
                <a:latin typeface="Bahnschrift SemiBold" panose="020B0502040204020203" pitchFamily="34" charset="0"/>
              </a:rPr>
              <a:t>.  Чему я хочу научить моих учеников (каких учебных результатов они достигнут)?</a:t>
            </a:r>
          </a:p>
          <a:p>
            <a:pPr marL="514350" lvl="0" indent="-514350" fontAlgn="base">
              <a:buAutoNum type="arabicPeriod" startAt="2"/>
            </a:pPr>
            <a:r>
              <a:rPr lang="ru-RU" sz="3200" b="1" i="1" dirty="0">
                <a:solidFill>
                  <a:srgbClr val="002060"/>
                </a:solidFill>
                <a:latin typeface="Bahnschrift SemiBold" panose="020B0502040204020203" pitchFamily="34" charset="0"/>
              </a:rPr>
              <a:t>Как ученики этому научатся (каким образом они достигнут учебных результатов)?</a:t>
            </a:r>
          </a:p>
          <a:p>
            <a:pPr lvl="0" fontAlgn="base"/>
            <a:r>
              <a:rPr lang="ru-RU" sz="3200" b="1" i="1" dirty="0">
                <a:solidFill>
                  <a:srgbClr val="002060"/>
                </a:solidFill>
                <a:latin typeface="Bahnschrift SemiBold" panose="020B0502040204020203" pitchFamily="34" charset="0"/>
              </a:rPr>
              <a:t>3.  Каким образом я могу поддержать их в этом (как я помогу им достичь учебных результатов и как узнать, достигли ли они их)?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103757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0C4DBF-8875-4426-8EC6-6F80EC9D81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>
                <a:solidFill>
                  <a:srgbClr val="002060"/>
                </a:solidFill>
              </a:rPr>
              <a:t>Учтите вызовы, с которыми можем столкнуться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B46073F-0659-4CF6-B793-9874365AE8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fontAlgn="base"/>
            <a:endParaRPr lang="ru-RU" dirty="0"/>
          </a:p>
          <a:p>
            <a:pPr fontAlgn="base"/>
            <a:r>
              <a:rPr lang="ru-RU" sz="3900" b="1" i="1" dirty="0">
                <a:solidFill>
                  <a:srgbClr val="002060"/>
                </a:solidFill>
              </a:rPr>
              <a:t>Вызов 1.</a:t>
            </a:r>
          </a:p>
          <a:p>
            <a:pPr fontAlgn="base"/>
            <a:r>
              <a:rPr lang="ru-RU" sz="3200" i="1" dirty="0">
                <a:solidFill>
                  <a:srgbClr val="002060"/>
                </a:solidFill>
              </a:rPr>
              <a:t>       </a:t>
            </a:r>
            <a:r>
              <a:rPr lang="ru-RU" sz="3200" b="1" i="1" dirty="0">
                <a:solidFill>
                  <a:srgbClr val="002060"/>
                </a:solidFill>
              </a:rPr>
              <a:t>Ученики, которые не работали на уроке, могут не начать работать и дистанционно. Здесь нет общего правила, которое можно порекомендовать каждому учителю. Надо решать индивидуально по каждому ученику. Для кого-то сработает совместная работа с одноклассниками, для кого-то учебный материал, поданный иначе, для кого-то индивидуальная консультация с учителем и т.д. Использование  карательных мер рекомендую избегать. Временно это может нам помочь заставить кого-то работать, но для долгосрочной перспективы это неудачная стратегия. Желание учиться у этого ученика так и не появится.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56094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5A63491-6FA9-4FEE-9E55-4508C0C4F5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>
                <a:solidFill>
                  <a:srgbClr val="002060"/>
                </a:solidFill>
              </a:rPr>
              <a:t>Вызов 2.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34B0FD4-8462-4C72-9CB0-63C91069CE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/>
            <a:r>
              <a:rPr lang="ru-RU" sz="2400" b="1" i="1" dirty="0">
                <a:solidFill>
                  <a:srgbClr val="002060"/>
                </a:solidFill>
                <a:latin typeface="Bahnschrift" panose="020B0502040204020203" pitchFamily="34" charset="0"/>
              </a:rPr>
              <a:t>На создание учебного материала будет уходить время. Мы создаем учебный материал не для проверки памяти учеников или умения выполнять, а для того, чтобы их научить. Одно дело, когда мы в классе передаем ученикам то, что очень хорошо знаем, другое дело  — сделать так, чтобы это знание появилось в их голове, причем когда они работают дома.</a:t>
            </a:r>
          </a:p>
          <a:p>
            <a:pPr fontAlgn="base"/>
            <a:r>
              <a:rPr lang="ru-RU" sz="2400" b="1" i="1" dirty="0"/>
              <a:t> </a:t>
            </a:r>
            <a:endParaRPr lang="ru-RU" sz="2400" i="1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576639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7BEA2E-E62D-4180-8610-E3F404458F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>
                <a:solidFill>
                  <a:srgbClr val="002060"/>
                </a:solidFill>
              </a:rPr>
              <a:t>Вызов 3. </a:t>
            </a:r>
            <a:br>
              <a:rPr lang="ru-RU" b="1" i="1" dirty="0">
                <a:solidFill>
                  <a:srgbClr val="002060"/>
                </a:solidFill>
              </a:rPr>
            </a:br>
            <a:endParaRPr lang="ru-RU" b="1" i="1" dirty="0">
              <a:solidFill>
                <a:srgbClr val="00206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8D914AE-CD4C-44DD-A9DE-8FB077E272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fontAlgn="base"/>
            <a:r>
              <a:rPr lang="ru-RU" sz="3200" b="1" i="1" dirty="0">
                <a:solidFill>
                  <a:srgbClr val="002060"/>
                </a:solidFill>
                <a:latin typeface="Bahnschrift" panose="020B0502040204020203" pitchFamily="34" charset="0"/>
              </a:rPr>
              <a:t>Стоит продумать работу, которую ребята будут выполнять на отметку. У учеников под рукой  </a:t>
            </a:r>
            <a:r>
              <a:rPr lang="ru-RU" sz="3200" b="1" i="1" dirty="0" err="1">
                <a:solidFill>
                  <a:srgbClr val="002060"/>
                </a:solidFill>
                <a:latin typeface="Bahnschrift" panose="020B0502040204020203" pitchFamily="34" charset="0"/>
              </a:rPr>
              <a:t>Google</a:t>
            </a:r>
            <a:r>
              <a:rPr lang="ru-RU" sz="3200" b="1" i="1" dirty="0">
                <a:solidFill>
                  <a:srgbClr val="002060"/>
                </a:solidFill>
                <a:latin typeface="Bahnschrift" panose="020B0502040204020203" pitchFamily="34" charset="0"/>
              </a:rPr>
              <a:t>  и одноклассники в совместном чате. Поэтому работа на отметку должна быть такова, чтобы первый и второй фактор являлись помощниками. А для этого надо подумать над качеством заданий для учащихся.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569139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C81F7F-FD2E-4C7D-B114-1BAC4D613B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16561"/>
          </a:xfrm>
        </p:spPr>
        <p:txBody>
          <a:bodyPr>
            <a:normAutofit/>
          </a:bodyPr>
          <a:lstStyle/>
          <a:p>
            <a:pPr fontAlgn="base"/>
            <a:r>
              <a:rPr lang="ru-RU" b="1" i="1" dirty="0">
                <a:solidFill>
                  <a:srgbClr val="002060"/>
                </a:solidFill>
                <a:latin typeface="+mn-lt"/>
              </a:rPr>
              <a:t>              Онлайн-встречи с учениками</a:t>
            </a:r>
            <a:endParaRPr lang="ru-RU" dirty="0">
              <a:latin typeface="+mn-lt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0FE121B-9C01-49CF-B12B-C769AC1FF8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7932" y="1181687"/>
            <a:ext cx="10515600" cy="5311188"/>
          </a:xfrm>
        </p:spPr>
        <p:txBody>
          <a:bodyPr>
            <a:normAutofit lnSpcReduction="10000"/>
          </a:bodyPr>
          <a:lstStyle/>
          <a:p>
            <a:r>
              <a:rPr lang="ru-RU" sz="2000" b="1" i="1" dirty="0">
                <a:solidFill>
                  <a:srgbClr val="002060"/>
                </a:solidFill>
              </a:rPr>
              <a:t> Сервисы, с помощью которых вы организовываете онлайн-уроки в режиме реального времени</a:t>
            </a:r>
            <a:br>
              <a:rPr lang="ru-RU" b="1" i="1" dirty="0">
                <a:solidFill>
                  <a:srgbClr val="002060"/>
                </a:solidFill>
              </a:rPr>
            </a:br>
            <a:br>
              <a:rPr lang="ru-RU" b="1" i="1" dirty="0">
                <a:solidFill>
                  <a:srgbClr val="002060"/>
                </a:solidFill>
              </a:rPr>
            </a:br>
            <a:r>
              <a:rPr lang="ru-RU" sz="2000" b="1" i="1" dirty="0">
                <a:solidFill>
                  <a:srgbClr val="002060"/>
                </a:solidFill>
              </a:rPr>
              <a:t>         1.  </a:t>
            </a:r>
            <a:r>
              <a:rPr lang="ru-RU" sz="2000" b="1" i="1" dirty="0" err="1">
                <a:solidFill>
                  <a:srgbClr val="002060"/>
                </a:solidFill>
              </a:rPr>
              <a:t>Zoom</a:t>
            </a:r>
            <a:r>
              <a:rPr lang="ru-RU" sz="2000" b="1" i="1" dirty="0">
                <a:solidFill>
                  <a:srgbClr val="002060"/>
                </a:solidFill>
              </a:rPr>
              <a:t>  </a:t>
            </a:r>
          </a:p>
          <a:p>
            <a:pPr marL="0" indent="0">
              <a:buNone/>
            </a:pPr>
            <a:r>
              <a:rPr lang="ru-RU" sz="2000" b="1" i="1" dirty="0">
                <a:solidFill>
                  <a:srgbClr val="002060"/>
                </a:solidFill>
              </a:rPr>
              <a:t> </a:t>
            </a:r>
          </a:p>
          <a:p>
            <a:pPr marL="0" indent="0">
              <a:buNone/>
            </a:pPr>
            <a:r>
              <a:rPr lang="ru-RU" sz="2000" b="1" i="1" dirty="0">
                <a:solidFill>
                  <a:srgbClr val="002060"/>
                </a:solidFill>
              </a:rPr>
              <a:t>           2.  </a:t>
            </a:r>
            <a:r>
              <a:rPr lang="ru-RU" sz="2000" b="1" i="1" dirty="0" err="1">
                <a:solidFill>
                  <a:srgbClr val="002060"/>
                </a:solidFill>
              </a:rPr>
              <a:t>Facebook</a:t>
            </a:r>
            <a:r>
              <a:rPr lang="ru-RU" sz="2000" b="1" i="1" dirty="0">
                <a:solidFill>
                  <a:srgbClr val="002060"/>
                </a:solidFill>
              </a:rPr>
              <a:t> </a:t>
            </a:r>
            <a:r>
              <a:rPr lang="ru-RU" sz="2000" b="1" i="1" dirty="0" err="1">
                <a:solidFill>
                  <a:srgbClr val="002060"/>
                </a:solidFill>
              </a:rPr>
              <a:t>Li</a:t>
            </a:r>
            <a:r>
              <a:rPr lang="en-US" sz="2000" b="1" i="1" dirty="0">
                <a:solidFill>
                  <a:srgbClr val="002060"/>
                </a:solidFill>
              </a:rPr>
              <a:t>t</a:t>
            </a:r>
            <a:r>
              <a:rPr lang="ru-RU" sz="2000" b="1" i="1" dirty="0">
                <a:solidFill>
                  <a:srgbClr val="002060"/>
                </a:solidFill>
              </a:rPr>
              <a:t>e  </a:t>
            </a:r>
          </a:p>
          <a:p>
            <a:pPr marL="0" indent="0">
              <a:buNone/>
            </a:pPr>
            <a:endParaRPr lang="ru-RU" sz="2000" b="1" i="1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ru-RU" sz="2000" b="1" i="1" dirty="0">
                <a:solidFill>
                  <a:srgbClr val="002060"/>
                </a:solidFill>
              </a:rPr>
              <a:t>            3.  </a:t>
            </a:r>
            <a:r>
              <a:rPr lang="ru-RU" sz="2000" b="1" i="1" dirty="0" err="1">
                <a:solidFill>
                  <a:srgbClr val="002060"/>
                </a:solidFill>
              </a:rPr>
              <a:t>Instagram</a:t>
            </a:r>
            <a:r>
              <a:rPr lang="ru-RU" sz="2000" b="1" i="1" dirty="0">
                <a:solidFill>
                  <a:srgbClr val="002060"/>
                </a:solidFill>
              </a:rPr>
              <a:t> </a:t>
            </a:r>
            <a:r>
              <a:rPr lang="ru-RU" sz="2000" b="1" i="1" dirty="0" err="1">
                <a:solidFill>
                  <a:srgbClr val="002060"/>
                </a:solidFill>
              </a:rPr>
              <a:t>Live</a:t>
            </a:r>
            <a:r>
              <a:rPr lang="ru-RU" sz="2000" b="1" i="1" dirty="0">
                <a:solidFill>
                  <a:srgbClr val="002060"/>
                </a:solidFill>
              </a:rPr>
              <a:t>   </a:t>
            </a:r>
          </a:p>
          <a:p>
            <a:pPr marL="0" indent="0">
              <a:buNone/>
            </a:pPr>
            <a:endParaRPr lang="ru-RU" sz="2000" b="1" i="1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ru-RU" sz="2000" b="1" i="1" dirty="0">
                <a:solidFill>
                  <a:srgbClr val="002060"/>
                </a:solidFill>
              </a:rPr>
              <a:t>            4.  </a:t>
            </a:r>
            <a:r>
              <a:rPr lang="ru-RU" sz="2000" b="1" i="1" dirty="0" err="1">
                <a:solidFill>
                  <a:srgbClr val="002060"/>
                </a:solidFill>
              </a:rPr>
              <a:t>WiziQ</a:t>
            </a:r>
            <a:r>
              <a:rPr lang="ru-RU" sz="2000" b="1" i="1" dirty="0">
                <a:solidFill>
                  <a:srgbClr val="002060"/>
                </a:solidFill>
              </a:rPr>
              <a:t>  </a:t>
            </a:r>
          </a:p>
          <a:p>
            <a:pPr marL="0" indent="0">
              <a:buNone/>
            </a:pPr>
            <a:endParaRPr lang="ru-RU" sz="2000" b="1" i="1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ru-RU" sz="2000" b="1" i="1" dirty="0">
                <a:solidFill>
                  <a:srgbClr val="002060"/>
                </a:solidFill>
              </a:rPr>
              <a:t>            5.  </a:t>
            </a:r>
            <a:r>
              <a:rPr lang="ru-RU" sz="2000" b="1" i="1" dirty="0" err="1">
                <a:solidFill>
                  <a:srgbClr val="002060"/>
                </a:solidFill>
              </a:rPr>
              <a:t>Periscope</a:t>
            </a:r>
            <a:r>
              <a:rPr lang="ru-RU" sz="2000" b="1" i="1" dirty="0">
                <a:solidFill>
                  <a:srgbClr val="002060"/>
                </a:solidFill>
              </a:rPr>
              <a:t>    </a:t>
            </a:r>
          </a:p>
          <a:p>
            <a:pPr marL="0" indent="0">
              <a:buNone/>
            </a:pPr>
            <a:endParaRPr lang="ru-RU" sz="2000" b="1" i="1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ru-RU" sz="2000" b="1" i="1" dirty="0">
                <a:solidFill>
                  <a:srgbClr val="002060"/>
                </a:solidFill>
              </a:rPr>
              <a:t>            6.  </a:t>
            </a:r>
            <a:r>
              <a:rPr lang="ru-RU" sz="2000" b="1" i="1" dirty="0" err="1">
                <a:solidFill>
                  <a:srgbClr val="002060"/>
                </a:solidFill>
              </a:rPr>
              <a:t>Skype</a:t>
            </a:r>
            <a:r>
              <a:rPr lang="ru-RU" sz="2000" b="1" i="1" dirty="0">
                <a:solidFill>
                  <a:srgbClr val="002060"/>
                </a:solidFill>
              </a:rPr>
              <a:t>  </a:t>
            </a:r>
            <a:endParaRPr lang="ru-RU" sz="2000" i="1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ru-RU" b="1" i="1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ru-RU" b="1" i="1" dirty="0">
              <a:solidFill>
                <a:srgbClr val="002060"/>
              </a:solidFill>
            </a:endParaRPr>
          </a:p>
          <a:p>
            <a:endParaRPr lang="ru-RU" b="1" i="1" dirty="0">
              <a:solidFill>
                <a:srgbClr val="002060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94E2171-593A-48F6-AFE4-3C27075903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415182" y="2017235"/>
            <a:ext cx="1043208" cy="52160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EB13081-08C8-456B-AFAF-254431F890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1036" y="2905780"/>
            <a:ext cx="590550" cy="59055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56A9144-6F10-4950-BF79-23934DE42A1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1036" y="3837281"/>
            <a:ext cx="581025" cy="581025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A6489FA-2F0D-4235-BEE1-4155F69CACC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3391" y="4428287"/>
            <a:ext cx="1326789" cy="745487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804C80C6-BCEA-4E05-8B55-C0F7AA65595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1036" y="5119628"/>
            <a:ext cx="590550" cy="59055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ACEDD327-829F-4F9A-826D-6AC1E5995EF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9462" y="5748882"/>
            <a:ext cx="713697" cy="713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8316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46C90B9-4B21-464B-9E6C-3B4045DCAD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base"/>
            <a:br>
              <a:rPr lang="ru-RU" dirty="0"/>
            </a:br>
            <a:r>
              <a:rPr lang="ru-RU" b="1" dirty="0">
                <a:latin typeface="+mn-lt"/>
              </a:rPr>
              <a:t>        </a:t>
            </a:r>
            <a:r>
              <a:rPr lang="ru-RU" b="1" i="1" dirty="0">
                <a:solidFill>
                  <a:srgbClr val="002060"/>
                </a:solidFill>
                <a:latin typeface="+mn-lt"/>
              </a:rPr>
              <a:t>Передача учебного содержания</a:t>
            </a:r>
            <a:br>
              <a:rPr lang="ru-RU" b="1" i="1" dirty="0">
                <a:solidFill>
                  <a:srgbClr val="002060"/>
                </a:solidFill>
                <a:latin typeface="+mn-lt"/>
              </a:rPr>
            </a:br>
            <a:endParaRPr lang="ru-RU" b="1" i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2DD7E75-6022-4262-B23D-DF699F3E9E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1680"/>
            <a:ext cx="10515600" cy="4165283"/>
          </a:xfrm>
        </p:spPr>
        <p:txBody>
          <a:bodyPr>
            <a:normAutofit/>
          </a:bodyPr>
          <a:lstStyle/>
          <a:p>
            <a:endParaRPr lang="ru-RU" b="1" dirty="0"/>
          </a:p>
          <a:p>
            <a:r>
              <a:rPr lang="ru-RU" sz="2400" b="1" i="1" dirty="0">
                <a:solidFill>
                  <a:srgbClr val="002060"/>
                </a:solidFill>
              </a:rPr>
              <a:t>Перечисляю сервисы, через которые можно передавать учебное содержание.</a:t>
            </a:r>
            <a:br>
              <a:rPr lang="ru-RU" sz="2400" b="1" i="1" dirty="0">
                <a:solidFill>
                  <a:srgbClr val="002060"/>
                </a:solidFill>
              </a:rPr>
            </a:br>
            <a:endParaRPr lang="ru-RU" sz="2400" b="1" dirty="0"/>
          </a:p>
          <a:p>
            <a:r>
              <a:rPr lang="ru-RU" sz="2400" b="1" i="1" dirty="0">
                <a:solidFill>
                  <a:srgbClr val="002060"/>
                </a:solidFill>
              </a:rPr>
              <a:t>1.  </a:t>
            </a:r>
            <a:r>
              <a:rPr lang="en-US" sz="2400" b="1" i="1" dirty="0">
                <a:solidFill>
                  <a:srgbClr val="002060"/>
                </a:solidFill>
              </a:rPr>
              <a:t>Telegram</a:t>
            </a:r>
            <a:r>
              <a:rPr lang="ru-RU" sz="2400" b="1" i="1" dirty="0">
                <a:solidFill>
                  <a:srgbClr val="002060"/>
                </a:solidFill>
              </a:rPr>
              <a:t>. </a:t>
            </a:r>
          </a:p>
          <a:p>
            <a:pPr marL="0" indent="0">
              <a:buNone/>
            </a:pPr>
            <a:r>
              <a:rPr lang="ru-RU" sz="2400" b="1" i="1" dirty="0">
                <a:solidFill>
                  <a:srgbClr val="002060"/>
                </a:solidFill>
              </a:rPr>
              <a:t> </a:t>
            </a:r>
          </a:p>
          <a:p>
            <a:r>
              <a:rPr lang="ru-RU" sz="2400" b="1" i="1" dirty="0">
                <a:solidFill>
                  <a:srgbClr val="002060"/>
                </a:solidFill>
              </a:rPr>
              <a:t>2.  </a:t>
            </a:r>
            <a:r>
              <a:rPr lang="en-US" sz="2400" b="1" i="1" dirty="0">
                <a:solidFill>
                  <a:srgbClr val="002060"/>
                </a:solidFill>
              </a:rPr>
              <a:t>Classroom</a:t>
            </a:r>
            <a:endParaRPr lang="ru-RU" sz="2400" b="1" i="1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ru-RU" sz="2400" b="1" i="1" dirty="0">
                <a:solidFill>
                  <a:srgbClr val="002060"/>
                </a:solidFill>
              </a:rPr>
              <a:t>  </a:t>
            </a:r>
            <a:endParaRPr lang="ru-RU" sz="2400" i="1" dirty="0">
              <a:solidFill>
                <a:srgbClr val="002060"/>
              </a:solidFill>
            </a:endParaRPr>
          </a:p>
          <a:p>
            <a:r>
              <a:rPr lang="ru-RU" sz="2400" b="1" i="1" dirty="0">
                <a:solidFill>
                  <a:srgbClr val="002060"/>
                </a:solidFill>
              </a:rPr>
              <a:t>3.  </a:t>
            </a:r>
            <a:r>
              <a:rPr lang="en-US" sz="2400" b="1" i="1" dirty="0">
                <a:solidFill>
                  <a:srgbClr val="002060"/>
                </a:solidFill>
              </a:rPr>
              <a:t>WhatsApp</a:t>
            </a:r>
            <a:r>
              <a:rPr lang="ru-RU" sz="2400" b="1" i="1" dirty="0">
                <a:solidFill>
                  <a:srgbClr val="002060"/>
                </a:solidFill>
              </a:rPr>
              <a:t> </a:t>
            </a:r>
            <a:endParaRPr lang="ru-RU" sz="2400" i="1" dirty="0">
              <a:solidFill>
                <a:srgbClr val="002060"/>
              </a:solidFill>
            </a:endParaRPr>
          </a:p>
          <a:p>
            <a:endParaRPr lang="ru-RU" i="1" dirty="0">
              <a:solidFill>
                <a:srgbClr val="002060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04E3049-D25A-4933-AB7E-39E8B85B89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4266" y="4493810"/>
            <a:ext cx="1528689" cy="85606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8A9FE24-513E-4AD0-9C3A-07A3A011FE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4266" y="3509413"/>
            <a:ext cx="1476375" cy="776288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9812894-F380-413B-A073-C4644D843CE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6413" y="5393692"/>
            <a:ext cx="573732" cy="573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5330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9F5CDB-0BB2-4EA8-9F41-EDF985173B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i="1" dirty="0">
                <a:solidFill>
                  <a:schemeClr val="accent1">
                    <a:lumMod val="50000"/>
                  </a:schemeClr>
                </a:solidFill>
              </a:rPr>
              <a:t>             </a:t>
            </a:r>
            <a:r>
              <a:rPr lang="ru-RU" b="1" i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Тесты для самопроверки</a:t>
            </a:r>
            <a:r>
              <a:rPr lang="ru-RU" b="1" i="1" dirty="0">
                <a:solidFill>
                  <a:schemeClr val="accent1">
                    <a:lumMod val="50000"/>
                  </a:schemeClr>
                </a:solidFill>
              </a:rPr>
              <a:t>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1BEADCF-B9FE-4DEC-9449-1E1370FEE7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1716258"/>
            <a:ext cx="8915400" cy="4194964"/>
          </a:xfrm>
        </p:spPr>
        <p:txBody>
          <a:bodyPr>
            <a:normAutofit fontScale="92500" lnSpcReduction="20000"/>
          </a:bodyPr>
          <a:lstStyle/>
          <a:p>
            <a:pPr fontAlgn="base"/>
            <a:endParaRPr lang="ru-RU" b="1" dirty="0"/>
          </a:p>
          <a:p>
            <a:pPr fontAlgn="base"/>
            <a:r>
              <a:rPr lang="ru-RU" sz="3300" b="1" i="1" dirty="0" err="1">
                <a:solidFill>
                  <a:srgbClr val="002060"/>
                </a:solidFill>
              </a:rPr>
              <a:t>LearningApps</a:t>
            </a:r>
            <a:r>
              <a:rPr lang="ru-RU" sz="3300" i="1" dirty="0">
                <a:solidFill>
                  <a:srgbClr val="002060"/>
                </a:solidFill>
              </a:rPr>
              <a:t> </a:t>
            </a:r>
            <a:r>
              <a:rPr lang="ru-RU" sz="3300" i="1" u="sng" dirty="0">
                <a:solidFill>
                  <a:srgbClr val="00206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https://learningapps.org/</a:t>
            </a:r>
            <a:r>
              <a:rPr lang="ru-RU" sz="3300" i="1" dirty="0">
                <a:solidFill>
                  <a:srgbClr val="002060"/>
                </a:solidFill>
              </a:rPr>
              <a:t>​</a:t>
            </a:r>
          </a:p>
          <a:p>
            <a:pPr fontAlgn="base"/>
            <a:r>
              <a:rPr lang="ru-RU" sz="3300" b="1" i="1" dirty="0" err="1">
                <a:solidFill>
                  <a:srgbClr val="002060"/>
                </a:solidFill>
              </a:rPr>
              <a:t>Kubbu</a:t>
            </a:r>
            <a:r>
              <a:rPr lang="ru-RU" sz="3300" i="1" dirty="0">
                <a:solidFill>
                  <a:srgbClr val="002060"/>
                </a:solidFill>
              </a:rPr>
              <a:t>  </a:t>
            </a:r>
            <a:r>
              <a:rPr lang="ru-RU" sz="3300" i="1" u="sng" dirty="0">
                <a:solidFill>
                  <a:srgbClr val="00206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http://www.kubbu.com</a:t>
            </a:r>
            <a:r>
              <a:rPr lang="ru-RU" sz="3300" i="1" dirty="0">
                <a:solidFill>
                  <a:srgbClr val="002060"/>
                </a:solidFill>
              </a:rPr>
              <a:t>​</a:t>
            </a:r>
          </a:p>
          <a:p>
            <a:pPr fontAlgn="base"/>
            <a:r>
              <a:rPr lang="ru-RU" sz="3300" b="1" i="1" dirty="0" err="1">
                <a:solidFill>
                  <a:srgbClr val="002060"/>
                </a:solidFill>
              </a:rPr>
              <a:t>Quizlet</a:t>
            </a:r>
            <a:r>
              <a:rPr lang="ru-RU" sz="3300" i="1" dirty="0">
                <a:solidFill>
                  <a:srgbClr val="002060"/>
                </a:solidFill>
              </a:rPr>
              <a:t> </a:t>
            </a:r>
            <a:r>
              <a:rPr lang="ru-RU" sz="3300" i="1" u="sng" dirty="0">
                <a:solidFill>
                  <a:srgbClr val="00206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https://quizlet.com/</a:t>
            </a:r>
            <a:r>
              <a:rPr lang="ru-RU" sz="3300" i="1" dirty="0">
                <a:solidFill>
                  <a:srgbClr val="002060"/>
                </a:solidFill>
              </a:rPr>
              <a:t>​</a:t>
            </a:r>
          </a:p>
          <a:p>
            <a:pPr marL="0" indent="0" fontAlgn="base">
              <a:buNone/>
            </a:pPr>
            <a:endParaRPr lang="ru-RU" b="1" dirty="0"/>
          </a:p>
          <a:p>
            <a:pPr marL="0" indent="0" fontAlgn="base">
              <a:buNone/>
            </a:pPr>
            <a:r>
              <a:rPr lang="ru-RU" sz="4600" b="1" i="1" dirty="0">
                <a:solidFill>
                  <a:srgbClr val="002060"/>
                </a:solidFill>
              </a:rPr>
              <a:t>               </a:t>
            </a:r>
            <a:r>
              <a:rPr lang="ru-RU" sz="3900" b="1" i="1" dirty="0">
                <a:solidFill>
                  <a:schemeClr val="accent1">
                    <a:lumMod val="50000"/>
                  </a:schemeClr>
                </a:solidFill>
              </a:rPr>
              <a:t>Обратная связь</a:t>
            </a:r>
            <a:r>
              <a:rPr lang="ru-RU" sz="3900" i="1" dirty="0">
                <a:solidFill>
                  <a:srgbClr val="002060"/>
                </a:solidFill>
              </a:rPr>
              <a:t>​</a:t>
            </a:r>
            <a:endParaRPr lang="ru-RU" sz="3900" b="1" i="1" dirty="0">
              <a:solidFill>
                <a:srgbClr val="002060"/>
              </a:solidFill>
            </a:endParaRPr>
          </a:p>
          <a:p>
            <a:pPr fontAlgn="base"/>
            <a:r>
              <a:rPr lang="ru-RU" sz="2600" b="1" i="1" dirty="0" err="1">
                <a:solidFill>
                  <a:srgbClr val="002060"/>
                </a:solidFill>
              </a:rPr>
              <a:t>Direct</a:t>
            </a:r>
            <a:r>
              <a:rPr lang="ru-RU" sz="2600" b="1" i="1" dirty="0">
                <a:solidFill>
                  <a:srgbClr val="002060"/>
                </a:solidFill>
              </a:rPr>
              <a:t> </a:t>
            </a:r>
            <a:r>
              <a:rPr lang="ru-RU" sz="2600" b="1" i="1" dirty="0" err="1">
                <a:solidFill>
                  <a:srgbClr val="002060"/>
                </a:solidFill>
              </a:rPr>
              <a:t>Poll</a:t>
            </a:r>
            <a:r>
              <a:rPr lang="ru-RU" sz="2600" i="1" dirty="0">
                <a:solidFill>
                  <a:srgbClr val="002060"/>
                </a:solidFill>
              </a:rPr>
              <a:t> https://strawpoll.de</a:t>
            </a:r>
            <a:r>
              <a:rPr lang="en-US" sz="2600" i="1" dirty="0">
                <a:solidFill>
                  <a:srgbClr val="002060"/>
                </a:solidFill>
              </a:rPr>
              <a:t>​</a:t>
            </a:r>
          </a:p>
          <a:p>
            <a:pPr fontAlgn="base"/>
            <a:r>
              <a:rPr lang="ru-RU" sz="2600" b="1" i="1" dirty="0" err="1">
                <a:solidFill>
                  <a:srgbClr val="002060"/>
                </a:solidFill>
              </a:rPr>
              <a:t>Google</a:t>
            </a:r>
            <a:r>
              <a:rPr lang="ru-RU" sz="2600" i="1" dirty="0">
                <a:solidFill>
                  <a:srgbClr val="002060"/>
                </a:solidFill>
              </a:rPr>
              <a:t> </a:t>
            </a:r>
            <a:r>
              <a:rPr lang="ru-RU" sz="2600" b="1" i="1" dirty="0" err="1">
                <a:solidFill>
                  <a:srgbClr val="002060"/>
                </a:solidFill>
              </a:rPr>
              <a:t>Form</a:t>
            </a:r>
            <a:r>
              <a:rPr lang="ru-RU" sz="2600" i="1" dirty="0">
                <a:solidFill>
                  <a:srgbClr val="002060"/>
                </a:solidFill>
              </a:rPr>
              <a:t>​</a:t>
            </a:r>
          </a:p>
          <a:p>
            <a:pPr fontAlgn="base"/>
            <a:r>
              <a:rPr lang="ru-RU" sz="2600" b="1" i="1" dirty="0" err="1">
                <a:solidFill>
                  <a:srgbClr val="002060"/>
                </a:solidFill>
              </a:rPr>
              <a:t>Quizizz</a:t>
            </a:r>
            <a:r>
              <a:rPr lang="ru-RU" sz="2600" i="1" dirty="0">
                <a:solidFill>
                  <a:srgbClr val="002060"/>
                </a:solidFill>
              </a:rPr>
              <a:t> </a:t>
            </a:r>
            <a:r>
              <a:rPr lang="ru-RU" sz="2600" i="1" u="sng" dirty="0">
                <a:solidFill>
                  <a:srgbClr val="002060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http://quizizz.com</a:t>
            </a:r>
            <a:r>
              <a:rPr lang="ru-RU" sz="2600" i="1" dirty="0">
                <a:solidFill>
                  <a:srgbClr val="002060"/>
                </a:solidFill>
              </a:rPr>
              <a:t>​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9654745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139</TotalTime>
  <Words>286</Words>
  <Application>Microsoft Office PowerPoint</Application>
  <PresentationFormat>Широкоэкранный</PresentationFormat>
  <Paragraphs>60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5" baseType="lpstr">
      <vt:lpstr>Arial</vt:lpstr>
      <vt:lpstr>Bahnschrift</vt:lpstr>
      <vt:lpstr>Bahnschrift SemiBold</vt:lpstr>
      <vt:lpstr>Century Gothic</vt:lpstr>
      <vt:lpstr>Wingdings 3</vt:lpstr>
      <vt:lpstr>Легкий дым</vt:lpstr>
      <vt:lpstr>    Тема: Виды образовательных ресурсов при обучении русскому языку  и литературе </vt:lpstr>
      <vt:lpstr>      Содержание доклада: </vt:lpstr>
      <vt:lpstr>  Задайте себе три вопроса: </vt:lpstr>
      <vt:lpstr>Учтите вызовы, с которыми можем столкнуться</vt:lpstr>
      <vt:lpstr>Вызов 2. </vt:lpstr>
      <vt:lpstr>Вызов 3.  </vt:lpstr>
      <vt:lpstr>              Онлайн-встречи с учениками</vt:lpstr>
      <vt:lpstr>         Передача учебного содержания </vt:lpstr>
      <vt:lpstr>             Тесты для самопроверки​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12</cp:revision>
  <dcterms:created xsi:type="dcterms:W3CDTF">2020-08-12T14:01:42Z</dcterms:created>
  <dcterms:modified xsi:type="dcterms:W3CDTF">2020-08-12T16:34:09Z</dcterms:modified>
</cp:coreProperties>
</file>