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0"/>
  </p:notesMasterIdLst>
  <p:sldIdLst>
    <p:sldId id="256" r:id="rId2"/>
    <p:sldId id="261" r:id="rId3"/>
    <p:sldId id="260" r:id="rId4"/>
    <p:sldId id="262" r:id="rId5"/>
    <p:sldId id="264" r:id="rId6"/>
    <p:sldId id="265" r:id="rId7"/>
    <p:sldId id="266" r:id="rId8"/>
    <p:sldId id="267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5" d="100"/>
          <a:sy n="45" d="100"/>
        </p:scale>
        <p:origin x="-120" y="-5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4F1AE5-5925-4954-9794-EE86CEBAE358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5D73DE-6D21-4944-8DCB-6FFB5330D7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21943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0773F-5CC7-468A-9AF1-2AF1D29D2443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00035-9D99-4920-AE63-1751671BA8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35954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0773F-5CC7-468A-9AF1-2AF1D29D2443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10200035-9D99-4920-AE63-1751671BA8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14633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0773F-5CC7-468A-9AF1-2AF1D29D2443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00035-9D99-4920-AE63-1751671BA8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75283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0773F-5CC7-468A-9AF1-2AF1D29D2443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00035-9D99-4920-AE63-1751671BA8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33905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0773F-5CC7-468A-9AF1-2AF1D29D2443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00035-9D99-4920-AE63-1751671BA8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391992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0773F-5CC7-468A-9AF1-2AF1D29D2443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00035-9D99-4920-AE63-1751671BA8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32045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0773F-5CC7-468A-9AF1-2AF1D29D2443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00035-9D99-4920-AE63-1751671BA8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2309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0773F-5CC7-468A-9AF1-2AF1D29D2443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00035-9D99-4920-AE63-1751671BA8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814156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0773F-5CC7-468A-9AF1-2AF1D29D2443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00035-9D99-4920-AE63-1751671BA8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804189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0773F-5CC7-468A-9AF1-2AF1D29D2443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00035-9D99-4920-AE63-1751671BA8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03908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0773F-5CC7-468A-9AF1-2AF1D29D2443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00035-9D99-4920-AE63-1751671BA8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96801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0773F-5CC7-468A-9AF1-2AF1D29D2443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00035-9D99-4920-AE63-1751671BA8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235476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0773F-5CC7-468A-9AF1-2AF1D29D2443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00035-9D99-4920-AE63-1751671BA8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625500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0773F-5CC7-468A-9AF1-2AF1D29D2443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00035-9D99-4920-AE63-1751671BA8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24643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0773F-5CC7-468A-9AF1-2AF1D29D2443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00035-9D99-4920-AE63-1751671BA8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750978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0773F-5CC7-468A-9AF1-2AF1D29D2443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00035-9D99-4920-AE63-1751671BA8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791071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0773F-5CC7-468A-9AF1-2AF1D29D2443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00035-9D99-4920-AE63-1751671BA8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65453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D20773F-5CC7-468A-9AF1-2AF1D29D2443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0200035-9D99-4920-AE63-1751671BA8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26615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54331" y="1214438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Разработка и проведение суммативного оценивания в период дистанционного обучения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00986" y="0"/>
            <a:ext cx="10668000" cy="450820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3763924" y="4966919"/>
            <a:ext cx="7825563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Садирова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Нурбиби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Курмангасовна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 русского языка и литературы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школы-лицея  г</a:t>
            </a:r>
            <a:r>
              <a:rPr kumimoji="0" lang="kk-KZ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Жанаозен</a:t>
            </a:r>
            <a:endParaRPr kumimoji="0" lang="kk-KZ" sz="28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44174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</a:t>
            </a:r>
            <a:r>
              <a:rPr lang="ru-RU" dirty="0"/>
              <a:t>Э</a:t>
            </a:r>
            <a:r>
              <a:rPr lang="ru-RU" dirty="0" smtClean="0"/>
              <a:t>тапы  процесса оценивания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3200" dirty="0" smtClean="0"/>
              <a:t>1</a:t>
            </a:r>
            <a:r>
              <a:rPr lang="ru-RU" sz="3200" dirty="0"/>
              <a:t>) Определение структуры процесса оценивания</a:t>
            </a:r>
          </a:p>
          <a:p>
            <a:pPr marL="0" indent="0">
              <a:buNone/>
            </a:pPr>
            <a:r>
              <a:rPr lang="ru-RU" sz="3200" dirty="0"/>
              <a:t>2) Сбор доказательств</a:t>
            </a:r>
          </a:p>
          <a:p>
            <a:pPr marL="0" indent="0">
              <a:buNone/>
            </a:pPr>
            <a:r>
              <a:rPr lang="ru-RU" sz="3200" dirty="0"/>
              <a:t>3) Экспертиза заданий для оценивания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60807" y="230777"/>
            <a:ext cx="2100973" cy="1953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2759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Дистанционное обучение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2400" dirty="0" smtClean="0"/>
              <a:t>Синхронный формат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dirty="0" smtClean="0"/>
              <a:t>Быстрая обратная связь от учителя;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dirty="0" smtClean="0"/>
              <a:t>Организация группового взаимодействия;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dirty="0" smtClean="0"/>
              <a:t>Развитие навыков коммуникации;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dirty="0" smtClean="0"/>
              <a:t>Мотивация к обучению в процессе общения.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 smtClean="0"/>
              <a:t>Асинхронный формат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dirty="0" smtClean="0"/>
              <a:t>Гибкость расписания и режима;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dirty="0" smtClean="0"/>
              <a:t>Возможность осваивать программу в собственном темпе;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dirty="0" smtClean="0"/>
              <a:t>Доступность учебных материалов в любое время;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dirty="0" smtClean="0"/>
              <a:t>Развитие навыков самоорганизации т умение учиться.</a:t>
            </a:r>
            <a:endParaRPr lang="ru-RU" sz="24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856286" y="151582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1105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Асинхронный формат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129245"/>
            <a:ext cx="5040086" cy="4047716"/>
          </a:xfrm>
        </p:spPr>
        <p:txBody>
          <a:bodyPr>
            <a:normAutofit fontScale="85000" lnSpcReduction="10000"/>
          </a:bodyPr>
          <a:lstStyle/>
          <a:p>
            <a:pPr marL="0" lvl="0" indent="0">
              <a:buNone/>
            </a:pPr>
            <a:r>
              <a:rPr lang="ru-RU" sz="2600" dirty="0" smtClean="0">
                <a:solidFill>
                  <a:prstClr val="black"/>
                </a:solidFill>
              </a:rPr>
              <a:t>           Возможности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ru-RU" sz="2600" dirty="0" smtClean="0">
                <a:solidFill>
                  <a:prstClr val="black"/>
                </a:solidFill>
              </a:rPr>
              <a:t>Гибкость </a:t>
            </a:r>
            <a:r>
              <a:rPr lang="ru-RU" sz="2600" dirty="0">
                <a:solidFill>
                  <a:prstClr val="black"/>
                </a:solidFill>
              </a:rPr>
              <a:t>расписания и </a:t>
            </a:r>
            <a:r>
              <a:rPr lang="ru-RU" sz="2600" dirty="0" smtClean="0">
                <a:solidFill>
                  <a:prstClr val="black"/>
                </a:solidFill>
              </a:rPr>
              <a:t>режима </a:t>
            </a:r>
          </a:p>
          <a:p>
            <a:pPr marL="0" lvl="0" indent="0">
              <a:buNone/>
            </a:pPr>
            <a:r>
              <a:rPr lang="ru-RU" sz="2600" dirty="0" smtClean="0">
                <a:solidFill>
                  <a:prstClr val="black"/>
                </a:solidFill>
              </a:rPr>
              <a:t>(обучение легче совмещать с другими навыками);</a:t>
            </a:r>
            <a:endParaRPr lang="ru-RU" sz="2600" dirty="0">
              <a:solidFill>
                <a:prstClr val="black"/>
              </a:solidFill>
            </a:endParaRPr>
          </a:p>
          <a:p>
            <a:pPr lvl="0">
              <a:buFont typeface="Wingdings" panose="05000000000000000000" pitchFamily="2" charset="2"/>
              <a:buChar char="§"/>
            </a:pPr>
            <a:r>
              <a:rPr lang="ru-RU" sz="2600" dirty="0">
                <a:solidFill>
                  <a:prstClr val="black"/>
                </a:solidFill>
              </a:rPr>
              <a:t>Возможность осваивать программу в собственном темпе;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ru-RU" sz="2600" dirty="0">
                <a:solidFill>
                  <a:prstClr val="black"/>
                </a:solidFill>
              </a:rPr>
              <a:t>Доступность учебных материалов в любое время;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ru-RU" sz="2600" dirty="0">
                <a:solidFill>
                  <a:prstClr val="black"/>
                </a:solidFill>
              </a:rPr>
              <a:t>Развитие навыков самоорганизации </a:t>
            </a:r>
            <a:r>
              <a:rPr lang="ru-RU" sz="2600" dirty="0" smtClean="0">
                <a:solidFill>
                  <a:prstClr val="black"/>
                </a:solidFill>
              </a:rPr>
              <a:t>и умения </a:t>
            </a:r>
            <a:r>
              <a:rPr lang="ru-RU" sz="2600" dirty="0">
                <a:solidFill>
                  <a:prstClr val="black"/>
                </a:solidFill>
              </a:rPr>
              <a:t>учиться.</a:t>
            </a:r>
          </a:p>
          <a:p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74924977"/>
              </p:ext>
            </p:extLst>
          </p:nvPr>
        </p:nvGraphicFramePr>
        <p:xfrm>
          <a:off x="6570616" y="2129245"/>
          <a:ext cx="4245429" cy="3810000"/>
        </p:xfrm>
        <a:graphic>
          <a:graphicData uri="http://schemas.openxmlformats.org/drawingml/2006/table">
            <a:tbl>
              <a:tblPr/>
              <a:tblGrid>
                <a:gridCol w="4245429">
                  <a:extLst>
                    <a:ext uri="{9D8B030D-6E8A-4147-A177-3AD203B41FA5}">
                      <a16:colId xmlns:a16="http://schemas.microsoft.com/office/drawing/2014/main" xmlns="" val="2713109629"/>
                    </a:ext>
                  </a:extLst>
                </a:gridCol>
              </a:tblGrid>
              <a:tr h="3644537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         Ограничения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ru-RU" sz="2400" dirty="0" smtClean="0"/>
                        <a:t>Невозможность быстро получить обратную связь</a:t>
                      </a:r>
                      <a:r>
                        <a:rPr lang="ru-RU" sz="2400" baseline="0" dirty="0" smtClean="0"/>
                        <a:t> от учителя 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ru-RU" sz="2400" baseline="0" dirty="0" smtClean="0"/>
                        <a:t>Сложность развития навыков, которые требуют помощи учителя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§"/>
                      </a:pPr>
                      <a:r>
                        <a:rPr lang="ru-RU" sz="2400" baseline="0" dirty="0" smtClean="0"/>
                        <a:t>Высокие требования к самостоятельной работе</a:t>
                      </a:r>
                      <a:endParaRPr lang="ru-RU" sz="2400" dirty="0" smtClean="0"/>
                    </a:p>
                    <a:p>
                      <a:endParaRPr lang="ru-RU" sz="2800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40575535"/>
                  </a:ext>
                </a:extLst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1645" y="130629"/>
            <a:ext cx="1946773" cy="1867988"/>
          </a:xfrm>
          <a:prstGeom prst="rect">
            <a:avLst/>
          </a:prstGeom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84934552"/>
              </p:ext>
            </p:extLst>
          </p:nvPr>
        </p:nvGraphicFramePr>
        <p:xfrm>
          <a:off x="600891" y="1998617"/>
          <a:ext cx="5277395" cy="3940628"/>
        </p:xfrm>
        <a:graphic>
          <a:graphicData uri="http://schemas.openxmlformats.org/drawingml/2006/table">
            <a:tbl>
              <a:tblPr/>
              <a:tblGrid>
                <a:gridCol w="5277395">
                  <a:extLst>
                    <a:ext uri="{9D8B030D-6E8A-4147-A177-3AD203B41FA5}">
                      <a16:colId xmlns:a16="http://schemas.microsoft.com/office/drawing/2014/main" xmlns="" val="3342219822"/>
                    </a:ext>
                  </a:extLst>
                </a:gridCol>
              </a:tblGrid>
              <a:tr h="3940628">
                <a:tc>
                  <a:txBody>
                    <a:bodyPr/>
                    <a:lstStyle/>
                    <a:p>
                      <a:endParaRPr lang="ru-RU" dirty="0" smtClean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729358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044940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1151027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Асинхронный формат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2952207"/>
            <a:ext cx="10515600" cy="3137444"/>
          </a:xfrm>
        </p:spPr>
        <p:txBody>
          <a:bodyPr>
            <a:noAutofit/>
          </a:bodyPr>
          <a:lstStyle/>
          <a:p>
            <a:r>
              <a:rPr lang="ru-RU" sz="2800" dirty="0" err="1" smtClean="0"/>
              <a:t>Задания,отправленные</a:t>
            </a:r>
            <a:r>
              <a:rPr lang="ru-RU" sz="2800" dirty="0" smtClean="0"/>
              <a:t> по </a:t>
            </a:r>
            <a:r>
              <a:rPr lang="ru-RU" sz="2800" dirty="0" err="1" smtClean="0"/>
              <a:t>электорнной</a:t>
            </a:r>
            <a:r>
              <a:rPr lang="ru-RU" sz="2800" dirty="0" smtClean="0"/>
              <a:t> </a:t>
            </a:r>
            <a:r>
              <a:rPr lang="ru-RU" sz="2800" dirty="0" err="1" smtClean="0"/>
              <a:t>почте,в</a:t>
            </a:r>
            <a:r>
              <a:rPr lang="ru-RU" sz="2800" dirty="0" smtClean="0"/>
              <a:t> </a:t>
            </a:r>
            <a:r>
              <a:rPr lang="ru-RU" sz="2800" dirty="0" err="1" smtClean="0"/>
              <a:t>мессенджере,размещённые</a:t>
            </a:r>
            <a:r>
              <a:rPr lang="ru-RU" sz="2800" dirty="0" smtClean="0"/>
              <a:t> в </a:t>
            </a:r>
            <a:r>
              <a:rPr lang="en-US" sz="2800" dirty="0" err="1" smtClean="0"/>
              <a:t>mektep</a:t>
            </a:r>
            <a:r>
              <a:rPr lang="en-US" sz="2800" dirty="0" smtClean="0"/>
              <a:t>. edu.kz</a:t>
            </a:r>
            <a:r>
              <a:rPr lang="kk-KZ" sz="2800" dirty="0" smtClean="0"/>
              <a:t>. Задания,размещенные в обучающей платформе (</a:t>
            </a:r>
            <a:r>
              <a:rPr lang="en-US" sz="2800" dirty="0" smtClean="0"/>
              <a:t>Google Classroom)</a:t>
            </a:r>
            <a:r>
              <a:rPr lang="kk-KZ" sz="2800" dirty="0" smtClean="0"/>
              <a:t>,онлайн</a:t>
            </a:r>
            <a:r>
              <a:rPr lang="ru-RU" sz="2800" dirty="0" smtClean="0"/>
              <a:t>-учебник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19843" y="328266"/>
            <a:ext cx="2097206" cy="1956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02435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Структура организации СОР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indent="449580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Проводится обзор раздела.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Анализируются и отбираются цели обучения, которые будут оцениваться.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Затем разрабатываются критерии оценивания, которые должны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соотноситься с целями обучения.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4. Определяются уровни мыслительных навыков в соответствии с целями и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критериями оценивания.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5. После этого разрабатываются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разноуровневые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задания.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6. К этим заданиям разрабатываются дескрипторы и баллы.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7. Затем составляются рубрики к СОР.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32905" y="177570"/>
            <a:ext cx="2097206" cy="1956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51061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8396342" cy="1448756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Алгоритм разработки заданий суммативного оценивания за четверть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Обзор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долгосрочного плана учебной программы. 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Обзор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спецификации СОЧ. 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Обзор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характеристики заданий суммативного оценивания за четверть. 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Составление </a:t>
            </a: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суммативной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работы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 четверть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Составление схемы выставления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баллов к заданиям.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880654" y="177570"/>
            <a:ext cx="2097206" cy="1956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8963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Инструменты оценивания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1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Дескрипторы- инструменты для ФО и СОР</a:t>
            </a:r>
            <a:endParaRPr lang="ru-RU" b="1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Дескриптор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это характеристика, описывающая конкретные шаги для выполнения заданий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Схема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выставления 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баллов-инструменты для СОЧ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Схема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выставления баллов – схема, используемая учителями для установления единых норм по выставлению баллов к заданиям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суммативного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оценивания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 четверть. Схема выставления баллов разрабатывается к заданиям суммативного оценивания за четверть и применяется в процессе проверки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суммативных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работ. Схема выставления баллов является инструментом, предоставляющим ясную и точную информацию об образцах  правильных (предполагаемых) ответов и рекомендации, когда и как присуждаются баллы. Структура и содержание схемы выставления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баллов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могут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различаться в зависимости от типа заданий и предметов.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Стандартизация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выставления баллов проводится в два этапа: до и после проведения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98220" y="164507"/>
            <a:ext cx="2032671" cy="1956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310092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TM03457496[[fn=Параллакс]]</Template>
  <TotalTime>658</TotalTime>
  <Words>412</Words>
  <Application>Microsoft Office PowerPoint</Application>
  <PresentationFormat>Произвольный</PresentationFormat>
  <Paragraphs>53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Параллакс</vt:lpstr>
      <vt:lpstr>Разработка и проведение суммативного оценивания в период дистанционного обучения </vt:lpstr>
      <vt:lpstr> Этапы  процесса оценивания </vt:lpstr>
      <vt:lpstr>Дистанционное обучение</vt:lpstr>
      <vt:lpstr>Асинхронный формат </vt:lpstr>
      <vt:lpstr>Асинхронный формат </vt:lpstr>
      <vt:lpstr>Структура организации СОР</vt:lpstr>
      <vt:lpstr>Алгоритм разработки заданий суммативного оценивания за четверть</vt:lpstr>
      <vt:lpstr>Инструменты оценивания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пккккк</cp:lastModifiedBy>
  <cp:revision>11</cp:revision>
  <dcterms:created xsi:type="dcterms:W3CDTF">2020-08-12T19:48:38Z</dcterms:created>
  <dcterms:modified xsi:type="dcterms:W3CDTF">2020-08-13T05:38:21Z</dcterms:modified>
</cp:coreProperties>
</file>